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90" r:id="rId4"/>
    <p:sldId id="291" r:id="rId5"/>
    <p:sldId id="264" r:id="rId6"/>
    <p:sldId id="277" r:id="rId7"/>
    <p:sldId id="260" r:id="rId8"/>
    <p:sldId id="280" r:id="rId9"/>
    <p:sldId id="281" r:id="rId10"/>
    <p:sldId id="276" r:id="rId11"/>
    <p:sldId id="275" r:id="rId12"/>
    <p:sldId id="279" r:id="rId13"/>
    <p:sldId id="263" r:id="rId14"/>
    <p:sldId id="285" r:id="rId15"/>
    <p:sldId id="282" r:id="rId16"/>
    <p:sldId id="283" r:id="rId17"/>
    <p:sldId id="262" r:id="rId18"/>
    <p:sldId id="284" r:id="rId19"/>
    <p:sldId id="286" r:id="rId20"/>
    <p:sldId id="287" r:id="rId21"/>
    <p:sldId id="288" r:id="rId22"/>
    <p:sldId id="289"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29"/>
  </p:normalViewPr>
  <p:slideViewPr>
    <p:cSldViewPr snapToGrid="0" snapToObjects="1">
      <p:cViewPr>
        <p:scale>
          <a:sx n="89" d="100"/>
          <a:sy n="89" d="100"/>
        </p:scale>
        <p:origin x="120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3/16/18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3/16/18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waikato.ac.nz/ml/weka/index.html" TargetMode="External"/><Relationship Id="rId2" Type="http://schemas.openxmlformats.org/officeDocument/2006/relationships/hyperlink" Target="http://sqlitebrowser.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AUTHORSHIP Identification OF PUNJABI POETRY</a:t>
            </a:r>
          </a:p>
        </p:txBody>
      </p:sp>
      <p:sp>
        <p:nvSpPr>
          <p:cNvPr id="3" name="Subtitle 2"/>
          <p:cNvSpPr>
            <a:spLocks noGrp="1"/>
          </p:cNvSpPr>
          <p:nvPr>
            <p:ph type="subTitle" idx="1"/>
          </p:nvPr>
        </p:nvSpPr>
        <p:spPr>
          <a:xfrm>
            <a:off x="1751012" y="4625785"/>
            <a:ext cx="8676222" cy="1905000"/>
          </a:xfrm>
        </p:spPr>
        <p:txBody>
          <a:bodyPr>
            <a:normAutofit/>
          </a:bodyPr>
          <a:lstStyle/>
          <a:p>
            <a:endParaRPr lang="en-US" dirty="0"/>
          </a:p>
          <a:p>
            <a:r>
              <a:rPr lang="en-US" dirty="0"/>
              <a:t>Dr. A. Pandian</a:t>
            </a:r>
          </a:p>
          <a:p>
            <a:r>
              <a:rPr lang="en-US" dirty="0"/>
              <a:t>Stephen Wahid(RA1411003010425)</a:t>
            </a:r>
          </a:p>
          <a:p>
            <a:r>
              <a:rPr lang="en-US" dirty="0" err="1"/>
              <a:t>Yash</a:t>
            </a:r>
            <a:r>
              <a:rPr lang="en-US" dirty="0"/>
              <a:t> </a:t>
            </a:r>
            <a:r>
              <a:rPr lang="en-US" dirty="0" err="1"/>
              <a:t>Tokas</a:t>
            </a:r>
            <a:r>
              <a:rPr lang="en-US" dirty="0"/>
              <a:t> (RA1411003010490)</a:t>
            </a:r>
          </a:p>
        </p:txBody>
      </p:sp>
    </p:spTree>
    <p:extLst>
      <p:ext uri="{BB962C8B-B14F-4D97-AF65-F5344CB8AC3E}">
        <p14:creationId xmlns:p14="http://schemas.microsoft.com/office/powerpoint/2010/main" val="197192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p:txBody>
          <a:bodyPr/>
          <a:lstStyle/>
          <a:p>
            <a:r>
              <a:rPr lang="en-US" dirty="0"/>
              <a:t>The poetry corpus is a store having collection of poems related to a particular poet. The poetry of 5 different poets is collected from the website - http://</a:t>
            </a:r>
            <a:r>
              <a:rPr lang="en-US" dirty="0" err="1"/>
              <a:t>www.punjabi-kavita.com</a:t>
            </a:r>
            <a:r>
              <a:rPr lang="en-US" dirty="0"/>
              <a:t>/. The poetry corpus includes 125 poems for training dataset and 125 poems for testing dataset shown in Table on the next slide. This whole process is carried out to train the network using appropriate set of poetry so that if anonymous poem is given as input it can distinguish it correctly.</a:t>
            </a:r>
          </a:p>
        </p:txBody>
      </p:sp>
    </p:spTree>
    <p:extLst>
      <p:ext uri="{BB962C8B-B14F-4D97-AF65-F5344CB8AC3E}">
        <p14:creationId xmlns:p14="http://schemas.microsoft.com/office/powerpoint/2010/main" val="141337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6442251"/>
              </p:ext>
            </p:extLst>
          </p:nvPr>
        </p:nvGraphicFramePr>
        <p:xfrm>
          <a:off x="1141413" y="2667000"/>
          <a:ext cx="9906000" cy="24942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370840">
                <a:tc>
                  <a:txBody>
                    <a:bodyPr/>
                    <a:lstStyle/>
                    <a:p>
                      <a:r>
                        <a:rPr lang="en-US" dirty="0"/>
                        <a:t>S. No.</a:t>
                      </a:r>
                    </a:p>
                  </a:txBody>
                  <a:tcPr/>
                </a:tc>
                <a:tc>
                  <a:txBody>
                    <a:bodyPr/>
                    <a:lstStyle/>
                    <a:p>
                      <a:r>
                        <a:rPr lang="en-US" dirty="0"/>
                        <a:t>Name of Poet</a:t>
                      </a:r>
                    </a:p>
                  </a:txBody>
                  <a:tcPr/>
                </a:tc>
                <a:tc>
                  <a:txBody>
                    <a:bodyPr/>
                    <a:lstStyle/>
                    <a:p>
                      <a:r>
                        <a:rPr lang="en-US" dirty="0"/>
                        <a:t>No. of Poems for Training Purpose</a:t>
                      </a:r>
                    </a:p>
                  </a:txBody>
                  <a:tcPr/>
                </a:tc>
                <a:tc>
                  <a:txBody>
                    <a:bodyPr/>
                    <a:lstStyle/>
                    <a:p>
                      <a:r>
                        <a:rPr lang="en-US" dirty="0"/>
                        <a:t>No. of Poems for Testing Purpose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Baba </a:t>
                      </a:r>
                      <a:r>
                        <a:rPr lang="en-US" dirty="0" err="1"/>
                        <a:t>Bulle</a:t>
                      </a:r>
                      <a:r>
                        <a:rPr lang="en-US" dirty="0"/>
                        <a:t> Shah</a:t>
                      </a:r>
                    </a:p>
                  </a:txBody>
                  <a:tcPr/>
                </a:tc>
                <a:tc>
                  <a:txBody>
                    <a:bodyPr/>
                    <a:lstStyle/>
                    <a:p>
                      <a:r>
                        <a:rPr lang="en-US" dirty="0"/>
                        <a:t>80</a:t>
                      </a:r>
                    </a:p>
                  </a:txBody>
                  <a:tcPr/>
                </a:tc>
                <a:tc>
                  <a:txBody>
                    <a:bodyPr/>
                    <a:lstStyle/>
                    <a:p>
                      <a:r>
                        <a:rPr lang="en-US" dirty="0"/>
                        <a:t>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err="1"/>
                        <a:t>Bawa</a:t>
                      </a:r>
                      <a:r>
                        <a:rPr lang="en-US" dirty="0"/>
                        <a:t> </a:t>
                      </a:r>
                      <a:r>
                        <a:rPr lang="en-US" dirty="0" err="1"/>
                        <a:t>Balwant</a:t>
                      </a:r>
                      <a:endParaRPr lang="en-US" dirty="0"/>
                    </a:p>
                  </a:txBody>
                  <a:tcPr/>
                </a:tc>
                <a:tc>
                  <a:txBody>
                    <a:bodyPr/>
                    <a:lstStyle/>
                    <a:p>
                      <a:r>
                        <a:rPr lang="en-US" dirty="0"/>
                        <a:t>80</a:t>
                      </a:r>
                    </a:p>
                  </a:txBody>
                  <a:tcPr/>
                </a:tc>
                <a:tc>
                  <a:txBody>
                    <a:bodyPr/>
                    <a:lstStyle/>
                    <a:p>
                      <a:r>
                        <a:rPr lang="en-US" dirty="0"/>
                        <a:t>20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Bhai </a:t>
                      </a:r>
                      <a:r>
                        <a:rPr lang="en-US" dirty="0" err="1"/>
                        <a:t>Vir</a:t>
                      </a:r>
                      <a:r>
                        <a:rPr lang="en-US" dirty="0"/>
                        <a:t> Singh</a:t>
                      </a:r>
                    </a:p>
                  </a:txBody>
                  <a:tcPr/>
                </a:tc>
                <a:tc>
                  <a:txBody>
                    <a:bodyPr/>
                    <a:lstStyle/>
                    <a:p>
                      <a:r>
                        <a:rPr lang="en-US" dirty="0"/>
                        <a:t>80</a:t>
                      </a:r>
                    </a:p>
                  </a:txBody>
                  <a:tcPr/>
                </a:tc>
                <a:tc>
                  <a:txBody>
                    <a:bodyPr/>
                    <a:lstStyle/>
                    <a:p>
                      <a:r>
                        <a:rPr lang="en-US" dirty="0"/>
                        <a:t>20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Prof. Mohan Singh</a:t>
                      </a:r>
                    </a:p>
                  </a:txBody>
                  <a:tcPr/>
                </a:tc>
                <a:tc>
                  <a:txBody>
                    <a:bodyPr/>
                    <a:lstStyle/>
                    <a:p>
                      <a:r>
                        <a:rPr lang="en-US" dirty="0"/>
                        <a:t>80</a:t>
                      </a:r>
                    </a:p>
                  </a:txBody>
                  <a:tcPr/>
                </a:tc>
                <a:tc>
                  <a:txBody>
                    <a:bodyPr/>
                    <a:lstStyle/>
                    <a:p>
                      <a:r>
                        <a:rPr lang="en-US" dirty="0"/>
                        <a:t>20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Prof. </a:t>
                      </a:r>
                      <a:r>
                        <a:rPr lang="en-US" dirty="0" err="1"/>
                        <a:t>Puran</a:t>
                      </a:r>
                      <a:r>
                        <a:rPr lang="en-US" dirty="0"/>
                        <a:t> Singh</a:t>
                      </a:r>
                    </a:p>
                  </a:txBody>
                  <a:tcPr/>
                </a:tc>
                <a:tc>
                  <a:txBody>
                    <a:bodyPr/>
                    <a:lstStyle/>
                    <a:p>
                      <a:r>
                        <a:rPr lang="en-US" dirty="0"/>
                        <a:t>80</a:t>
                      </a:r>
                    </a:p>
                  </a:txBody>
                  <a:tcPr/>
                </a:tc>
                <a:tc>
                  <a:txBody>
                    <a:bodyPr/>
                    <a:lstStyle/>
                    <a:p>
                      <a:r>
                        <a:rPr lang="en-US" dirty="0"/>
                        <a:t>20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700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dataset</a:t>
            </a:r>
          </a:p>
        </p:txBody>
      </p:sp>
      <p:sp>
        <p:nvSpPr>
          <p:cNvPr id="3" name="Content Placeholder 2"/>
          <p:cNvSpPr>
            <a:spLocks noGrp="1"/>
          </p:cNvSpPr>
          <p:nvPr>
            <p:ph sz="half" idx="1"/>
          </p:nvPr>
        </p:nvSpPr>
        <p:spPr>
          <a:xfrm>
            <a:off x="1141412" y="2514598"/>
            <a:ext cx="4876800" cy="3124201"/>
          </a:xfrm>
        </p:spPr>
        <p:txBody>
          <a:bodyPr/>
          <a:lstStyle/>
          <a:p>
            <a:r>
              <a:rPr lang="en-US" dirty="0"/>
              <a:t>This dataset is the corpus of the poetry of Unknown authors.</a:t>
            </a:r>
          </a:p>
          <a:p>
            <a:r>
              <a:rPr lang="en-US" dirty="0"/>
              <a:t>At the final conclusion of this project, we aim to identify the authors of these poems as one of the authors present in the training dataset.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44654238"/>
              </p:ext>
            </p:extLst>
          </p:nvPr>
        </p:nvGraphicFramePr>
        <p:xfrm>
          <a:off x="6170613" y="433754"/>
          <a:ext cx="4876800" cy="59639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S. No.</a:t>
                      </a:r>
                    </a:p>
                  </a:txBody>
                  <a:tcPr/>
                </a:tc>
                <a:tc>
                  <a:txBody>
                    <a:bodyPr/>
                    <a:lstStyle/>
                    <a:p>
                      <a:r>
                        <a:rPr lang="en-US" dirty="0"/>
                        <a:t>Name of the Poem</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mr-IN" dirty="0" err="1"/>
                        <a:t>ਤਾਰਾ</a:t>
                      </a:r>
                      <a:r>
                        <a:rPr lang="mr-IN" dirty="0"/>
                        <a:t> / </a:t>
                      </a:r>
                      <a:r>
                        <a:rPr lang="mr-IN" dirty="0" err="1"/>
                        <a:t>star</a:t>
                      </a:r>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mr-IN" dirty="0" err="1"/>
                        <a:t>ਨੈਣ</a:t>
                      </a:r>
                      <a:r>
                        <a:rPr lang="mr-IN" dirty="0"/>
                        <a:t> / </a:t>
                      </a:r>
                      <a:r>
                        <a:rPr lang="mr-IN" dirty="0" err="1"/>
                        <a:t>Nine</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err="1"/>
                        <a:t>ਦੁਨੀਆਂ</a:t>
                      </a:r>
                      <a:r>
                        <a:rPr lang="en-US" dirty="0"/>
                        <a:t> </a:t>
                      </a:r>
                      <a:r>
                        <a:rPr lang="en-US" dirty="0" err="1"/>
                        <a:t>ਦੇ</a:t>
                      </a:r>
                      <a:r>
                        <a:rPr lang="en-US" dirty="0"/>
                        <a:t> </a:t>
                      </a:r>
                      <a:r>
                        <a:rPr lang="en-US" dirty="0" err="1"/>
                        <a:t>ਪੁਆੜੇ</a:t>
                      </a:r>
                      <a:r>
                        <a:rPr lang="en-US" dirty="0"/>
                        <a:t> / The world's spell</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mr-IN" dirty="0" err="1"/>
                        <a:t>ਸਾਵੇਂ</a:t>
                      </a:r>
                      <a:r>
                        <a:rPr lang="mr-IN" dirty="0"/>
                        <a:t>(</a:t>
                      </a:r>
                      <a:r>
                        <a:rPr lang="mr-IN" dirty="0" err="1"/>
                        <a:t>ਗੀਤ</a:t>
                      </a:r>
                      <a:r>
                        <a:rPr lang="mr-IN" dirty="0"/>
                        <a:t> </a:t>
                      </a:r>
                      <a:r>
                        <a:rPr lang="mr-IN" dirty="0" err="1"/>
                        <a:t>ਬਿਹਾਗ</a:t>
                      </a:r>
                      <a:r>
                        <a:rPr lang="mr-IN" dirty="0"/>
                        <a:t>) / </a:t>
                      </a:r>
                      <a:r>
                        <a:rPr lang="mr-IN" dirty="0" err="1"/>
                        <a:t>Saave</a:t>
                      </a:r>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err="1"/>
                        <a:t>ਦਿਲ</a:t>
                      </a:r>
                      <a:r>
                        <a:rPr lang="en-US" dirty="0"/>
                        <a:t> / heart</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err="1"/>
                        <a:t>ਬਹਾਰ</a:t>
                      </a:r>
                      <a:r>
                        <a:rPr lang="en-US" dirty="0"/>
                        <a:t> </a:t>
                      </a:r>
                      <a:r>
                        <a:rPr lang="en-US" dirty="0" err="1"/>
                        <a:t>ਦਾ</a:t>
                      </a:r>
                      <a:r>
                        <a:rPr lang="en-US" dirty="0"/>
                        <a:t> </a:t>
                      </a:r>
                      <a:r>
                        <a:rPr lang="en-US" dirty="0" err="1"/>
                        <a:t>ਗੀਤ</a:t>
                      </a:r>
                      <a:r>
                        <a:rPr lang="en-US" dirty="0"/>
                        <a:t> / song of the spring</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err="1"/>
                        <a:t>ਪਿਆਰੇ</a:t>
                      </a:r>
                      <a:r>
                        <a:rPr lang="en-US" dirty="0"/>
                        <a:t> </a:t>
                      </a:r>
                      <a:r>
                        <a:rPr lang="en-US" dirty="0" err="1"/>
                        <a:t>ਦੀ</a:t>
                      </a:r>
                      <a:r>
                        <a:rPr lang="en-US" dirty="0"/>
                        <a:t> </a:t>
                      </a:r>
                      <a:r>
                        <a:rPr lang="en-US" dirty="0" err="1"/>
                        <a:t>ਭਾਲ</a:t>
                      </a:r>
                      <a:r>
                        <a:rPr lang="en-US" dirty="0"/>
                        <a:t> / looking for love</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dirty="0" err="1"/>
                        <a:t>ਮਾਹੀ</a:t>
                      </a:r>
                      <a:r>
                        <a:rPr lang="en-US" dirty="0"/>
                        <a:t> </a:t>
                      </a:r>
                      <a:r>
                        <a:rPr lang="en-US" dirty="0" err="1"/>
                        <a:t>ਦੇ</a:t>
                      </a:r>
                      <a:r>
                        <a:rPr lang="en-US" dirty="0"/>
                        <a:t> </a:t>
                      </a:r>
                      <a:r>
                        <a:rPr lang="en-US" dirty="0" err="1"/>
                        <a:t>ਮੇਹਣੇ</a:t>
                      </a:r>
                      <a:r>
                        <a:rPr lang="en-US" dirty="0"/>
                        <a:t> / Mahi's </a:t>
                      </a:r>
                      <a:r>
                        <a:rPr lang="en-US" dirty="0" err="1"/>
                        <a:t>taillows</a:t>
                      </a:r>
                      <a:endParaRPr lang="en-US" dirty="0"/>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err="1"/>
                        <a:t>ਪਰੇਮ</a:t>
                      </a:r>
                      <a:r>
                        <a:rPr lang="en-US" dirty="0"/>
                        <a:t> </a:t>
                      </a:r>
                      <a:r>
                        <a:rPr lang="en-US" dirty="0" err="1"/>
                        <a:t>ਪੇਚੇ</a:t>
                      </a:r>
                      <a:r>
                        <a:rPr lang="en-US" dirty="0"/>
                        <a:t> / Burman screws</a:t>
                      </a:r>
                    </a:p>
                  </a:txBody>
                  <a:tcPr/>
                </a:tc>
                <a:extLst>
                  <a:ext uri="{0D108BD9-81ED-4DB2-BD59-A6C34878D82A}">
                    <a16:rowId xmlns:a16="http://schemas.microsoft.com/office/drawing/2014/main" val="10009"/>
                  </a:ext>
                </a:extLst>
              </a:tr>
              <a:tr h="370840">
                <a:tc>
                  <a:txBody>
                    <a:bodyPr/>
                    <a:lstStyle/>
                    <a:p>
                      <a:r>
                        <a:rPr lang="en-US" dirty="0"/>
                        <a:t>10.</a:t>
                      </a:r>
                    </a:p>
                  </a:txBody>
                  <a:tcPr/>
                </a:tc>
                <a:tc>
                  <a:txBody>
                    <a:bodyPr/>
                    <a:lstStyle/>
                    <a:p>
                      <a:r>
                        <a:rPr lang="en-US" dirty="0" err="1"/>
                        <a:t>ਮੇਲੇ</a:t>
                      </a:r>
                      <a:r>
                        <a:rPr lang="en-US" dirty="0"/>
                        <a:t> </a:t>
                      </a:r>
                      <a:r>
                        <a:rPr lang="en-US" dirty="0" err="1"/>
                        <a:t>ਵਿਚ</a:t>
                      </a:r>
                      <a:r>
                        <a:rPr lang="en-US" dirty="0"/>
                        <a:t> </a:t>
                      </a:r>
                      <a:r>
                        <a:rPr lang="en-US" dirty="0" err="1"/>
                        <a:t>ਜੱਟ</a:t>
                      </a:r>
                      <a:r>
                        <a:rPr lang="en-US" dirty="0"/>
                        <a:t> / </a:t>
                      </a:r>
                      <a:r>
                        <a:rPr lang="en-US" dirty="0" err="1"/>
                        <a:t>Jatt</a:t>
                      </a:r>
                      <a:r>
                        <a:rPr lang="en-US" dirty="0"/>
                        <a:t> in fair</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9890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476500"/>
            <a:ext cx="9905998" cy="1905000"/>
          </a:xfrm>
        </p:spPr>
        <p:txBody>
          <a:bodyPr/>
          <a:lstStyle/>
          <a:p>
            <a:pPr algn="ctr"/>
            <a:r>
              <a:rPr lang="en-US" dirty="0"/>
              <a:t>Feature set</a:t>
            </a:r>
          </a:p>
        </p:txBody>
      </p:sp>
    </p:spTree>
    <p:extLst>
      <p:ext uri="{BB962C8B-B14F-4D97-AF65-F5344CB8AC3E}">
        <p14:creationId xmlns:p14="http://schemas.microsoft.com/office/powerpoint/2010/main" val="162519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535631-C944-654C-8270-7CF6576A962B}"/>
              </a:ext>
            </a:extLst>
          </p:cNvPr>
          <p:cNvPicPr/>
          <p:nvPr/>
        </p:nvPicPr>
        <p:blipFill>
          <a:blip r:embed="rId2">
            <a:extLst>
              <a:ext uri="{28A0092B-C50C-407E-A947-70E740481C1C}">
                <a14:useLocalDpi xmlns:a14="http://schemas.microsoft.com/office/drawing/2010/main" val="0"/>
              </a:ext>
            </a:extLst>
          </a:blip>
          <a:stretch>
            <a:fillRect/>
          </a:stretch>
        </p:blipFill>
        <p:spPr>
          <a:xfrm>
            <a:off x="2766646" y="60423"/>
            <a:ext cx="6658708" cy="6737154"/>
          </a:xfrm>
          <a:prstGeom prst="rect">
            <a:avLst/>
          </a:prstGeom>
        </p:spPr>
      </p:pic>
    </p:spTree>
    <p:extLst>
      <p:ext uri="{BB962C8B-B14F-4D97-AF65-F5344CB8AC3E}">
        <p14:creationId xmlns:p14="http://schemas.microsoft.com/office/powerpoint/2010/main" val="19608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068C706-EA66-F043-AB13-8B7D521FBB15}"/>
              </a:ext>
            </a:extLst>
          </p:cNvPr>
          <p:cNvGraphicFramePr>
            <a:graphicFrameLocks noGrp="1"/>
          </p:cNvGraphicFramePr>
          <p:nvPr>
            <p:ph idx="1"/>
            <p:extLst>
              <p:ext uri="{D42A27DB-BD31-4B8C-83A1-F6EECF244321}">
                <p14:modId xmlns:p14="http://schemas.microsoft.com/office/powerpoint/2010/main" val="150218634"/>
              </p:ext>
            </p:extLst>
          </p:nvPr>
        </p:nvGraphicFramePr>
        <p:xfrm>
          <a:off x="1430215" y="29926"/>
          <a:ext cx="9331570" cy="6815602"/>
        </p:xfrm>
        <a:graphic>
          <a:graphicData uri="http://schemas.openxmlformats.org/drawingml/2006/table">
            <a:tbl>
              <a:tblPr firstRow="1" firstCol="1" bandRow="1">
                <a:tableStyleId>{5C22544A-7EE6-4342-B048-85BDC9FD1C3A}</a:tableStyleId>
              </a:tblPr>
              <a:tblGrid>
                <a:gridCol w="9331570">
                  <a:extLst>
                    <a:ext uri="{9D8B030D-6E8A-4147-A177-3AD203B41FA5}">
                      <a16:colId xmlns:a16="http://schemas.microsoft.com/office/drawing/2014/main" val="2566619447"/>
                    </a:ext>
                  </a:extLst>
                </a:gridCol>
              </a:tblGrid>
              <a:tr h="209625">
                <a:tc>
                  <a:txBody>
                    <a:bodyPr/>
                    <a:lstStyle/>
                    <a:p>
                      <a:pPr algn="just">
                        <a:lnSpc>
                          <a:spcPct val="107000"/>
                        </a:lnSpc>
                        <a:spcAft>
                          <a:spcPts val="0"/>
                        </a:spcAft>
                        <a:tabLst>
                          <a:tab pos="2600325" algn="l"/>
                        </a:tabLst>
                      </a:pPr>
                      <a:r>
                        <a:rPr lang="en-US" sz="1300" dirty="0">
                          <a:effectLst/>
                        </a:rPr>
                        <a:t>Features type                 Features	</a:t>
                      </a:r>
                      <a:endParaRPr lang="en-IN" sz="1300" dirty="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1898698471"/>
                  </a:ext>
                </a:extLst>
              </a:tr>
              <a:tr h="209625">
                <a:tc>
                  <a:txBody>
                    <a:bodyPr/>
                    <a:lstStyle/>
                    <a:p>
                      <a:pPr algn="just">
                        <a:lnSpc>
                          <a:spcPct val="107000"/>
                        </a:lnSpc>
                        <a:spcAft>
                          <a:spcPts val="0"/>
                        </a:spcAft>
                      </a:pPr>
                      <a:r>
                        <a:rPr lang="en-US" sz="1300">
                          <a:effectLst/>
                        </a:rPr>
                        <a:t> </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3765590231"/>
                  </a:ext>
                </a:extLst>
              </a:tr>
              <a:tr h="209625">
                <a:tc>
                  <a:txBody>
                    <a:bodyPr/>
                    <a:lstStyle/>
                    <a:p>
                      <a:pPr algn="just">
                        <a:lnSpc>
                          <a:spcPct val="107000"/>
                        </a:lnSpc>
                        <a:spcAft>
                          <a:spcPts val="0"/>
                        </a:spcAft>
                      </a:pPr>
                      <a:r>
                        <a:rPr lang="en-US" sz="1300">
                          <a:effectLst/>
                        </a:rPr>
                        <a:t>Lexical:</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699158704"/>
                  </a:ext>
                </a:extLst>
              </a:tr>
              <a:tr h="209625">
                <a:tc>
                  <a:txBody>
                    <a:bodyPr/>
                    <a:lstStyle/>
                    <a:p>
                      <a:pPr algn="just">
                        <a:lnSpc>
                          <a:spcPct val="107000"/>
                        </a:lnSpc>
                        <a:spcAft>
                          <a:spcPts val="0"/>
                        </a:spcAft>
                      </a:pPr>
                      <a:r>
                        <a:rPr lang="en-US" sz="1300">
                          <a:effectLst/>
                        </a:rPr>
                        <a:t>Character-based</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1597444891"/>
                  </a:ext>
                </a:extLst>
              </a:tr>
              <a:tr h="225325">
                <a:tc>
                  <a:txBody>
                    <a:bodyPr/>
                    <a:lstStyle/>
                    <a:p>
                      <a:pPr marL="342900" lvl="0" indent="-342900" algn="just" rtl="0">
                        <a:lnSpc>
                          <a:spcPct val="115000"/>
                        </a:lnSpc>
                        <a:spcAft>
                          <a:spcPts val="0"/>
                        </a:spcAft>
                        <a:buFont typeface="+mj-lt"/>
                        <a:buAutoNum type="arabicPeriod"/>
                      </a:pPr>
                      <a:r>
                        <a:rPr lang="en-US" sz="1300" dirty="0">
                          <a:effectLst/>
                        </a:rPr>
                        <a:t>Character (</a:t>
                      </a:r>
                      <a:r>
                        <a:rPr lang="en-US" sz="1300" dirty="0" err="1">
                          <a:effectLst/>
                        </a:rPr>
                        <a:t>Akhar</a:t>
                      </a:r>
                      <a:r>
                        <a:rPr lang="en-US" sz="1300" dirty="0">
                          <a:effectLst/>
                        </a:rPr>
                        <a:t>) count (N)</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481043700"/>
                  </a:ext>
                </a:extLst>
              </a:tr>
              <a:tr h="225325">
                <a:tc>
                  <a:txBody>
                    <a:bodyPr/>
                    <a:lstStyle/>
                    <a:p>
                      <a:pPr marL="342900" lvl="0" indent="-342900" algn="just" rtl="0">
                        <a:lnSpc>
                          <a:spcPct val="115000"/>
                        </a:lnSpc>
                        <a:spcAft>
                          <a:spcPts val="0"/>
                        </a:spcAft>
                        <a:buFont typeface="+mj-lt"/>
                        <a:buAutoNum type="arabicPeriod"/>
                      </a:pPr>
                      <a:r>
                        <a:rPr lang="en-US" sz="1300" dirty="0">
                          <a:effectLst/>
                        </a:rPr>
                        <a:t>Character-Space Ratio</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189849553"/>
                  </a:ext>
                </a:extLst>
              </a:tr>
              <a:tr h="225325">
                <a:tc>
                  <a:txBody>
                    <a:bodyPr/>
                    <a:lstStyle/>
                    <a:p>
                      <a:pPr marL="342900" lvl="0" indent="-342900" algn="just" rtl="0">
                        <a:lnSpc>
                          <a:spcPct val="115000"/>
                        </a:lnSpc>
                        <a:spcAft>
                          <a:spcPts val="0"/>
                        </a:spcAft>
                        <a:buFont typeface="+mj-lt"/>
                        <a:buAutoNum type="arabicPeriod"/>
                      </a:pPr>
                      <a:r>
                        <a:rPr lang="en-US" sz="1300" dirty="0">
                          <a:effectLst/>
                        </a:rPr>
                        <a:t>Character Frequency (35 features)</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686006882"/>
                  </a:ext>
                </a:extLst>
              </a:tr>
              <a:tr h="225325">
                <a:tc>
                  <a:txBody>
                    <a:bodyPr/>
                    <a:lstStyle/>
                    <a:p>
                      <a:pPr marL="342900" lvl="0" indent="-342900" algn="just" rtl="0">
                        <a:lnSpc>
                          <a:spcPct val="115000"/>
                        </a:lnSpc>
                        <a:spcAft>
                          <a:spcPts val="0"/>
                        </a:spcAft>
                        <a:buFont typeface="+mj-lt"/>
                        <a:buAutoNum type="arabicPeriod"/>
                      </a:pPr>
                      <a:r>
                        <a:rPr lang="en-US" sz="1300" dirty="0">
                          <a:effectLst/>
                        </a:rPr>
                        <a:t>Vowel count (2 types)</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776762987"/>
                  </a:ext>
                </a:extLst>
              </a:tr>
              <a:tr h="225325">
                <a:tc>
                  <a:txBody>
                    <a:bodyPr/>
                    <a:lstStyle/>
                    <a:p>
                      <a:pPr marL="342900" lvl="0" indent="-342900" algn="just" rtl="0">
                        <a:lnSpc>
                          <a:spcPct val="115000"/>
                        </a:lnSpc>
                        <a:spcAft>
                          <a:spcPts val="0"/>
                        </a:spcAft>
                        <a:buFont typeface="+mj-lt"/>
                        <a:buAutoNum type="arabicPeriod"/>
                      </a:pPr>
                      <a:r>
                        <a:rPr lang="en-US" sz="1300" dirty="0">
                          <a:effectLst/>
                        </a:rPr>
                        <a:t>Velar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884785428"/>
                  </a:ext>
                </a:extLst>
              </a:tr>
              <a:tr h="225325">
                <a:tc>
                  <a:txBody>
                    <a:bodyPr/>
                    <a:lstStyle/>
                    <a:p>
                      <a:pPr marL="342900" lvl="0" indent="-342900" algn="just" rtl="0">
                        <a:lnSpc>
                          <a:spcPct val="115000"/>
                        </a:lnSpc>
                        <a:spcAft>
                          <a:spcPts val="0"/>
                        </a:spcAft>
                        <a:buFont typeface="+mj-lt"/>
                        <a:buAutoNum type="arabicPeriod"/>
                      </a:pPr>
                      <a:r>
                        <a:rPr lang="en-US" sz="1300" dirty="0" err="1">
                          <a:effectLst/>
                        </a:rPr>
                        <a:t>Palatel</a:t>
                      </a:r>
                      <a:r>
                        <a:rPr lang="en-US" sz="1300" dirty="0">
                          <a:effectLst/>
                        </a:rPr>
                        <a:t>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2979143962"/>
                  </a:ext>
                </a:extLst>
              </a:tr>
              <a:tr h="225325">
                <a:tc>
                  <a:txBody>
                    <a:bodyPr/>
                    <a:lstStyle/>
                    <a:p>
                      <a:pPr marL="342900" lvl="0" indent="-342900" algn="just" rtl="0">
                        <a:lnSpc>
                          <a:spcPct val="115000"/>
                        </a:lnSpc>
                        <a:spcAft>
                          <a:spcPts val="0"/>
                        </a:spcAft>
                        <a:buFont typeface="+mj-lt"/>
                        <a:buAutoNum type="arabicPeriod"/>
                      </a:pPr>
                      <a:r>
                        <a:rPr lang="en-US" sz="1300" dirty="0">
                          <a:effectLst/>
                        </a:rPr>
                        <a:t>Retroflex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2002389924"/>
                  </a:ext>
                </a:extLst>
              </a:tr>
              <a:tr h="225325">
                <a:tc>
                  <a:txBody>
                    <a:bodyPr/>
                    <a:lstStyle/>
                    <a:p>
                      <a:pPr marL="342900" lvl="0" indent="-342900" algn="just" rtl="0">
                        <a:lnSpc>
                          <a:spcPct val="115000"/>
                        </a:lnSpc>
                        <a:spcAft>
                          <a:spcPts val="0"/>
                        </a:spcAft>
                        <a:buFont typeface="+mj-lt"/>
                        <a:buAutoNum type="arabicPeriod"/>
                      </a:pPr>
                      <a:r>
                        <a:rPr lang="en-US" sz="1300" dirty="0">
                          <a:effectLst/>
                        </a:rPr>
                        <a:t>Dental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4292604809"/>
                  </a:ext>
                </a:extLst>
              </a:tr>
              <a:tr h="225325">
                <a:tc>
                  <a:txBody>
                    <a:bodyPr/>
                    <a:lstStyle/>
                    <a:p>
                      <a:pPr marL="342900" lvl="0" indent="-342900" algn="just" rtl="0">
                        <a:lnSpc>
                          <a:spcPct val="115000"/>
                        </a:lnSpc>
                        <a:spcAft>
                          <a:spcPts val="0"/>
                        </a:spcAft>
                        <a:buFont typeface="+mj-lt"/>
                        <a:buAutoNum type="arabicPeriod"/>
                      </a:pPr>
                      <a:r>
                        <a:rPr lang="en-US" sz="1300" dirty="0" err="1">
                          <a:effectLst/>
                        </a:rPr>
                        <a:t>Labiel</a:t>
                      </a:r>
                      <a:r>
                        <a:rPr lang="en-US" sz="1300" dirty="0">
                          <a:effectLst/>
                        </a:rPr>
                        <a:t>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2455565662"/>
                  </a:ext>
                </a:extLst>
              </a:tr>
              <a:tr h="225325">
                <a:tc>
                  <a:txBody>
                    <a:bodyPr/>
                    <a:lstStyle/>
                    <a:p>
                      <a:pPr marL="342900" lvl="0" indent="-342900" algn="just" rtl="0">
                        <a:lnSpc>
                          <a:spcPct val="115000"/>
                        </a:lnSpc>
                        <a:spcAft>
                          <a:spcPts val="0"/>
                        </a:spcAft>
                        <a:buFont typeface="+mj-lt"/>
                        <a:buAutoNum type="arabicPeriod"/>
                      </a:pPr>
                      <a:r>
                        <a:rPr lang="en-US" sz="1300" dirty="0">
                          <a:effectLst/>
                        </a:rPr>
                        <a:t>LG count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228328504"/>
                  </a:ext>
                </a:extLst>
              </a:tr>
              <a:tr h="225325">
                <a:tc>
                  <a:txBody>
                    <a:bodyPr/>
                    <a:lstStyle/>
                    <a:p>
                      <a:pPr marL="342900" lvl="0" indent="-342900" algn="just" rtl="0">
                        <a:lnSpc>
                          <a:spcPct val="115000"/>
                        </a:lnSpc>
                        <a:spcAft>
                          <a:spcPts val="0"/>
                        </a:spcAft>
                        <a:buFont typeface="+mj-lt"/>
                        <a:buAutoNum type="arabicPeriod"/>
                      </a:pPr>
                      <a:r>
                        <a:rPr lang="es-ES" sz="1300" dirty="0" err="1">
                          <a:effectLst/>
                        </a:rPr>
                        <a:t>Ending</a:t>
                      </a:r>
                      <a:r>
                        <a:rPr lang="es-ES" sz="1300" dirty="0">
                          <a:effectLst/>
                        </a:rPr>
                        <a:t> </a:t>
                      </a:r>
                      <a:r>
                        <a:rPr lang="es-ES" sz="1300" dirty="0" err="1">
                          <a:effectLst/>
                        </a:rPr>
                        <a:t>Akhar</a:t>
                      </a:r>
                      <a:r>
                        <a:rPr lang="es-ES" sz="1300" dirty="0">
                          <a:effectLst/>
                        </a:rPr>
                        <a:t> (A [</a:t>
                      </a:r>
                      <a:r>
                        <a:rPr lang="es-ES" sz="1300" dirty="0" err="1">
                          <a:effectLst/>
                        </a:rPr>
                        <a:t>Aa</a:t>
                      </a:r>
                      <a:r>
                        <a:rPr lang="es-ES" sz="1300" dirty="0">
                          <a:effectLst/>
                        </a:rPr>
                        <a:t>], N [</a:t>
                      </a:r>
                      <a:r>
                        <a:rPr lang="es-ES" sz="1300" dirty="0" err="1">
                          <a:effectLst/>
                        </a:rPr>
                        <a:t>Na</a:t>
                      </a:r>
                      <a:r>
                        <a:rPr lang="es-ES" sz="1300" dirty="0">
                          <a:effectLst/>
                        </a:rPr>
                        <a:t>, Ni], L[La, Li])</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24374832"/>
                  </a:ext>
                </a:extLst>
              </a:tr>
              <a:tr h="209625">
                <a:tc>
                  <a:txBody>
                    <a:bodyPr/>
                    <a:lstStyle/>
                    <a:p>
                      <a:pPr algn="just">
                        <a:lnSpc>
                          <a:spcPct val="107000"/>
                        </a:lnSpc>
                        <a:spcAft>
                          <a:spcPts val="0"/>
                        </a:spcAft>
                      </a:pPr>
                      <a:r>
                        <a:rPr lang="en-US" sz="1300">
                          <a:effectLst/>
                        </a:rPr>
                        <a:t>Lexical:</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3345446462"/>
                  </a:ext>
                </a:extLst>
              </a:tr>
              <a:tr h="209625">
                <a:tc>
                  <a:txBody>
                    <a:bodyPr/>
                    <a:lstStyle/>
                    <a:p>
                      <a:pPr algn="just">
                        <a:lnSpc>
                          <a:spcPct val="107000"/>
                        </a:lnSpc>
                        <a:spcAft>
                          <a:spcPts val="0"/>
                        </a:spcAft>
                      </a:pPr>
                      <a:r>
                        <a:rPr lang="en-US" sz="1300" dirty="0">
                          <a:effectLst/>
                        </a:rPr>
                        <a:t>Word-based</a:t>
                      </a:r>
                      <a:endParaRPr lang="en-IN" sz="1300" dirty="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12739179"/>
                  </a:ext>
                </a:extLst>
              </a:tr>
              <a:tr h="0">
                <a:tc>
                  <a:txBody>
                    <a:bodyPr/>
                    <a:lstStyle/>
                    <a:p>
                      <a:pPr marL="342900" lvl="0" indent="-342900" algn="just" rtl="0">
                        <a:lnSpc>
                          <a:spcPct val="115000"/>
                        </a:lnSpc>
                        <a:spcAft>
                          <a:spcPts val="0"/>
                        </a:spcAft>
                        <a:buFont typeface="+mj-lt"/>
                        <a:buAutoNum type="arabicPeriod"/>
                      </a:pPr>
                      <a:r>
                        <a:rPr lang="en-US" sz="1300">
                          <a:effectLst/>
                        </a:rPr>
                        <a:t>Token/Word count (T)</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772552936"/>
                  </a:ext>
                </a:extLst>
              </a:tr>
              <a:tr h="225325">
                <a:tc>
                  <a:txBody>
                    <a:bodyPr/>
                    <a:lstStyle/>
                    <a:p>
                      <a:pPr marL="342900" lvl="0" indent="-342900" algn="just" rtl="0">
                        <a:lnSpc>
                          <a:spcPct val="115000"/>
                        </a:lnSpc>
                        <a:spcAft>
                          <a:spcPts val="0"/>
                        </a:spcAft>
                        <a:buFont typeface="+mj-lt"/>
                        <a:buAutoNum type="arabicPeriod"/>
                      </a:pPr>
                      <a:r>
                        <a:rPr lang="en-US" sz="1300">
                          <a:effectLst/>
                        </a:rPr>
                        <a:t>Average token length</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602699994"/>
                  </a:ext>
                </a:extLst>
              </a:tr>
              <a:tr h="225325">
                <a:tc>
                  <a:txBody>
                    <a:bodyPr/>
                    <a:lstStyle/>
                    <a:p>
                      <a:pPr marL="342900" lvl="0" indent="-342900" algn="just" rtl="0">
                        <a:lnSpc>
                          <a:spcPct val="115000"/>
                        </a:lnSpc>
                        <a:spcAft>
                          <a:spcPts val="0"/>
                        </a:spcAft>
                        <a:buFont typeface="+mj-lt"/>
                        <a:buAutoNum type="arabicPeriod"/>
                      </a:pPr>
                      <a:r>
                        <a:rPr lang="en-US" sz="1300">
                          <a:effectLst/>
                        </a:rPr>
                        <a:t>Sentence/Line count</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899470617"/>
                  </a:ext>
                </a:extLst>
              </a:tr>
              <a:tr h="225325">
                <a:tc>
                  <a:txBody>
                    <a:bodyPr/>
                    <a:lstStyle/>
                    <a:p>
                      <a:pPr marL="342900" lvl="0" indent="-342900" algn="just" rtl="0">
                        <a:lnSpc>
                          <a:spcPct val="115000"/>
                        </a:lnSpc>
                        <a:spcAft>
                          <a:spcPts val="0"/>
                        </a:spcAft>
                        <a:buFont typeface="+mj-lt"/>
                        <a:buAutoNum type="arabicPeriod"/>
                      </a:pPr>
                      <a:r>
                        <a:rPr lang="en-US" sz="1300" dirty="0">
                          <a:effectLst/>
                        </a:rPr>
                        <a:t>Average sentence length (in terms of N, in terms of T)</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838309999"/>
                  </a:ext>
                </a:extLst>
              </a:tr>
              <a:tr h="225325">
                <a:tc>
                  <a:txBody>
                    <a:bodyPr/>
                    <a:lstStyle/>
                    <a:p>
                      <a:pPr marL="342900" lvl="0" indent="-342900" algn="just" rtl="0">
                        <a:lnSpc>
                          <a:spcPct val="115000"/>
                        </a:lnSpc>
                        <a:spcAft>
                          <a:spcPts val="0"/>
                        </a:spcAft>
                        <a:buFont typeface="+mj-lt"/>
                        <a:buAutoNum type="arabicPeriod"/>
                      </a:pPr>
                      <a:r>
                        <a:rPr lang="en-US" sz="1300">
                          <a:effectLst/>
                        </a:rPr>
                        <a:t>Word Frequency</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763438348"/>
                  </a:ext>
                </a:extLst>
              </a:tr>
              <a:tr h="209625">
                <a:tc>
                  <a:txBody>
                    <a:bodyPr/>
                    <a:lstStyle/>
                    <a:p>
                      <a:pPr algn="just">
                        <a:lnSpc>
                          <a:spcPct val="107000"/>
                        </a:lnSpc>
                        <a:spcAft>
                          <a:spcPts val="0"/>
                        </a:spcAft>
                      </a:pPr>
                      <a:r>
                        <a:rPr lang="en-US" sz="1300">
                          <a:effectLst/>
                        </a:rPr>
                        <a:t> </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285617505"/>
                  </a:ext>
                </a:extLst>
              </a:tr>
              <a:tr h="209625">
                <a:tc>
                  <a:txBody>
                    <a:bodyPr/>
                    <a:lstStyle/>
                    <a:p>
                      <a:pPr algn="just">
                        <a:lnSpc>
                          <a:spcPct val="107000"/>
                        </a:lnSpc>
                        <a:spcAft>
                          <a:spcPts val="0"/>
                        </a:spcAft>
                      </a:pPr>
                      <a:r>
                        <a:rPr lang="en-US" sz="1300">
                          <a:effectLst/>
                        </a:rPr>
                        <a:t>Syntactic:</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2826364430"/>
                  </a:ext>
                </a:extLst>
              </a:tr>
              <a:tr h="225325">
                <a:tc>
                  <a:txBody>
                    <a:bodyPr/>
                    <a:lstStyle/>
                    <a:p>
                      <a:pPr marL="342900" lvl="0" indent="-342900" algn="just" rtl="0">
                        <a:lnSpc>
                          <a:spcPct val="115000"/>
                        </a:lnSpc>
                        <a:spcAft>
                          <a:spcPts val="0"/>
                        </a:spcAft>
                        <a:buFont typeface="+mj-lt"/>
                        <a:buAutoNum type="arabicPeriod"/>
                      </a:pPr>
                      <a:r>
                        <a:rPr lang="en-US" sz="1300" dirty="0">
                          <a:effectLst/>
                        </a:rPr>
                        <a:t>Punctuation frequency ( | , ? ! : ; ‘ “) (8 features)</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199005186"/>
                  </a:ext>
                </a:extLst>
              </a:tr>
              <a:tr h="209625">
                <a:tc>
                  <a:txBody>
                    <a:bodyPr/>
                    <a:lstStyle/>
                    <a:p>
                      <a:pPr algn="just">
                        <a:lnSpc>
                          <a:spcPct val="107000"/>
                        </a:lnSpc>
                        <a:spcAft>
                          <a:spcPts val="0"/>
                        </a:spcAft>
                      </a:pPr>
                      <a:r>
                        <a:rPr lang="en-US" sz="1300">
                          <a:effectLst/>
                        </a:rPr>
                        <a:t> </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1508149780"/>
                  </a:ext>
                </a:extLst>
              </a:tr>
              <a:tr h="209625">
                <a:tc>
                  <a:txBody>
                    <a:bodyPr/>
                    <a:lstStyle/>
                    <a:p>
                      <a:pPr algn="just">
                        <a:lnSpc>
                          <a:spcPct val="107000"/>
                        </a:lnSpc>
                        <a:spcAft>
                          <a:spcPts val="0"/>
                        </a:spcAft>
                      </a:pPr>
                      <a:r>
                        <a:rPr lang="en-US" sz="1300">
                          <a:effectLst/>
                        </a:rPr>
                        <a:t>Statistical:</a:t>
                      </a:r>
                      <a:endParaRPr lang="en-IN" sz="1300">
                        <a:effectLst/>
                        <a:latin typeface="Calibri" panose="020F0502020204030204" pitchFamily="34" charset="0"/>
                        <a:ea typeface="Calibri" panose="020F0502020204030204" pitchFamily="34" charset="0"/>
                        <a:cs typeface="Arial" panose="020B0604020202020204" pitchFamily="34" charset="0"/>
                      </a:endParaRPr>
                    </a:p>
                  </a:txBody>
                  <a:tcPr marL="46154" marR="46154" marT="0" marB="0"/>
                </a:tc>
                <a:extLst>
                  <a:ext uri="{0D108BD9-81ED-4DB2-BD59-A6C34878D82A}">
                    <a16:rowId xmlns:a16="http://schemas.microsoft.com/office/drawing/2014/main" val="3384926393"/>
                  </a:ext>
                </a:extLst>
              </a:tr>
              <a:tr h="225325">
                <a:tc>
                  <a:txBody>
                    <a:bodyPr/>
                    <a:lstStyle/>
                    <a:p>
                      <a:pPr marL="342900" lvl="0" indent="-342900" algn="just" rtl="0">
                        <a:lnSpc>
                          <a:spcPct val="115000"/>
                        </a:lnSpc>
                        <a:spcAft>
                          <a:spcPts val="0"/>
                        </a:spcAft>
                        <a:buFont typeface="+mj-lt"/>
                        <a:buAutoNum type="arabicPeriod"/>
                      </a:pPr>
                      <a:r>
                        <a:rPr lang="en-US" sz="1300">
                          <a:effectLst/>
                        </a:rPr>
                        <a:t>Mean</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257465105"/>
                  </a:ext>
                </a:extLst>
              </a:tr>
              <a:tr h="225325">
                <a:tc>
                  <a:txBody>
                    <a:bodyPr/>
                    <a:lstStyle/>
                    <a:p>
                      <a:pPr marL="342900" lvl="0" indent="-342900" algn="just" rtl="0">
                        <a:lnSpc>
                          <a:spcPct val="115000"/>
                        </a:lnSpc>
                        <a:spcAft>
                          <a:spcPts val="0"/>
                        </a:spcAft>
                        <a:buFont typeface="+mj-lt"/>
                        <a:buAutoNum type="arabicPeriod"/>
                      </a:pPr>
                      <a:r>
                        <a:rPr lang="en-US" sz="1300">
                          <a:effectLst/>
                        </a:rPr>
                        <a:t>Minimum</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1456391274"/>
                  </a:ext>
                </a:extLst>
              </a:tr>
              <a:tr h="225325">
                <a:tc>
                  <a:txBody>
                    <a:bodyPr/>
                    <a:lstStyle/>
                    <a:p>
                      <a:pPr marL="342900" lvl="0" indent="-342900" algn="just" rtl="0">
                        <a:lnSpc>
                          <a:spcPct val="115000"/>
                        </a:lnSpc>
                        <a:spcAft>
                          <a:spcPts val="0"/>
                        </a:spcAft>
                        <a:buFont typeface="+mj-lt"/>
                        <a:buAutoNum type="arabicPeriod"/>
                      </a:pPr>
                      <a:r>
                        <a:rPr lang="en-US" sz="1300">
                          <a:effectLst/>
                        </a:rPr>
                        <a:t>Maximum</a:t>
                      </a:r>
                      <a:endParaRPr lang="en-IN" sz="130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3272854077"/>
                  </a:ext>
                </a:extLst>
              </a:tr>
              <a:tr h="225325">
                <a:tc>
                  <a:txBody>
                    <a:bodyPr/>
                    <a:lstStyle/>
                    <a:p>
                      <a:pPr marL="342900" lvl="0" indent="-342900" algn="just" rtl="0">
                        <a:lnSpc>
                          <a:spcPct val="115000"/>
                        </a:lnSpc>
                        <a:spcAft>
                          <a:spcPts val="0"/>
                        </a:spcAft>
                        <a:buFont typeface="+mj-lt"/>
                        <a:buAutoNum type="arabicPeriod"/>
                      </a:pPr>
                      <a:r>
                        <a:rPr lang="en-US" sz="1300" dirty="0">
                          <a:effectLst/>
                        </a:rPr>
                        <a:t>Sum</a:t>
                      </a:r>
                      <a:endParaRPr lang="en-IN" sz="1300" dirty="0">
                        <a:effectLst/>
                        <a:latin typeface="Calibri" panose="020F0502020204030204" pitchFamily="34" charset="0"/>
                        <a:ea typeface="SimSun" panose="02010600030101010101" pitchFamily="2" charset="-122"/>
                        <a:cs typeface="Arial" panose="020B0604020202020204" pitchFamily="34" charset="0"/>
                      </a:endParaRPr>
                    </a:p>
                  </a:txBody>
                  <a:tcPr marL="46154" marR="46154" marT="0" marB="0"/>
                </a:tc>
                <a:extLst>
                  <a:ext uri="{0D108BD9-81ED-4DB2-BD59-A6C34878D82A}">
                    <a16:rowId xmlns:a16="http://schemas.microsoft.com/office/drawing/2014/main" val="258516408"/>
                  </a:ext>
                </a:extLst>
              </a:tr>
            </a:tbl>
          </a:graphicData>
        </a:graphic>
      </p:graphicFrame>
    </p:spTree>
    <p:extLst>
      <p:ext uri="{BB962C8B-B14F-4D97-AF65-F5344CB8AC3E}">
        <p14:creationId xmlns:p14="http://schemas.microsoft.com/office/powerpoint/2010/main" val="280897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476500"/>
            <a:ext cx="9905998" cy="1905000"/>
          </a:xfrm>
        </p:spPr>
        <p:txBody>
          <a:bodyPr/>
          <a:lstStyle/>
          <a:p>
            <a:pPr algn="ctr"/>
            <a:r>
              <a:rPr lang="en-US" dirty="0"/>
              <a:t>Feature Selection</a:t>
            </a:r>
          </a:p>
        </p:txBody>
      </p:sp>
    </p:spTree>
    <p:extLst>
      <p:ext uri="{BB962C8B-B14F-4D97-AF65-F5344CB8AC3E}">
        <p14:creationId xmlns:p14="http://schemas.microsoft.com/office/powerpoint/2010/main" val="23131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p>
        </p:txBody>
      </p:sp>
      <p:sp>
        <p:nvSpPr>
          <p:cNvPr id="3" name="Content Placeholder 2"/>
          <p:cNvSpPr>
            <a:spLocks noGrp="1"/>
          </p:cNvSpPr>
          <p:nvPr>
            <p:ph idx="1"/>
          </p:nvPr>
        </p:nvSpPr>
        <p:spPr>
          <a:xfrm>
            <a:off x="1141413" y="2666999"/>
            <a:ext cx="9905998" cy="3384177"/>
          </a:xfrm>
        </p:spPr>
        <p:txBody>
          <a:bodyPr>
            <a:normAutofit/>
          </a:bodyPr>
          <a:lstStyle/>
          <a:p>
            <a:r>
              <a:rPr lang="en-US" dirty="0"/>
              <a:t>J 48 Classifier - </a:t>
            </a:r>
            <a:r>
              <a:rPr lang="en-US" dirty="0">
                <a:effectLst/>
              </a:rPr>
              <a:t>J48 algorithm is developed by Ross </a:t>
            </a:r>
            <a:r>
              <a:rPr lang="en-US" dirty="0" err="1">
                <a:effectLst/>
              </a:rPr>
              <a:t>Quinlon</a:t>
            </a:r>
            <a:r>
              <a:rPr lang="en-US" dirty="0">
                <a:effectLst/>
              </a:rPr>
              <a:t>. This algorithm will be a development of the ID3 algorithm that might have been being used sooner times. C4.5 algorithm constructs a choice tree. The steps of the algorithm are explained as follows: </a:t>
            </a:r>
            <a:endParaRPr lang="en-US" dirty="0"/>
          </a:p>
          <a:p>
            <a:pPr lvl="1"/>
            <a:r>
              <a:rPr lang="en-US" dirty="0">
                <a:effectLst/>
              </a:rPr>
              <a:t>Check for base cases.</a:t>
            </a:r>
          </a:p>
          <a:p>
            <a:pPr lvl="1"/>
            <a:r>
              <a:rPr lang="en-US" dirty="0">
                <a:effectLst/>
              </a:rPr>
              <a:t>For each attribute x, find the information gain by splitting on x.</a:t>
            </a:r>
          </a:p>
          <a:p>
            <a:pPr lvl="1"/>
            <a:r>
              <a:rPr lang="en-US" dirty="0">
                <a:effectLst/>
              </a:rPr>
              <a:t>Let x1 be the attribute with highest information gain.</a:t>
            </a:r>
          </a:p>
          <a:p>
            <a:pPr lvl="1"/>
            <a:r>
              <a:rPr lang="en-US" dirty="0">
                <a:effectLst/>
              </a:rPr>
              <a:t>Create a node that splits on x1.</a:t>
            </a:r>
          </a:p>
          <a:p>
            <a:pPr lvl="1"/>
            <a:r>
              <a:rPr lang="en-US" dirty="0">
                <a:effectLst/>
              </a:rPr>
              <a:t>Iterate on the subsets of x1 and add all the nodes as children of x1. </a:t>
            </a:r>
            <a:endParaRPr lang="en-US" dirty="0"/>
          </a:p>
        </p:txBody>
      </p:sp>
    </p:spTree>
    <p:extLst>
      <p:ext uri="{BB962C8B-B14F-4D97-AF65-F5344CB8AC3E}">
        <p14:creationId xmlns:p14="http://schemas.microsoft.com/office/powerpoint/2010/main" val="199085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J48 decision tree</a:t>
            </a:r>
          </a:p>
        </p:txBody>
      </p:sp>
      <p:pic>
        <p:nvPicPr>
          <p:cNvPr id="6" name="Picture 5">
            <a:extLst>
              <a:ext uri="{FF2B5EF4-FFF2-40B4-BE49-F238E27FC236}">
                <a16:creationId xmlns:a16="http://schemas.microsoft.com/office/drawing/2014/main" id="{C9E561F0-BA16-BE43-AEA0-B2BF01C44D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03588" y="2514600"/>
            <a:ext cx="5584825" cy="3860800"/>
          </a:xfrm>
          <a:prstGeom prst="rect">
            <a:avLst/>
          </a:prstGeom>
          <a:noFill/>
          <a:ln>
            <a:noFill/>
          </a:ln>
        </p:spPr>
      </p:pic>
    </p:spTree>
    <p:extLst>
      <p:ext uri="{BB962C8B-B14F-4D97-AF65-F5344CB8AC3E}">
        <p14:creationId xmlns:p14="http://schemas.microsoft.com/office/powerpoint/2010/main" val="27582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476500"/>
            <a:ext cx="9905998" cy="1905000"/>
          </a:xfrm>
        </p:spPr>
        <p:txBody>
          <a:bodyPr/>
          <a:lstStyle/>
          <a:p>
            <a:pPr algn="ctr"/>
            <a:r>
              <a:rPr lang="en-US" dirty="0"/>
              <a:t>results</a:t>
            </a:r>
          </a:p>
        </p:txBody>
      </p:sp>
    </p:spTree>
    <p:extLst>
      <p:ext uri="{BB962C8B-B14F-4D97-AF65-F5344CB8AC3E}">
        <p14:creationId xmlns:p14="http://schemas.microsoft.com/office/powerpoint/2010/main" val="8090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141413" y="2039816"/>
            <a:ext cx="9905998" cy="4243754"/>
          </a:xfrm>
        </p:spPr>
        <p:txBody>
          <a:bodyPr>
            <a:normAutofit/>
          </a:bodyPr>
          <a:lstStyle/>
          <a:p>
            <a:r>
              <a:rPr lang="en-US" dirty="0">
                <a:effectLst/>
              </a:rPr>
              <a:t>Authorship attribution is the process of determining the writer of a document. </a:t>
            </a:r>
            <a:r>
              <a:rPr lang="en-US" dirty="0"/>
              <a:t>It is required to figure out the author of the historical writings whose authors are not known. There were disputes regarding the authorship of old and historical important text so, there was a need to develop a system which can be proficient to </a:t>
            </a:r>
            <a:r>
              <a:rPr lang="en-US" dirty="0" err="1"/>
              <a:t>recognise</a:t>
            </a:r>
            <a:r>
              <a:rPr lang="en-US" dirty="0"/>
              <a:t> the true author of the text. </a:t>
            </a:r>
            <a:r>
              <a:rPr lang="en-US" dirty="0">
                <a:effectLst/>
              </a:rPr>
              <a:t>In literature, there are lots of classification techniques conducted in this process. In this project we will explore information retrieval methods such as </a:t>
            </a:r>
            <a:r>
              <a:rPr lang="en-US" dirty="0"/>
              <a:t>Rare words, Textual feature, function words, Rhythm feature </a:t>
            </a:r>
            <a:r>
              <a:rPr lang="en-US" dirty="0">
                <a:effectLst/>
              </a:rPr>
              <a:t>in authorship attribution. We will perform various experiments with </a:t>
            </a:r>
            <a:r>
              <a:rPr lang="en-US" dirty="0" err="1">
                <a:effectLst/>
              </a:rPr>
              <a:t>punjabi</a:t>
            </a:r>
            <a:r>
              <a:rPr lang="en-US" dirty="0">
                <a:effectLst/>
              </a:rPr>
              <a:t> poems gathered from </a:t>
            </a:r>
            <a:r>
              <a:rPr lang="en-US" dirty="0" err="1"/>
              <a:t>punjabi-kavita.com</a:t>
            </a:r>
            <a:r>
              <a:rPr lang="en-US" dirty="0">
                <a:effectLst/>
              </a:rPr>
              <a:t>. </a:t>
            </a:r>
            <a:endParaRPr lang="en-US" dirty="0"/>
          </a:p>
        </p:txBody>
      </p:sp>
    </p:spTree>
    <p:extLst>
      <p:ext uri="{BB962C8B-B14F-4D97-AF65-F5344CB8AC3E}">
        <p14:creationId xmlns:p14="http://schemas.microsoft.com/office/powerpoint/2010/main" val="164445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features according to accuracy</a:t>
            </a:r>
          </a:p>
        </p:txBody>
      </p:sp>
      <p:graphicFrame>
        <p:nvGraphicFramePr>
          <p:cNvPr id="5" name="Table 4">
            <a:extLst>
              <a:ext uri="{FF2B5EF4-FFF2-40B4-BE49-F238E27FC236}">
                <a16:creationId xmlns:a16="http://schemas.microsoft.com/office/drawing/2014/main" id="{49BC2B81-6098-2B4D-BF89-D4AAE48F8C86}"/>
              </a:ext>
            </a:extLst>
          </p:cNvPr>
          <p:cNvGraphicFramePr>
            <a:graphicFrameLocks noGrp="1"/>
          </p:cNvGraphicFramePr>
          <p:nvPr>
            <p:extLst>
              <p:ext uri="{D42A27DB-BD31-4B8C-83A1-F6EECF244321}">
                <p14:modId xmlns:p14="http://schemas.microsoft.com/office/powerpoint/2010/main" val="4194450025"/>
              </p:ext>
            </p:extLst>
          </p:nvPr>
        </p:nvGraphicFramePr>
        <p:xfrm>
          <a:off x="2919501" y="2274277"/>
          <a:ext cx="6352998" cy="3948112"/>
        </p:xfrm>
        <a:graphic>
          <a:graphicData uri="http://schemas.openxmlformats.org/drawingml/2006/table">
            <a:tbl>
              <a:tblPr firstRow="1" firstCol="1" bandRow="1">
                <a:tableStyleId>{5C22544A-7EE6-4342-B048-85BDC9FD1C3A}</a:tableStyleId>
              </a:tblPr>
              <a:tblGrid>
                <a:gridCol w="3176499">
                  <a:extLst>
                    <a:ext uri="{9D8B030D-6E8A-4147-A177-3AD203B41FA5}">
                      <a16:colId xmlns:a16="http://schemas.microsoft.com/office/drawing/2014/main" val="196092241"/>
                    </a:ext>
                  </a:extLst>
                </a:gridCol>
                <a:gridCol w="3176499">
                  <a:extLst>
                    <a:ext uri="{9D8B030D-6E8A-4147-A177-3AD203B41FA5}">
                      <a16:colId xmlns:a16="http://schemas.microsoft.com/office/drawing/2014/main" val="1415134531"/>
                    </a:ext>
                  </a:extLst>
                </a:gridCol>
              </a:tblGrid>
              <a:tr h="282008">
                <a:tc>
                  <a:txBody>
                    <a:bodyPr/>
                    <a:lstStyle/>
                    <a:p>
                      <a:pPr algn="just">
                        <a:lnSpc>
                          <a:spcPct val="107000"/>
                        </a:lnSpc>
                        <a:spcAft>
                          <a:spcPts val="0"/>
                        </a:spcAft>
                      </a:pPr>
                      <a:r>
                        <a:rPr lang="en-US" sz="1700">
                          <a:effectLst/>
                        </a:rPr>
                        <a:t>Features</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Accuracy Percentage</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4074372047"/>
                  </a:ext>
                </a:extLst>
              </a:tr>
              <a:tr h="282008">
                <a:tc>
                  <a:txBody>
                    <a:bodyPr/>
                    <a:lstStyle/>
                    <a:p>
                      <a:pPr algn="just">
                        <a:lnSpc>
                          <a:spcPct val="107000"/>
                        </a:lnSpc>
                        <a:spcAft>
                          <a:spcPts val="0"/>
                        </a:spcAft>
                      </a:pPr>
                      <a:r>
                        <a:rPr lang="en-US" sz="1700">
                          <a:effectLst/>
                        </a:rPr>
                        <a:t> </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 </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2474983284"/>
                  </a:ext>
                </a:extLst>
              </a:tr>
              <a:tr h="282008">
                <a:tc>
                  <a:txBody>
                    <a:bodyPr/>
                    <a:lstStyle/>
                    <a:p>
                      <a:pPr algn="just">
                        <a:lnSpc>
                          <a:spcPct val="107000"/>
                        </a:lnSpc>
                        <a:spcAft>
                          <a:spcPts val="0"/>
                        </a:spcAft>
                      </a:pPr>
                      <a:r>
                        <a:rPr lang="en-US" sz="1700">
                          <a:effectLst/>
                        </a:rPr>
                        <a:t>Minimum</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41.33</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862147800"/>
                  </a:ext>
                </a:extLst>
              </a:tr>
              <a:tr h="282008">
                <a:tc>
                  <a:txBody>
                    <a:bodyPr/>
                    <a:lstStyle/>
                    <a:p>
                      <a:pPr algn="just">
                        <a:lnSpc>
                          <a:spcPct val="107000"/>
                        </a:lnSpc>
                        <a:spcAft>
                          <a:spcPts val="0"/>
                        </a:spcAft>
                      </a:pPr>
                      <a:r>
                        <a:rPr lang="en-US" sz="1700">
                          <a:effectLst/>
                        </a:rPr>
                        <a:t>Palatel Count</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59.67</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042362696"/>
                  </a:ext>
                </a:extLst>
              </a:tr>
              <a:tr h="282008">
                <a:tc>
                  <a:txBody>
                    <a:bodyPr/>
                    <a:lstStyle/>
                    <a:p>
                      <a:pPr algn="just">
                        <a:lnSpc>
                          <a:spcPct val="107000"/>
                        </a:lnSpc>
                        <a:spcAft>
                          <a:spcPts val="0"/>
                        </a:spcAft>
                      </a:pPr>
                      <a:r>
                        <a:rPr lang="en-US" sz="1700">
                          <a:effectLst/>
                        </a:rPr>
                        <a:t>Avg Sentence length</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63.33</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4181146419"/>
                  </a:ext>
                </a:extLst>
              </a:tr>
              <a:tr h="282008">
                <a:tc>
                  <a:txBody>
                    <a:bodyPr/>
                    <a:lstStyle/>
                    <a:p>
                      <a:pPr algn="just">
                        <a:lnSpc>
                          <a:spcPct val="107000"/>
                        </a:lnSpc>
                        <a:spcAft>
                          <a:spcPts val="0"/>
                        </a:spcAft>
                      </a:pPr>
                      <a:r>
                        <a:rPr lang="en-US" sz="1700">
                          <a:effectLst/>
                        </a:rPr>
                        <a:t>Char Frequency</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69</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3969797708"/>
                  </a:ext>
                </a:extLst>
              </a:tr>
              <a:tr h="282008">
                <a:tc>
                  <a:txBody>
                    <a:bodyPr/>
                    <a:lstStyle/>
                    <a:p>
                      <a:pPr algn="just">
                        <a:lnSpc>
                          <a:spcPct val="107000"/>
                        </a:lnSpc>
                        <a:spcAft>
                          <a:spcPts val="0"/>
                        </a:spcAft>
                      </a:pPr>
                      <a:r>
                        <a:rPr lang="en-US" sz="1700">
                          <a:effectLst/>
                        </a:rPr>
                        <a:t>Mean</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69.67</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4149211389"/>
                  </a:ext>
                </a:extLst>
              </a:tr>
              <a:tr h="282008">
                <a:tc>
                  <a:txBody>
                    <a:bodyPr/>
                    <a:lstStyle/>
                    <a:p>
                      <a:pPr algn="just">
                        <a:lnSpc>
                          <a:spcPct val="107000"/>
                        </a:lnSpc>
                        <a:spcAft>
                          <a:spcPts val="0"/>
                        </a:spcAft>
                      </a:pPr>
                      <a:r>
                        <a:rPr lang="en-US" sz="1700">
                          <a:effectLst/>
                        </a:rPr>
                        <a:t>Line count</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76.67</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968760291"/>
                  </a:ext>
                </a:extLst>
              </a:tr>
              <a:tr h="282008">
                <a:tc>
                  <a:txBody>
                    <a:bodyPr/>
                    <a:lstStyle/>
                    <a:p>
                      <a:pPr algn="just">
                        <a:lnSpc>
                          <a:spcPct val="107000"/>
                        </a:lnSpc>
                        <a:spcAft>
                          <a:spcPts val="0"/>
                        </a:spcAft>
                      </a:pPr>
                      <a:r>
                        <a:rPr lang="en-US" sz="1700">
                          <a:effectLst/>
                        </a:rPr>
                        <a:t>Vowel count</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81</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2703502618"/>
                  </a:ext>
                </a:extLst>
              </a:tr>
              <a:tr h="282008">
                <a:tc>
                  <a:txBody>
                    <a:bodyPr/>
                    <a:lstStyle/>
                    <a:p>
                      <a:pPr algn="just">
                        <a:lnSpc>
                          <a:spcPct val="107000"/>
                        </a:lnSpc>
                        <a:spcAft>
                          <a:spcPts val="0"/>
                        </a:spcAft>
                      </a:pPr>
                      <a:r>
                        <a:rPr lang="en-US" sz="1700">
                          <a:effectLst/>
                        </a:rPr>
                        <a:t>Word count</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81.67</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078369381"/>
                  </a:ext>
                </a:extLst>
              </a:tr>
              <a:tr h="282008">
                <a:tc>
                  <a:txBody>
                    <a:bodyPr/>
                    <a:lstStyle/>
                    <a:p>
                      <a:pPr algn="just">
                        <a:lnSpc>
                          <a:spcPct val="107000"/>
                        </a:lnSpc>
                        <a:spcAft>
                          <a:spcPts val="0"/>
                        </a:spcAft>
                      </a:pPr>
                      <a:r>
                        <a:rPr lang="en-US" sz="1700">
                          <a:effectLst/>
                        </a:rPr>
                        <a:t>Labiels</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80</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3933515551"/>
                  </a:ext>
                </a:extLst>
              </a:tr>
              <a:tr h="282008">
                <a:tc>
                  <a:txBody>
                    <a:bodyPr/>
                    <a:lstStyle/>
                    <a:p>
                      <a:pPr algn="just">
                        <a:lnSpc>
                          <a:spcPct val="107000"/>
                        </a:lnSpc>
                        <a:spcAft>
                          <a:spcPts val="0"/>
                        </a:spcAft>
                      </a:pPr>
                      <a:r>
                        <a:rPr lang="en-US" sz="1700">
                          <a:effectLst/>
                        </a:rPr>
                        <a:t>Dentals</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80.33</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77421849"/>
                  </a:ext>
                </a:extLst>
              </a:tr>
              <a:tr h="282008">
                <a:tc>
                  <a:txBody>
                    <a:bodyPr/>
                    <a:lstStyle/>
                    <a:p>
                      <a:pPr algn="just">
                        <a:lnSpc>
                          <a:spcPct val="107000"/>
                        </a:lnSpc>
                        <a:spcAft>
                          <a:spcPts val="0"/>
                        </a:spcAft>
                      </a:pPr>
                      <a:r>
                        <a:rPr lang="en-US" sz="1700">
                          <a:effectLst/>
                        </a:rPr>
                        <a:t>Avg token length</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a:effectLst/>
                        </a:rPr>
                        <a:t>82.67</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1358412518"/>
                  </a:ext>
                </a:extLst>
              </a:tr>
              <a:tr h="282008">
                <a:tc>
                  <a:txBody>
                    <a:bodyPr/>
                    <a:lstStyle/>
                    <a:p>
                      <a:pPr algn="just">
                        <a:lnSpc>
                          <a:spcPct val="107000"/>
                        </a:lnSpc>
                        <a:spcAft>
                          <a:spcPts val="0"/>
                        </a:spcAft>
                      </a:pPr>
                      <a:r>
                        <a:rPr lang="en-US" sz="1700">
                          <a:effectLst/>
                        </a:rPr>
                        <a:t>Ending akhar</a:t>
                      </a:r>
                      <a:endParaRPr lang="en-IN" sz="150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tc>
                  <a:txBody>
                    <a:bodyPr/>
                    <a:lstStyle/>
                    <a:p>
                      <a:pPr algn="just">
                        <a:lnSpc>
                          <a:spcPct val="107000"/>
                        </a:lnSpc>
                        <a:spcAft>
                          <a:spcPts val="0"/>
                        </a:spcAft>
                      </a:pPr>
                      <a:r>
                        <a:rPr lang="en-US" sz="1700" dirty="0">
                          <a:effectLst/>
                        </a:rPr>
                        <a:t>83.33</a:t>
                      </a:r>
                      <a:endParaRPr lang="en-IN" sz="1500" dirty="0">
                        <a:effectLst/>
                        <a:latin typeface="Calibri" panose="020F0502020204030204" pitchFamily="34" charset="0"/>
                        <a:ea typeface="Calibri" panose="020F0502020204030204" pitchFamily="34" charset="0"/>
                        <a:cs typeface="Arial" panose="020B0604020202020204" pitchFamily="34" charset="0"/>
                      </a:endParaRPr>
                    </a:p>
                  </a:txBody>
                  <a:tcPr marL="97897" marR="97897" marT="0" marB="0" anchor="ctr"/>
                </a:tc>
                <a:extLst>
                  <a:ext uri="{0D108BD9-81ED-4DB2-BD59-A6C34878D82A}">
                    <a16:rowId xmlns:a16="http://schemas.microsoft.com/office/drawing/2014/main" val="2366428488"/>
                  </a:ext>
                </a:extLst>
              </a:tr>
            </a:tbl>
          </a:graphicData>
        </a:graphic>
      </p:graphicFrame>
    </p:spTree>
    <p:extLst>
      <p:ext uri="{BB962C8B-B14F-4D97-AF65-F5344CB8AC3E}">
        <p14:creationId xmlns:p14="http://schemas.microsoft.com/office/powerpoint/2010/main" val="66992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6187"/>
            <a:ext cx="9905998" cy="1905000"/>
          </a:xfrm>
        </p:spPr>
        <p:txBody>
          <a:bodyPr/>
          <a:lstStyle/>
          <a:p>
            <a:r>
              <a:rPr lang="en-US" dirty="0"/>
              <a:t>Classifier Algorithm accuracy</a:t>
            </a:r>
          </a:p>
        </p:txBody>
      </p:sp>
      <p:graphicFrame>
        <p:nvGraphicFramePr>
          <p:cNvPr id="3" name="Table 2">
            <a:extLst>
              <a:ext uri="{FF2B5EF4-FFF2-40B4-BE49-F238E27FC236}">
                <a16:creationId xmlns:a16="http://schemas.microsoft.com/office/drawing/2014/main" id="{68960BBE-FF87-E848-B017-A506281DAD49}"/>
              </a:ext>
            </a:extLst>
          </p:cNvPr>
          <p:cNvGraphicFramePr>
            <a:graphicFrameLocks noGrp="1"/>
          </p:cNvGraphicFramePr>
          <p:nvPr>
            <p:extLst>
              <p:ext uri="{D42A27DB-BD31-4B8C-83A1-F6EECF244321}">
                <p14:modId xmlns:p14="http://schemas.microsoft.com/office/powerpoint/2010/main" val="1218884753"/>
              </p:ext>
            </p:extLst>
          </p:nvPr>
        </p:nvGraphicFramePr>
        <p:xfrm>
          <a:off x="2473570" y="1967044"/>
          <a:ext cx="7244862" cy="4625997"/>
        </p:xfrm>
        <a:graphic>
          <a:graphicData uri="http://schemas.openxmlformats.org/drawingml/2006/table">
            <a:tbl>
              <a:tblPr firstRow="1" firstCol="1" bandRow="1">
                <a:tableStyleId>{5C22544A-7EE6-4342-B048-85BDC9FD1C3A}</a:tableStyleId>
              </a:tblPr>
              <a:tblGrid>
                <a:gridCol w="2414954">
                  <a:extLst>
                    <a:ext uri="{9D8B030D-6E8A-4147-A177-3AD203B41FA5}">
                      <a16:colId xmlns:a16="http://schemas.microsoft.com/office/drawing/2014/main" val="2968828048"/>
                    </a:ext>
                  </a:extLst>
                </a:gridCol>
                <a:gridCol w="2414954">
                  <a:extLst>
                    <a:ext uri="{9D8B030D-6E8A-4147-A177-3AD203B41FA5}">
                      <a16:colId xmlns:a16="http://schemas.microsoft.com/office/drawing/2014/main" val="1843685704"/>
                    </a:ext>
                  </a:extLst>
                </a:gridCol>
                <a:gridCol w="2414954">
                  <a:extLst>
                    <a:ext uri="{9D8B030D-6E8A-4147-A177-3AD203B41FA5}">
                      <a16:colId xmlns:a16="http://schemas.microsoft.com/office/drawing/2014/main" val="3308763814"/>
                    </a:ext>
                  </a:extLst>
                </a:gridCol>
              </a:tblGrid>
              <a:tr h="201607">
                <a:tc>
                  <a:txBody>
                    <a:bodyPr/>
                    <a:lstStyle/>
                    <a:p>
                      <a:pPr algn="just">
                        <a:lnSpc>
                          <a:spcPct val="107000"/>
                        </a:lnSpc>
                        <a:spcAft>
                          <a:spcPts val="800"/>
                        </a:spcAft>
                      </a:pPr>
                      <a:r>
                        <a:rPr lang="en-US" sz="1200">
                          <a:effectLst/>
                        </a:rPr>
                        <a:t>S.no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Algorithm Used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Accuracy Achieved</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3246482213"/>
                  </a:ext>
                </a:extLst>
              </a:tr>
              <a:tr h="201607">
                <a:tc>
                  <a:txBody>
                    <a:bodyPr/>
                    <a:lstStyle/>
                    <a:p>
                      <a:pPr algn="just">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J48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86.66%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474191004"/>
                  </a:ext>
                </a:extLst>
              </a:tr>
              <a:tr h="201607">
                <a:tc>
                  <a:txBody>
                    <a:bodyPr/>
                    <a:lstStyle/>
                    <a:p>
                      <a:pPr algn="just">
                        <a:lnSpc>
                          <a:spcPct val="107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Random Forest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73.3%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909586580"/>
                  </a:ext>
                </a:extLst>
              </a:tr>
              <a:tr h="201607">
                <a:tc>
                  <a:txBody>
                    <a:bodyPr/>
                    <a:lstStyle/>
                    <a:p>
                      <a:pPr algn="just">
                        <a:lnSpc>
                          <a:spcPct val="107000"/>
                        </a:lnSpc>
                        <a:spcAft>
                          <a:spcPts val="800"/>
                        </a:spcAft>
                      </a:pPr>
                      <a:r>
                        <a:rPr lang="en-US" sz="1200">
                          <a:effectLst/>
                        </a:rPr>
                        <a:t>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Bayes Net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46.6%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257751964"/>
                  </a:ext>
                </a:extLst>
              </a:tr>
              <a:tr h="201607">
                <a:tc>
                  <a:txBody>
                    <a:bodyPr/>
                    <a:lstStyle/>
                    <a:p>
                      <a:pPr algn="just">
                        <a:lnSpc>
                          <a:spcPct val="107000"/>
                        </a:lnSpc>
                        <a:spcAft>
                          <a:spcPts val="800"/>
                        </a:spcAft>
                      </a:pPr>
                      <a:r>
                        <a:rPr lang="en-US" sz="1200">
                          <a:effectLst/>
                        </a:rPr>
                        <a:t>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Naïve Bayes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66.66%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4279076699"/>
                  </a:ext>
                </a:extLst>
              </a:tr>
              <a:tr h="201607">
                <a:tc>
                  <a:txBody>
                    <a:bodyPr/>
                    <a:lstStyle/>
                    <a:p>
                      <a:pPr algn="just">
                        <a:lnSpc>
                          <a:spcPct val="107000"/>
                        </a:lnSpc>
                        <a:spcAft>
                          <a:spcPts val="800"/>
                        </a:spcAft>
                      </a:pPr>
                      <a:r>
                        <a:rPr lang="en-US" sz="1200">
                          <a:effectLst/>
                        </a:rPr>
                        <a:t>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KStar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210962695"/>
                  </a:ext>
                </a:extLst>
              </a:tr>
              <a:tr h="201607">
                <a:tc>
                  <a:txBody>
                    <a:bodyPr/>
                    <a:lstStyle/>
                    <a:p>
                      <a:pPr algn="just">
                        <a:lnSpc>
                          <a:spcPct val="107000"/>
                        </a:lnSpc>
                        <a:spcAft>
                          <a:spcPts val="800"/>
                        </a:spcAft>
                      </a:pPr>
                      <a:r>
                        <a:rPr lang="en-US" sz="1200">
                          <a:effectLst/>
                        </a:rPr>
                        <a:t>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OneR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3731135795"/>
                  </a:ext>
                </a:extLst>
              </a:tr>
              <a:tr h="201607">
                <a:tc>
                  <a:txBody>
                    <a:bodyPr/>
                    <a:lstStyle/>
                    <a:p>
                      <a:pPr algn="just">
                        <a:lnSpc>
                          <a:spcPct val="107000"/>
                        </a:lnSpc>
                        <a:spcAft>
                          <a:spcPts val="800"/>
                        </a:spcAft>
                      </a:pPr>
                      <a:r>
                        <a:rPr lang="en-US" sz="1200">
                          <a:effectLst/>
                        </a:rPr>
                        <a:t>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Attribute Selected Classifier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73.33%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31548556"/>
                  </a:ext>
                </a:extLst>
              </a:tr>
              <a:tr h="201607">
                <a:tc>
                  <a:txBody>
                    <a:bodyPr/>
                    <a:lstStyle/>
                    <a:p>
                      <a:pPr algn="just">
                        <a:lnSpc>
                          <a:spcPct val="107000"/>
                        </a:lnSpc>
                        <a:spcAft>
                          <a:spcPts val="800"/>
                        </a:spcAft>
                      </a:pPr>
                      <a:r>
                        <a:rPr lang="en-US" sz="1200">
                          <a:effectLst/>
                        </a:rPr>
                        <a:t>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Randomizable Filter Classifier </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171414342"/>
                  </a:ext>
                </a:extLst>
              </a:tr>
              <a:tr h="397732">
                <a:tc>
                  <a:txBody>
                    <a:bodyPr/>
                    <a:lstStyle/>
                    <a:p>
                      <a:pPr algn="just">
                        <a:lnSpc>
                          <a:spcPct val="107000"/>
                        </a:lnSpc>
                        <a:spcAft>
                          <a:spcPts val="800"/>
                        </a:spcAft>
                      </a:pPr>
                      <a:r>
                        <a:rPr lang="en-US" sz="1200">
                          <a:effectLst/>
                        </a:rPr>
                        <a:t>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Sequential Minimal Optimization (SMO)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dirty="0">
                          <a:effectLst/>
                        </a:rPr>
                        <a:t>76.66%</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321441409"/>
                  </a:ext>
                </a:extLst>
              </a:tr>
              <a:tr h="397732">
                <a:tc>
                  <a:txBody>
                    <a:bodyPr/>
                    <a:lstStyle/>
                    <a:p>
                      <a:pPr algn="just">
                        <a:lnSpc>
                          <a:spcPct val="107000"/>
                        </a:lnSpc>
                        <a:spcAft>
                          <a:spcPts val="800"/>
                        </a:spcAft>
                      </a:pPr>
                      <a:r>
                        <a:rPr lang="en-US" sz="1200">
                          <a:effectLst/>
                        </a:rPr>
                        <a:t>10.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Locally Weighted Learning (LWL)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70%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872606471"/>
                  </a:ext>
                </a:extLst>
              </a:tr>
              <a:tr h="201607">
                <a:tc>
                  <a:txBody>
                    <a:bodyPr/>
                    <a:lstStyle/>
                    <a:p>
                      <a:pPr algn="just">
                        <a:lnSpc>
                          <a:spcPct val="107000"/>
                        </a:lnSpc>
                        <a:spcAft>
                          <a:spcPts val="800"/>
                        </a:spcAft>
                      </a:pPr>
                      <a:r>
                        <a:rPr lang="en-US" sz="1200">
                          <a:effectLst/>
                        </a:rPr>
                        <a:t>11.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IBK</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83.33%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845374489"/>
                  </a:ext>
                </a:extLst>
              </a:tr>
              <a:tr h="201607">
                <a:tc>
                  <a:txBody>
                    <a:bodyPr/>
                    <a:lstStyle/>
                    <a:p>
                      <a:pPr algn="just">
                        <a:lnSpc>
                          <a:spcPct val="107000"/>
                        </a:lnSpc>
                        <a:spcAft>
                          <a:spcPts val="800"/>
                        </a:spcAft>
                      </a:pPr>
                      <a:r>
                        <a:rPr lang="en-US" sz="1200">
                          <a:effectLst/>
                        </a:rPr>
                        <a:t>12.</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JRip</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40%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2416841923"/>
                  </a:ext>
                </a:extLst>
              </a:tr>
              <a:tr h="201607">
                <a:tc>
                  <a:txBody>
                    <a:bodyPr/>
                    <a:lstStyle/>
                    <a:p>
                      <a:pPr algn="just">
                        <a:lnSpc>
                          <a:spcPct val="107000"/>
                        </a:lnSpc>
                        <a:spcAft>
                          <a:spcPts val="800"/>
                        </a:spcAft>
                      </a:pPr>
                      <a:r>
                        <a:rPr lang="en-US" sz="1200">
                          <a:effectLst/>
                        </a:rPr>
                        <a:t>13.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Random Tree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552678920"/>
                  </a:ext>
                </a:extLst>
              </a:tr>
              <a:tr h="201607">
                <a:tc>
                  <a:txBody>
                    <a:bodyPr/>
                    <a:lstStyle/>
                    <a:p>
                      <a:pPr algn="just">
                        <a:lnSpc>
                          <a:spcPct val="107000"/>
                        </a:lnSpc>
                        <a:spcAft>
                          <a:spcPts val="800"/>
                        </a:spcAft>
                      </a:pPr>
                      <a:r>
                        <a:rPr lang="en-US" sz="1200">
                          <a:effectLst/>
                        </a:rPr>
                        <a:t>14.</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Multilayer Perceptron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80%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14533256"/>
                  </a:ext>
                </a:extLst>
              </a:tr>
              <a:tr h="201607">
                <a:tc>
                  <a:txBody>
                    <a:bodyPr/>
                    <a:lstStyle/>
                    <a:p>
                      <a:pPr algn="just">
                        <a:lnSpc>
                          <a:spcPct val="107000"/>
                        </a:lnSpc>
                        <a:spcAft>
                          <a:spcPts val="800"/>
                        </a:spcAft>
                      </a:pPr>
                      <a:r>
                        <a:rPr lang="en-US" sz="1200">
                          <a:effectLst/>
                        </a:rPr>
                        <a:t>15.</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Logit Boost</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70%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2619398574"/>
                  </a:ext>
                </a:extLst>
              </a:tr>
              <a:tr h="201607">
                <a:tc>
                  <a:txBody>
                    <a:bodyPr/>
                    <a:lstStyle/>
                    <a:p>
                      <a:pPr algn="just">
                        <a:lnSpc>
                          <a:spcPct val="107000"/>
                        </a:lnSpc>
                        <a:spcAft>
                          <a:spcPts val="800"/>
                        </a:spcAft>
                      </a:pPr>
                      <a:r>
                        <a:rPr lang="en-US" sz="1200">
                          <a:effectLst/>
                        </a:rPr>
                        <a:t>16.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Decision Table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43.33%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3537479431"/>
                  </a:ext>
                </a:extLst>
              </a:tr>
              <a:tr h="201607">
                <a:tc>
                  <a:txBody>
                    <a:bodyPr/>
                    <a:lstStyle/>
                    <a:p>
                      <a:pPr algn="just">
                        <a:lnSpc>
                          <a:spcPct val="107000"/>
                        </a:lnSpc>
                        <a:spcAft>
                          <a:spcPts val="800"/>
                        </a:spcAft>
                      </a:pPr>
                      <a:r>
                        <a:rPr lang="en-US" sz="1200">
                          <a:effectLst/>
                        </a:rPr>
                        <a:t>17.</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Naïve Bayes Multinomial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66.66%</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2306114600"/>
                  </a:ext>
                </a:extLst>
              </a:tr>
              <a:tr h="201607">
                <a:tc>
                  <a:txBody>
                    <a:bodyPr/>
                    <a:lstStyle/>
                    <a:p>
                      <a:pPr algn="just">
                        <a:lnSpc>
                          <a:spcPct val="107000"/>
                        </a:lnSpc>
                        <a:spcAft>
                          <a:spcPts val="800"/>
                        </a:spcAft>
                      </a:pPr>
                      <a:r>
                        <a:rPr lang="en-US" sz="1200">
                          <a:effectLst/>
                        </a:rPr>
                        <a:t>18.</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Bagging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53.33%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316883037"/>
                  </a:ext>
                </a:extLst>
              </a:tr>
              <a:tr h="201607">
                <a:tc>
                  <a:txBody>
                    <a:bodyPr/>
                    <a:lstStyle/>
                    <a:p>
                      <a:pPr algn="just">
                        <a:lnSpc>
                          <a:spcPct val="107000"/>
                        </a:lnSpc>
                        <a:spcAft>
                          <a:spcPts val="800"/>
                        </a:spcAft>
                      </a:pPr>
                      <a:r>
                        <a:rPr lang="en-US" sz="1200">
                          <a:effectLst/>
                        </a:rPr>
                        <a:t>19.</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Random Committee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63.33%</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1333567592"/>
                  </a:ext>
                </a:extLst>
              </a:tr>
              <a:tr h="201607">
                <a:tc>
                  <a:txBody>
                    <a:bodyPr/>
                    <a:lstStyle/>
                    <a:p>
                      <a:pPr algn="just">
                        <a:lnSpc>
                          <a:spcPct val="107000"/>
                        </a:lnSpc>
                        <a:spcAft>
                          <a:spcPts val="800"/>
                        </a:spcAft>
                      </a:pPr>
                      <a:r>
                        <a:rPr lang="en-US" sz="1200">
                          <a:effectLst/>
                        </a:rPr>
                        <a:t>20.</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a:effectLst/>
                        </a:rPr>
                        <a:t>AdaBoost M1</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tc>
                  <a:txBody>
                    <a:bodyPr/>
                    <a:lstStyle/>
                    <a:p>
                      <a:pPr algn="just">
                        <a:lnSpc>
                          <a:spcPct val="107000"/>
                        </a:lnSpc>
                        <a:spcAft>
                          <a:spcPts val="800"/>
                        </a:spcAft>
                      </a:pPr>
                      <a:r>
                        <a:rPr lang="en-US" sz="1200" dirty="0">
                          <a:effectLst/>
                        </a:rPr>
                        <a:t>6.66%</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70648" marR="70648" marT="0" marB="0"/>
                </a:tc>
                <a:extLst>
                  <a:ext uri="{0D108BD9-81ED-4DB2-BD59-A6C34878D82A}">
                    <a16:rowId xmlns:a16="http://schemas.microsoft.com/office/drawing/2014/main" val="944927769"/>
                  </a:ext>
                </a:extLst>
              </a:tr>
            </a:tbl>
          </a:graphicData>
        </a:graphic>
      </p:graphicFrame>
    </p:spTree>
    <p:extLst>
      <p:ext uri="{BB962C8B-B14F-4D97-AF65-F5344CB8AC3E}">
        <p14:creationId xmlns:p14="http://schemas.microsoft.com/office/powerpoint/2010/main" val="167172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B172-644E-9341-95D0-CDF75861299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15BF36-2E4A-0B4A-B68D-7A82BB70BACC}"/>
              </a:ext>
            </a:extLst>
          </p:cNvPr>
          <p:cNvSpPr>
            <a:spLocks noGrp="1"/>
          </p:cNvSpPr>
          <p:nvPr>
            <p:ph idx="1"/>
          </p:nvPr>
        </p:nvSpPr>
        <p:spPr/>
        <p:txBody>
          <a:bodyPr/>
          <a:lstStyle/>
          <a:p>
            <a:r>
              <a:rPr lang="en-US" dirty="0">
                <a:effectLst/>
              </a:rPr>
              <a:t>Out of the twenty algorithms considered for classification, the J48 algorithm has performed well and has given an maximum peak accuracy of 86.66% on the dataset. Other algorithms like IBK and Multilayer Perceptron have also provided a decent accuracy ranging from 80% - 83.33%. Algorithms like </a:t>
            </a:r>
            <a:r>
              <a:rPr lang="en-US" dirty="0" err="1">
                <a:effectLst/>
              </a:rPr>
              <a:t>OneR</a:t>
            </a:r>
            <a:r>
              <a:rPr lang="en-US" dirty="0">
                <a:effectLst/>
              </a:rPr>
              <a:t> and </a:t>
            </a:r>
            <a:r>
              <a:rPr lang="en-US" dirty="0" err="1">
                <a:effectLst/>
              </a:rPr>
              <a:t>AdaBoost</a:t>
            </a:r>
            <a:r>
              <a:rPr lang="en-US" dirty="0">
                <a:effectLst/>
              </a:rPr>
              <a:t> M1 have given the least accuracy of 10% and 6.66% respectively. Out of the 20 algorithms used for comparison, the J48 algorithm has performed well with an accuracy of 86.66%.</a:t>
            </a:r>
            <a:r>
              <a:rPr lang="en-IN" dirty="0">
                <a:effectLst/>
              </a:rPr>
              <a:t> </a:t>
            </a:r>
            <a:endParaRPr lang="en-US" dirty="0"/>
          </a:p>
        </p:txBody>
      </p:sp>
    </p:spTree>
    <p:extLst>
      <p:ext uri="{BB962C8B-B14F-4D97-AF65-F5344CB8AC3E}">
        <p14:creationId xmlns:p14="http://schemas.microsoft.com/office/powerpoint/2010/main" val="55896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b="1" dirty="0"/>
              <a:t>Authorship Identification for Tamil Classical Poem </a:t>
            </a:r>
            <a:r>
              <a:rPr lang="en-US" b="1" dirty="0"/>
              <a:t>(</a:t>
            </a:r>
            <a:r>
              <a:rPr lang="en-US" b="1" dirty="0" err="1"/>
              <a:t>Mukkoodar</a:t>
            </a:r>
            <a:r>
              <a:rPr lang="en-US" b="1" dirty="0"/>
              <a:t> </a:t>
            </a:r>
            <a:r>
              <a:rPr lang="en-US" b="1" dirty="0" err="1"/>
              <a:t>Pallu</a:t>
            </a:r>
            <a:r>
              <a:rPr lang="en-US" b="1" dirty="0"/>
              <a:t>) using C 4.5 Algorithm</a:t>
            </a:r>
            <a:r>
              <a:rPr lang="en-US" dirty="0"/>
              <a:t>, </a:t>
            </a:r>
            <a:r>
              <a:rPr lang="en-US" dirty="0">
                <a:effectLst/>
              </a:rPr>
              <a:t>Indian Journal of Science and Technology, Vol 9(46), </a:t>
            </a:r>
            <a:r>
              <a:rPr lang="nl-NL" dirty="0">
                <a:effectLst/>
              </a:rPr>
              <a:t>DOI: 10.17485/ijst/2016/v9i46/107910, December 2016, </a:t>
            </a:r>
            <a:r>
              <a:rPr lang="en-US" dirty="0">
                <a:effectLst/>
              </a:rPr>
              <a:t>A. Pandian, V. V. </a:t>
            </a:r>
            <a:r>
              <a:rPr lang="en-US" dirty="0" err="1">
                <a:effectLst/>
              </a:rPr>
              <a:t>Ramalingam</a:t>
            </a:r>
            <a:r>
              <a:rPr lang="en-US" dirty="0">
                <a:effectLst/>
              </a:rPr>
              <a:t> and R. P. </a:t>
            </a:r>
            <a:r>
              <a:rPr lang="en-US" dirty="0" err="1">
                <a:effectLst/>
              </a:rPr>
              <a:t>VishnuPreet</a:t>
            </a:r>
            <a:endParaRPr lang="en-US" dirty="0"/>
          </a:p>
          <a:p>
            <a:r>
              <a:rPr lang="en-US" dirty="0">
                <a:hlinkClick r:id="rId2"/>
              </a:rPr>
              <a:t>http://sqlitebrowser.org/</a:t>
            </a:r>
            <a:r>
              <a:rPr lang="en-US" dirty="0"/>
              <a:t> - A Browser Interface for SQL Lite</a:t>
            </a:r>
          </a:p>
          <a:p>
            <a:r>
              <a:rPr lang="en-US" dirty="0">
                <a:hlinkClick r:id="rId3"/>
              </a:rPr>
              <a:t>https://www.cs.waikato.ac.nz/ml/weka/index.html</a:t>
            </a:r>
            <a:r>
              <a:rPr lang="en-US" dirty="0"/>
              <a:t> - A Guide to use the Weka Toolkit</a:t>
            </a:r>
          </a:p>
        </p:txBody>
      </p:sp>
    </p:spTree>
    <p:extLst>
      <p:ext uri="{BB962C8B-B14F-4D97-AF65-F5344CB8AC3E}">
        <p14:creationId xmlns:p14="http://schemas.microsoft.com/office/powerpoint/2010/main" val="19129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system</a:t>
            </a:r>
          </a:p>
        </p:txBody>
      </p:sp>
      <p:sp>
        <p:nvSpPr>
          <p:cNvPr id="3" name="Content Placeholder 2"/>
          <p:cNvSpPr>
            <a:spLocks noGrp="1"/>
          </p:cNvSpPr>
          <p:nvPr>
            <p:ph idx="1"/>
          </p:nvPr>
        </p:nvSpPr>
        <p:spPr/>
        <p:txBody>
          <a:bodyPr/>
          <a:lstStyle/>
          <a:p>
            <a:r>
              <a:rPr lang="en-US" dirty="0"/>
              <a:t>The present system of Authorship Attribution is established only for worldwide or nationwide spoken languages.</a:t>
            </a:r>
          </a:p>
          <a:p>
            <a:r>
              <a:rPr lang="en-US" dirty="0"/>
              <a:t>There are less to almost no resources available to use or even develop Authorship Attribution projects in regional languages.</a:t>
            </a:r>
          </a:p>
          <a:p>
            <a:r>
              <a:rPr lang="en-US" dirty="0"/>
              <a:t>There are various techniques available to determine the author of the document, but all this work is done mostly on </a:t>
            </a:r>
            <a:r>
              <a:rPr lang="en-US" dirty="0" err="1"/>
              <a:t>english</a:t>
            </a:r>
            <a:r>
              <a:rPr lang="en-US" dirty="0"/>
              <a:t> and </a:t>
            </a:r>
            <a:r>
              <a:rPr lang="en-US" dirty="0" err="1"/>
              <a:t>arabic</a:t>
            </a:r>
            <a:r>
              <a:rPr lang="en-US" dirty="0"/>
              <a:t> languages.</a:t>
            </a:r>
          </a:p>
        </p:txBody>
      </p:sp>
    </p:spTree>
    <p:extLst>
      <p:ext uri="{BB962C8B-B14F-4D97-AF65-F5344CB8AC3E}">
        <p14:creationId xmlns:p14="http://schemas.microsoft.com/office/powerpoint/2010/main" val="25488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present system</a:t>
            </a:r>
          </a:p>
        </p:txBody>
      </p:sp>
      <p:sp>
        <p:nvSpPr>
          <p:cNvPr id="3" name="Content Placeholder 2"/>
          <p:cNvSpPr>
            <a:spLocks noGrp="1"/>
          </p:cNvSpPr>
          <p:nvPr>
            <p:ph idx="1"/>
          </p:nvPr>
        </p:nvSpPr>
        <p:spPr/>
        <p:txBody>
          <a:bodyPr/>
          <a:lstStyle/>
          <a:p>
            <a:r>
              <a:rPr lang="en-US" dirty="0"/>
              <a:t>Punjabi is an Indo-Aryan language which is 10th most spoken language in the world. It is the native language of about 150 million people moreover, it is very rich language consisting of vast literature but due to lack of awareness of researchers not much work is done on Punjabi language. Although some topic </a:t>
            </a:r>
            <a:r>
              <a:rPr lang="en-US" dirty="0" err="1"/>
              <a:t>summarisation</a:t>
            </a:r>
            <a:r>
              <a:rPr lang="en-US" dirty="0"/>
              <a:t>, topic modelling, name entity recognition systems has been developed for Punjabi language but AA system is not yet developed.</a:t>
            </a:r>
          </a:p>
        </p:txBody>
      </p:sp>
    </p:spTree>
    <p:extLst>
      <p:ext uri="{BB962C8B-B14F-4D97-AF65-F5344CB8AC3E}">
        <p14:creationId xmlns:p14="http://schemas.microsoft.com/office/powerpoint/2010/main" val="42487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r>
              <a:rPr lang="en-US" dirty="0"/>
              <a:t>Proposed System will provide a way to identify authors of Punjabi poems.</a:t>
            </a:r>
          </a:p>
          <a:p>
            <a:r>
              <a:rPr lang="en-US" dirty="0"/>
              <a:t>It will also be helpful in expanding it to a scalable application by iteratively re-training data-sets using SVM, and transform the project into a GUI </a:t>
            </a:r>
            <a:r>
              <a:rPr lang="mr-IN" dirty="0"/>
              <a:t>–</a:t>
            </a:r>
            <a:r>
              <a:rPr lang="en-US" dirty="0"/>
              <a:t> based application, that can be commercially used by </a:t>
            </a:r>
            <a:r>
              <a:rPr lang="en-US" dirty="0" err="1"/>
              <a:t>organisations</a:t>
            </a:r>
            <a:r>
              <a:rPr lang="en-US" dirty="0"/>
              <a:t> that deal with Punjabi literature.</a:t>
            </a:r>
          </a:p>
          <a:p>
            <a:r>
              <a:rPr lang="en-US" dirty="0"/>
              <a:t>The Documentation of this project will give a clear idea in order to later on develop similar applications for other regional languages that have limited or no resources such as these on the internet.</a:t>
            </a:r>
          </a:p>
        </p:txBody>
      </p:sp>
    </p:spTree>
    <p:extLst>
      <p:ext uri="{BB962C8B-B14F-4D97-AF65-F5344CB8AC3E}">
        <p14:creationId xmlns:p14="http://schemas.microsoft.com/office/powerpoint/2010/main" val="14494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dirty="0"/>
              <a:t>A few </a:t>
            </a:r>
            <a:r>
              <a:rPr lang="en-US" dirty="0" err="1"/>
              <a:t>punjabi</a:t>
            </a:r>
            <a:r>
              <a:rPr lang="en-US" dirty="0"/>
              <a:t> poems that are present in </a:t>
            </a:r>
            <a:r>
              <a:rPr lang="en-US" dirty="0" err="1"/>
              <a:t>punjabi</a:t>
            </a:r>
            <a:r>
              <a:rPr lang="en-US" dirty="0"/>
              <a:t> literature, have their fame due to their unique style and structure, yet their writers/authors remain unknown.</a:t>
            </a:r>
          </a:p>
          <a:p>
            <a:r>
              <a:rPr lang="en-US" dirty="0"/>
              <a:t>This project aims to identify the authors of those poems, by training the dataset with a few famous poets and identify the style/fingerprint of the un-authored poems to the authored ones.</a:t>
            </a:r>
          </a:p>
          <a:p>
            <a:r>
              <a:rPr lang="en-US" dirty="0">
                <a:effectLst/>
              </a:rPr>
              <a:t>Each author follows a certain style (like fingerprint or thumb impression),which is based on functional words. By using these functional words and their frequencies, identification of the author is possible [Madigan et al, 2005, Koppel et al 2006, Amir et al 2012].</a:t>
            </a:r>
            <a:endParaRPr lang="en-US" dirty="0"/>
          </a:p>
        </p:txBody>
      </p:sp>
    </p:spTree>
    <p:extLst>
      <p:ext uri="{BB962C8B-B14F-4D97-AF65-F5344CB8AC3E}">
        <p14:creationId xmlns:p14="http://schemas.microsoft.com/office/powerpoint/2010/main" val="34799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p>
        </p:txBody>
      </p:sp>
      <p:sp>
        <p:nvSpPr>
          <p:cNvPr id="9" name="TextBox 8"/>
          <p:cNvSpPr txBox="1"/>
          <p:nvPr/>
        </p:nvSpPr>
        <p:spPr>
          <a:xfrm>
            <a:off x="1573305" y="2514599"/>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Dataset</a:t>
            </a:r>
          </a:p>
        </p:txBody>
      </p:sp>
      <p:sp>
        <p:nvSpPr>
          <p:cNvPr id="10" name="TextBox 9"/>
          <p:cNvSpPr txBox="1"/>
          <p:nvPr/>
        </p:nvSpPr>
        <p:spPr>
          <a:xfrm>
            <a:off x="5092606" y="2514599"/>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Feature set</a:t>
            </a:r>
          </a:p>
        </p:txBody>
      </p:sp>
      <p:sp>
        <p:nvSpPr>
          <p:cNvPr id="11" name="TextBox 10"/>
          <p:cNvSpPr txBox="1"/>
          <p:nvPr/>
        </p:nvSpPr>
        <p:spPr>
          <a:xfrm>
            <a:off x="8611907" y="2514600"/>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Feature extraction</a:t>
            </a:r>
          </a:p>
        </p:txBody>
      </p:sp>
      <p:sp>
        <p:nvSpPr>
          <p:cNvPr id="12" name="TextBox 11"/>
          <p:cNvSpPr txBox="1"/>
          <p:nvPr/>
        </p:nvSpPr>
        <p:spPr>
          <a:xfrm>
            <a:off x="8611907" y="4531660"/>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Feature selection</a:t>
            </a:r>
          </a:p>
        </p:txBody>
      </p:sp>
      <p:sp>
        <p:nvSpPr>
          <p:cNvPr id="13" name="TextBox 12"/>
          <p:cNvSpPr txBox="1"/>
          <p:nvPr/>
        </p:nvSpPr>
        <p:spPr>
          <a:xfrm>
            <a:off x="5092606" y="4531659"/>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Classification</a:t>
            </a:r>
          </a:p>
        </p:txBody>
      </p:sp>
      <p:sp>
        <p:nvSpPr>
          <p:cNvPr id="14" name="TextBox 13"/>
          <p:cNvSpPr txBox="1"/>
          <p:nvPr/>
        </p:nvSpPr>
        <p:spPr>
          <a:xfrm>
            <a:off x="1573305" y="4531659"/>
            <a:ext cx="2003612" cy="779929"/>
          </a:xfrm>
          <a:prstGeom prst="rect">
            <a:avLst/>
          </a:prstGeom>
          <a:solidFill>
            <a:schemeClr val="accent1"/>
          </a:solidFill>
          <a:ln>
            <a:solidFill>
              <a:schemeClr val="accent1">
                <a:shade val="50000"/>
              </a:schemeClr>
            </a:solidFill>
          </a:ln>
        </p:spPr>
        <p:txBody>
          <a:bodyPr wrap="square" rtlCol="0" anchor="ctr" anchorCtr="1">
            <a:noAutofit/>
          </a:bodyPr>
          <a:lstStyle/>
          <a:p>
            <a:pPr algn="ctr"/>
            <a:r>
              <a:rPr lang="en-US" dirty="0"/>
              <a:t>Author Identification</a:t>
            </a:r>
          </a:p>
        </p:txBody>
      </p:sp>
      <p:cxnSp>
        <p:nvCxnSpPr>
          <p:cNvPr id="16" name="Straight Arrow Connector 15"/>
          <p:cNvCxnSpPr>
            <a:stCxn id="9" idx="3"/>
            <a:endCxn id="10" idx="1"/>
          </p:cNvCxnSpPr>
          <p:nvPr/>
        </p:nvCxnSpPr>
        <p:spPr>
          <a:xfrm>
            <a:off x="3576917" y="2904564"/>
            <a:ext cx="1515689" cy="0"/>
          </a:xfrm>
          <a:prstGeom prst="straightConnector1">
            <a:avLst/>
          </a:prstGeom>
          <a:ln w="63500">
            <a:headEnd w="med" len="med"/>
            <a:tailEnd type="stealth" w="med" len="lg"/>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7096218" y="2904563"/>
            <a:ext cx="1515689" cy="0"/>
          </a:xfrm>
          <a:prstGeom prst="straightConnector1">
            <a:avLst/>
          </a:prstGeom>
          <a:ln w="63500">
            <a:headEnd w="med" len="med"/>
            <a:tailEnd type="stealth" w="med" len="lg"/>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1" idx="2"/>
            <a:endCxn id="12" idx="0"/>
          </p:cNvCxnSpPr>
          <p:nvPr/>
        </p:nvCxnSpPr>
        <p:spPr>
          <a:xfrm>
            <a:off x="9613713" y="3294529"/>
            <a:ext cx="0" cy="1237131"/>
          </a:xfrm>
          <a:prstGeom prst="straightConnector1">
            <a:avLst/>
          </a:prstGeom>
          <a:ln w="63500">
            <a:headEnd w="med" len="med"/>
            <a:tailEnd type="stealth" w="med" len="lg"/>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flipV="1">
            <a:off x="7082771" y="4921623"/>
            <a:ext cx="1515689" cy="2"/>
          </a:xfrm>
          <a:prstGeom prst="straightConnector1">
            <a:avLst/>
          </a:prstGeom>
          <a:ln w="63500">
            <a:headEnd w="med" len="med"/>
            <a:tailEnd type="stealth" w="med" len="lg"/>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13" idx="1"/>
            <a:endCxn id="14" idx="3"/>
          </p:cNvCxnSpPr>
          <p:nvPr/>
        </p:nvCxnSpPr>
        <p:spPr>
          <a:xfrm flipH="1">
            <a:off x="3576917" y="4921624"/>
            <a:ext cx="1515689" cy="0"/>
          </a:xfrm>
          <a:prstGeom prst="straightConnector1">
            <a:avLst/>
          </a:prstGeom>
          <a:ln w="63500">
            <a:headEnd w="med" len="med"/>
            <a:tailEnd type="stealth" w="med" len="lg"/>
          </a:ln>
        </p:spPr>
        <p:style>
          <a:lnRef idx="1">
            <a:schemeClr val="accent2"/>
          </a:lnRef>
          <a:fillRef idx="0">
            <a:schemeClr val="accent2"/>
          </a:fillRef>
          <a:effectRef idx="0">
            <a:schemeClr val="accent2"/>
          </a:effectRef>
          <a:fontRef idx="minor">
            <a:schemeClr val="tx1"/>
          </a:fontRef>
        </p:style>
      </p:cxnSp>
      <p:sp>
        <p:nvSpPr>
          <p:cNvPr id="3" name="TextBox 2"/>
          <p:cNvSpPr txBox="1"/>
          <p:nvPr/>
        </p:nvSpPr>
        <p:spPr>
          <a:xfrm>
            <a:off x="1573305" y="3307977"/>
            <a:ext cx="2003612" cy="646331"/>
          </a:xfrm>
          <a:prstGeom prst="rect">
            <a:avLst/>
          </a:prstGeom>
          <a:noFill/>
        </p:spPr>
        <p:txBody>
          <a:bodyPr wrap="square" rtlCol="0">
            <a:spAutoFit/>
          </a:bodyPr>
          <a:lstStyle/>
          <a:p>
            <a:r>
              <a:rPr lang="en-US" dirty="0"/>
              <a:t>80 (poems) x 5 (poets) = 400</a:t>
            </a:r>
          </a:p>
        </p:txBody>
      </p:sp>
      <p:sp>
        <p:nvSpPr>
          <p:cNvPr id="15" name="TextBox 14"/>
          <p:cNvSpPr txBox="1"/>
          <p:nvPr/>
        </p:nvSpPr>
        <p:spPr>
          <a:xfrm>
            <a:off x="5092606" y="3307542"/>
            <a:ext cx="2003612" cy="646331"/>
          </a:xfrm>
          <a:prstGeom prst="rect">
            <a:avLst/>
          </a:prstGeom>
          <a:noFill/>
        </p:spPr>
        <p:txBody>
          <a:bodyPr wrap="square" rtlCol="0">
            <a:spAutoFit/>
          </a:bodyPr>
          <a:lstStyle/>
          <a:p>
            <a:r>
              <a:rPr lang="en-US" dirty="0" err="1"/>
              <a:t>WordCount</a:t>
            </a:r>
            <a:r>
              <a:rPr lang="en-US" dirty="0"/>
              <a:t>, </a:t>
            </a:r>
            <a:r>
              <a:rPr lang="en-US" dirty="0" err="1"/>
              <a:t>CharCount</a:t>
            </a:r>
            <a:r>
              <a:rPr lang="en-US" dirty="0"/>
              <a:t>, etc.</a:t>
            </a:r>
          </a:p>
        </p:txBody>
      </p:sp>
      <p:sp>
        <p:nvSpPr>
          <p:cNvPr id="19" name="TextBox 18"/>
          <p:cNvSpPr txBox="1"/>
          <p:nvPr/>
        </p:nvSpPr>
        <p:spPr>
          <a:xfrm>
            <a:off x="8611907" y="5329519"/>
            <a:ext cx="2003612" cy="923330"/>
          </a:xfrm>
          <a:prstGeom prst="rect">
            <a:avLst/>
          </a:prstGeom>
          <a:noFill/>
        </p:spPr>
        <p:txBody>
          <a:bodyPr wrap="square" rtlCol="0">
            <a:spAutoFit/>
          </a:bodyPr>
          <a:lstStyle/>
          <a:p>
            <a:pPr algn="ctr"/>
            <a:r>
              <a:rPr lang="en-US" dirty="0"/>
              <a:t>Using </a:t>
            </a:r>
            <a:r>
              <a:rPr lang="en-US"/>
              <a:t>decision-tree algorithms (J48)</a:t>
            </a:r>
            <a:endParaRPr lang="en-US" dirty="0"/>
          </a:p>
        </p:txBody>
      </p:sp>
      <p:sp>
        <p:nvSpPr>
          <p:cNvPr id="20" name="TextBox 19"/>
          <p:cNvSpPr txBox="1"/>
          <p:nvPr/>
        </p:nvSpPr>
        <p:spPr>
          <a:xfrm>
            <a:off x="5038817" y="5333548"/>
            <a:ext cx="2155359" cy="646331"/>
          </a:xfrm>
          <a:prstGeom prst="rect">
            <a:avLst/>
          </a:prstGeom>
          <a:noFill/>
        </p:spPr>
        <p:txBody>
          <a:bodyPr wrap="square" rtlCol="0">
            <a:spAutoFit/>
          </a:bodyPr>
          <a:lstStyle/>
          <a:p>
            <a:r>
              <a:rPr lang="en-US" dirty="0"/>
              <a:t>Linear Regression, Naïve Bayes</a:t>
            </a:r>
            <a:r>
              <a:rPr lang="en-US"/>
              <a:t>, etc.</a:t>
            </a:r>
            <a:endParaRPr lang="en-US" dirty="0"/>
          </a:p>
        </p:txBody>
      </p:sp>
      <p:sp>
        <p:nvSpPr>
          <p:cNvPr id="22" name="TextBox 21"/>
          <p:cNvSpPr txBox="1"/>
          <p:nvPr/>
        </p:nvSpPr>
        <p:spPr>
          <a:xfrm>
            <a:off x="8611907" y="2141692"/>
            <a:ext cx="2003612" cy="369332"/>
          </a:xfrm>
          <a:prstGeom prst="rect">
            <a:avLst/>
          </a:prstGeom>
          <a:noFill/>
        </p:spPr>
        <p:txBody>
          <a:bodyPr wrap="square" rtlCol="0">
            <a:spAutoFit/>
          </a:bodyPr>
          <a:lstStyle/>
          <a:p>
            <a:pPr algn="ctr"/>
            <a:r>
              <a:rPr lang="en-US"/>
              <a:t>SQL code</a:t>
            </a:r>
            <a:endParaRPr lang="en-US" dirty="0"/>
          </a:p>
        </p:txBody>
      </p:sp>
    </p:spTree>
    <p:extLst>
      <p:ext uri="{BB962C8B-B14F-4D97-AF65-F5344CB8AC3E}">
        <p14:creationId xmlns:p14="http://schemas.microsoft.com/office/powerpoint/2010/main" val="123963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1141413" y="2666999"/>
            <a:ext cx="9905998" cy="3440724"/>
          </a:xfrm>
        </p:spPr>
        <p:txBody>
          <a:bodyPr>
            <a:normAutofit/>
          </a:bodyPr>
          <a:lstStyle/>
          <a:p>
            <a:r>
              <a:rPr lang="en-US" sz="2400" b="1" dirty="0"/>
              <a:t>Authorship Identification for Tamil Classical Poem </a:t>
            </a:r>
            <a:r>
              <a:rPr lang="en-US" b="1" dirty="0"/>
              <a:t>(</a:t>
            </a:r>
            <a:r>
              <a:rPr lang="en-US" b="1" dirty="0" err="1"/>
              <a:t>Mukkoodar</a:t>
            </a:r>
            <a:r>
              <a:rPr lang="en-US" b="1" dirty="0"/>
              <a:t> </a:t>
            </a:r>
            <a:r>
              <a:rPr lang="en-US" b="1" dirty="0" err="1"/>
              <a:t>Pallu</a:t>
            </a:r>
            <a:r>
              <a:rPr lang="en-US" b="1" dirty="0"/>
              <a:t>) using C 4.5 Algorithm</a:t>
            </a:r>
            <a:r>
              <a:rPr lang="en-US" dirty="0"/>
              <a:t>, </a:t>
            </a:r>
            <a:r>
              <a:rPr lang="en-US" dirty="0">
                <a:effectLst/>
              </a:rPr>
              <a:t>Indian Journal of Science and Technology, Vol 9(46), A. Pandian, V. V. </a:t>
            </a:r>
            <a:r>
              <a:rPr lang="en-US" dirty="0" err="1">
                <a:effectLst/>
              </a:rPr>
              <a:t>Ramalingam</a:t>
            </a:r>
            <a:r>
              <a:rPr lang="en-US" dirty="0">
                <a:effectLst/>
              </a:rPr>
              <a:t> and R. P. </a:t>
            </a:r>
            <a:r>
              <a:rPr lang="en-US" dirty="0" err="1">
                <a:effectLst/>
              </a:rPr>
              <a:t>VishnuPreet</a:t>
            </a:r>
            <a:endParaRPr lang="en-US" dirty="0">
              <a:effectLst/>
            </a:endParaRPr>
          </a:p>
          <a:p>
            <a:pPr lvl="1"/>
            <a:r>
              <a:rPr lang="en-US" dirty="0">
                <a:effectLst/>
              </a:rPr>
              <a:t>the author uses a rundown of components for the authorship identification problem. The author uses 800 instances of a </a:t>
            </a:r>
            <a:r>
              <a:rPr lang="en-US" dirty="0" err="1">
                <a:effectLst/>
              </a:rPr>
              <a:t>tamil</a:t>
            </a:r>
            <a:r>
              <a:rPr lang="en-US" dirty="0">
                <a:effectLst/>
              </a:rPr>
              <a:t> dataset for the same. C 4.5 algorithm is used to classify the authors based on their previous work. An accuracy of 84.66 percent is achieved by the author by using the same algorithm. </a:t>
            </a:r>
            <a:endParaRPr lang="en-US" dirty="0"/>
          </a:p>
        </p:txBody>
      </p:sp>
    </p:spTree>
    <p:extLst>
      <p:ext uri="{BB962C8B-B14F-4D97-AF65-F5344CB8AC3E}">
        <p14:creationId xmlns:p14="http://schemas.microsoft.com/office/powerpoint/2010/main" val="142451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1141413" y="2666999"/>
            <a:ext cx="9905998" cy="3440724"/>
          </a:xfrm>
        </p:spPr>
        <p:txBody>
          <a:bodyPr>
            <a:normAutofit/>
          </a:bodyPr>
          <a:lstStyle/>
          <a:p>
            <a:r>
              <a:rPr lang="en-US" sz="2400" b="1" dirty="0">
                <a:effectLst/>
              </a:rPr>
              <a:t>Towards Author Identification of Arabic Text Articles</a:t>
            </a:r>
            <a:r>
              <a:rPr lang="en-US" dirty="0"/>
              <a:t>, </a:t>
            </a:r>
            <a:r>
              <a:rPr lang="en-US" dirty="0">
                <a:effectLst/>
              </a:rPr>
              <a:t>2014 IEEE, 5th International Conference on Information and Communication Systems (ICICS), Ahmed </a:t>
            </a:r>
            <a:r>
              <a:rPr lang="en-US" dirty="0" err="1">
                <a:effectLst/>
              </a:rPr>
              <a:t>Fawziotoom</a:t>
            </a:r>
            <a:r>
              <a:rPr lang="en-US" dirty="0">
                <a:effectLst/>
              </a:rPr>
              <a:t>, Emad E Abdullah, </a:t>
            </a:r>
            <a:r>
              <a:rPr lang="en-US" dirty="0" err="1">
                <a:effectLst/>
              </a:rPr>
              <a:t>Shifaa</a:t>
            </a:r>
            <a:r>
              <a:rPr lang="en-US" dirty="0">
                <a:effectLst/>
              </a:rPr>
              <a:t> </a:t>
            </a:r>
            <a:r>
              <a:rPr lang="en-US" dirty="0" err="1">
                <a:effectLst/>
              </a:rPr>
              <a:t>Jaafar</a:t>
            </a:r>
            <a:r>
              <a:rPr lang="en-US" dirty="0">
                <a:effectLst/>
              </a:rPr>
              <a:t>, </a:t>
            </a:r>
            <a:r>
              <a:rPr lang="en-US" dirty="0" err="1">
                <a:effectLst/>
              </a:rPr>
              <a:t>Aseer</a:t>
            </a:r>
            <a:r>
              <a:rPr lang="en-US" dirty="0">
                <a:effectLst/>
              </a:rPr>
              <a:t> </a:t>
            </a:r>
            <a:r>
              <a:rPr lang="en-US" dirty="0" err="1">
                <a:effectLst/>
              </a:rPr>
              <a:t>Hamdellh</a:t>
            </a:r>
            <a:r>
              <a:rPr lang="en-US" dirty="0">
                <a:effectLst/>
              </a:rPr>
              <a:t>, Dana </a:t>
            </a:r>
            <a:r>
              <a:rPr lang="en-US" dirty="0" err="1">
                <a:effectLst/>
              </a:rPr>
              <a:t>Amer</a:t>
            </a:r>
            <a:r>
              <a:rPr lang="en-US" dirty="0">
                <a:effectLst/>
              </a:rPr>
              <a:t> </a:t>
            </a:r>
            <a:endParaRPr lang="en-US" dirty="0"/>
          </a:p>
          <a:p>
            <a:pPr lvl="1"/>
            <a:r>
              <a:rPr lang="en-US" dirty="0">
                <a:effectLst/>
              </a:rPr>
              <a:t>the author used 456 </a:t>
            </a:r>
            <a:r>
              <a:rPr lang="en-US" dirty="0" err="1">
                <a:effectLst/>
              </a:rPr>
              <a:t>arabic</a:t>
            </a:r>
            <a:r>
              <a:rPr lang="en-US" dirty="0">
                <a:effectLst/>
              </a:rPr>
              <a:t> instances belonging to 7 authors to perform </a:t>
            </a:r>
            <a:r>
              <a:rPr lang="en-US" dirty="0" err="1">
                <a:effectLst/>
              </a:rPr>
              <a:t>identi</a:t>
            </a:r>
            <a:r>
              <a:rPr lang="en-US" dirty="0">
                <a:effectLst/>
              </a:rPr>
              <a:t>- </a:t>
            </a:r>
            <a:r>
              <a:rPr lang="en-US" dirty="0" err="1">
                <a:effectLst/>
              </a:rPr>
              <a:t>fication</a:t>
            </a:r>
            <a:r>
              <a:rPr lang="en-US" dirty="0">
                <a:effectLst/>
              </a:rPr>
              <a:t> of Arabic text articles. The algorithms used are support vector machine, Neural networks and Markov Chains an iterative procedure to perform classification.</a:t>
            </a:r>
            <a:endParaRPr lang="en-US" dirty="0"/>
          </a:p>
        </p:txBody>
      </p:sp>
    </p:spTree>
    <p:extLst>
      <p:ext uri="{BB962C8B-B14F-4D97-AF65-F5344CB8AC3E}">
        <p14:creationId xmlns:p14="http://schemas.microsoft.com/office/powerpoint/2010/main" val="173264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26365</TotalTime>
  <Words>1583</Words>
  <Application>Microsoft Macintosh PowerPoint</Application>
  <PresentationFormat>Widescreen</PresentationFormat>
  <Paragraphs>232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SimSun</vt:lpstr>
      <vt:lpstr>Arial</vt:lpstr>
      <vt:lpstr>Calibri</vt:lpstr>
      <vt:lpstr>Century Gothic</vt:lpstr>
      <vt:lpstr>Mangal</vt:lpstr>
      <vt:lpstr>Mesh</vt:lpstr>
      <vt:lpstr>AUTHORSHIP Identification OF PUNJABI POETRY</vt:lpstr>
      <vt:lpstr>INTRODUCTION</vt:lpstr>
      <vt:lpstr>Present system</vt:lpstr>
      <vt:lpstr>Limitations of present system</vt:lpstr>
      <vt:lpstr>Proposed system</vt:lpstr>
      <vt:lpstr>Problem statement</vt:lpstr>
      <vt:lpstr>Architecture diagram</vt:lpstr>
      <vt:lpstr>Literature survey</vt:lpstr>
      <vt:lpstr>Literature survey</vt:lpstr>
      <vt:lpstr>datasets</vt:lpstr>
      <vt:lpstr>datasets</vt:lpstr>
      <vt:lpstr>Testing dataset</vt:lpstr>
      <vt:lpstr>Feature set</vt:lpstr>
      <vt:lpstr>PowerPoint Presentation</vt:lpstr>
      <vt:lpstr>PowerPoint Presentation</vt:lpstr>
      <vt:lpstr>Feature Selection</vt:lpstr>
      <vt:lpstr>Algorithms used</vt:lpstr>
      <vt:lpstr>J48 decision tree</vt:lpstr>
      <vt:lpstr>results</vt:lpstr>
      <vt:lpstr>Best features according to accuracy</vt:lpstr>
      <vt:lpstr>Classifier Algorithm accuracy</vt:lpstr>
      <vt:lpstr>conclusion</vt:lpstr>
      <vt:lpstr>references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AUTHORSHIP ATTRIBUTION OF PUNJABI POETRY USING SVM CLASSIFIER</dc:title>
  <dc:creator>Stephen Wahid</dc:creator>
  <cp:lastModifiedBy>Stephen Wahid</cp:lastModifiedBy>
  <cp:revision>55</cp:revision>
  <dcterms:created xsi:type="dcterms:W3CDTF">2017-11-09T04:13:03Z</dcterms:created>
  <dcterms:modified xsi:type="dcterms:W3CDTF">2018-03-16T09:05:29Z</dcterms:modified>
</cp:coreProperties>
</file>