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51575" y="2069592"/>
            <a:ext cx="749935" cy="661670"/>
          </a:xfrm>
          <a:custGeom>
            <a:avLst/>
            <a:gdLst/>
            <a:ahLst/>
            <a:cxnLst/>
            <a:rect l="l" t="t" r="r" b="b"/>
            <a:pathLst>
              <a:path w="749935" h="661669">
                <a:moveTo>
                  <a:pt x="217170" y="0"/>
                </a:moveTo>
                <a:lnTo>
                  <a:pt x="0" y="0"/>
                </a:lnTo>
                <a:lnTo>
                  <a:pt x="0" y="604647"/>
                </a:lnTo>
                <a:lnTo>
                  <a:pt x="513207" y="604647"/>
                </a:lnTo>
                <a:lnTo>
                  <a:pt x="513207" y="661416"/>
                </a:lnTo>
                <a:lnTo>
                  <a:pt x="749808" y="496062"/>
                </a:lnTo>
                <a:lnTo>
                  <a:pt x="513207" y="330708"/>
                </a:lnTo>
                <a:lnTo>
                  <a:pt x="513207" y="387477"/>
                </a:lnTo>
                <a:lnTo>
                  <a:pt x="217170" y="387477"/>
                </a:lnTo>
                <a:lnTo>
                  <a:pt x="217170" y="0"/>
                </a:lnTo>
                <a:close/>
              </a:path>
            </a:pathLst>
          </a:custGeom>
          <a:solidFill>
            <a:srgbClr val="E6C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0511" y="1292352"/>
            <a:ext cx="1112519" cy="7772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8675" y="2388107"/>
            <a:ext cx="8994648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8675" y="2388107"/>
            <a:ext cx="8994648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724" y="2388107"/>
            <a:ext cx="8991600" cy="1645920"/>
          </a:xfrm>
          <a:prstGeom prst="rect">
            <a:avLst/>
          </a:prstGeom>
          <a:solidFill>
            <a:srgbClr val="000000">
              <a:alpha val="59999"/>
            </a:srgbClr>
          </a:solidFill>
          <a:ln w="39623">
            <a:solidFill>
              <a:srgbClr val="FFFFFF"/>
            </a:solidFill>
          </a:ln>
        </p:spPr>
        <p:txBody>
          <a:bodyPr vert="horz" wrap="square" lIns="0" tIns="289560" rIns="0" bIns="0" rtlCol="0">
            <a:spAutoFit/>
          </a:bodyPr>
          <a:lstStyle/>
          <a:p>
            <a:pPr marL="1190625" marR="1217295" indent="213360">
              <a:lnSpc>
                <a:spcPts val="4110"/>
              </a:lnSpc>
              <a:spcBef>
                <a:spcPts val="2280"/>
              </a:spcBef>
            </a:pPr>
            <a:r>
              <a:rPr spc="395" dirty="0">
                <a:solidFill>
                  <a:srgbClr val="FFFFFF"/>
                </a:solidFill>
              </a:rPr>
              <a:t>TANZANIA </a:t>
            </a:r>
            <a:r>
              <a:rPr spc="275" dirty="0">
                <a:solidFill>
                  <a:srgbClr val="FFFFFF"/>
                </a:solidFill>
              </a:rPr>
              <a:t>WATERPOINTS </a:t>
            </a:r>
            <a:r>
              <a:rPr spc="-1130" dirty="0">
                <a:solidFill>
                  <a:srgbClr val="FFFFFF"/>
                </a:solidFill>
              </a:rPr>
              <a:t> </a:t>
            </a:r>
            <a:r>
              <a:rPr spc="210" dirty="0">
                <a:solidFill>
                  <a:srgbClr val="FFFFFF"/>
                </a:solidFill>
              </a:rPr>
              <a:t>ANALYSIS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560" dirty="0">
                <a:solidFill>
                  <a:srgbClr val="FFFFFF"/>
                </a:solidFill>
              </a:rPr>
              <a:t>AND</a:t>
            </a:r>
            <a:r>
              <a:rPr spc="325" dirty="0">
                <a:solidFill>
                  <a:srgbClr val="FFFFFF"/>
                </a:solidFill>
              </a:rPr>
              <a:t> </a:t>
            </a:r>
            <a:r>
              <a:rPr spc="270" dirty="0">
                <a:solidFill>
                  <a:srgbClr val="FFFFFF"/>
                </a:solidFill>
              </a:rPr>
              <a:t>SOLUTIONS.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2798" y="4378578"/>
            <a:ext cx="60198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Predicting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functionality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water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wells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Tanzania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0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</a:pP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lear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911" y="2020823"/>
            <a:ext cx="4270248" cy="3883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7920" y="2090927"/>
            <a:ext cx="4998720" cy="2490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5073" y="1742643"/>
            <a:ext cx="35775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35" dirty="0">
                <a:latin typeface="Times New Roman"/>
                <a:cs typeface="Times New Roman"/>
              </a:rPr>
              <a:t>PAYMENT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60" dirty="0">
                <a:latin typeface="Times New Roman"/>
                <a:cs typeface="Times New Roman"/>
              </a:rPr>
              <a:t>TYPE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AND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FUNCTIONALITY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4960" y="966216"/>
            <a:ext cx="8613775" cy="759460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0955" algn="ctr">
              <a:lnSpc>
                <a:spcPts val="2915"/>
              </a:lnSpc>
            </a:pPr>
            <a:r>
              <a:rPr sz="2500" spc="185" dirty="0"/>
              <a:t>PAYMENT</a:t>
            </a:r>
            <a:r>
              <a:rPr sz="2500" spc="50" dirty="0"/>
              <a:t> </a:t>
            </a:r>
            <a:r>
              <a:rPr sz="2500" spc="120" dirty="0"/>
              <a:t>TYPE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6083046" y="5284089"/>
            <a:ext cx="52787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More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50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percent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non </a:t>
            </a:r>
            <a:r>
              <a:rPr sz="1800" spc="-110" dirty="0">
                <a:latin typeface="Trebuchet MS"/>
                <a:cs typeface="Trebuchet MS"/>
              </a:rPr>
              <a:t>functional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water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points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</a:t>
            </a:r>
            <a:r>
              <a:rPr sz="1800" spc="-19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8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 marR="120650">
              <a:lnSpc>
                <a:spcPct val="100000"/>
              </a:lnSpc>
            </a:pP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least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percentage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functional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water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points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paid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for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per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bucket(clear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illustration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poverty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in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Tanzania)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1194" y="2691131"/>
            <a:ext cx="25374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1900" spc="110" dirty="0">
                <a:solidFill>
                  <a:srgbClr val="6B8791"/>
                </a:solidFill>
                <a:latin typeface="Trebuchet MS"/>
                <a:cs typeface="Trebuchet MS"/>
              </a:rPr>
              <a:t>WATER</a:t>
            </a:r>
            <a:r>
              <a:rPr sz="1900" spc="13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1900" spc="160" dirty="0">
                <a:solidFill>
                  <a:srgbClr val="6B8791"/>
                </a:solidFill>
                <a:latin typeface="Trebuchet MS"/>
                <a:cs typeface="Trebuchet MS"/>
              </a:rPr>
              <a:t>SOURCE</a:t>
            </a:r>
            <a:r>
              <a:rPr sz="1900" spc="-45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6B8791"/>
                </a:solidFill>
                <a:latin typeface="Trebuchet MS"/>
                <a:cs typeface="Trebuchet MS"/>
              </a:rPr>
              <a:t>TYPE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111" y="2313432"/>
            <a:ext cx="2721864" cy="3425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7464" y="2066544"/>
            <a:ext cx="5169408" cy="27249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53454" y="1866341"/>
            <a:ext cx="386080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125" dirty="0">
                <a:solidFill>
                  <a:srgbClr val="6B8791"/>
                </a:solidFill>
                <a:latin typeface="Trebuchet MS"/>
                <a:cs typeface="Trebuchet MS"/>
              </a:rPr>
              <a:t>DISTRIBUTION</a:t>
            </a:r>
            <a:r>
              <a:rPr sz="900" spc="90" dirty="0">
                <a:solidFill>
                  <a:srgbClr val="6B8791"/>
                </a:solidFill>
                <a:latin typeface="Trebuchet MS"/>
                <a:cs typeface="Trebuchet MS"/>
              </a:rPr>
              <a:t> OF</a:t>
            </a:r>
            <a:r>
              <a:rPr sz="900" spc="165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900" spc="150" dirty="0">
                <a:solidFill>
                  <a:srgbClr val="6B8791"/>
                </a:solidFill>
                <a:latin typeface="Trebuchet MS"/>
                <a:cs typeface="Trebuchet MS"/>
              </a:rPr>
              <a:t>EXTRACTION</a:t>
            </a:r>
            <a:r>
              <a:rPr sz="900" spc="12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900" spc="70" dirty="0">
                <a:solidFill>
                  <a:srgbClr val="6B8791"/>
                </a:solidFill>
                <a:latin typeface="Trebuchet MS"/>
                <a:cs typeface="Trebuchet MS"/>
              </a:rPr>
              <a:t>TYPE</a:t>
            </a:r>
            <a:r>
              <a:rPr sz="900" spc="16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900" spc="140" dirty="0">
                <a:solidFill>
                  <a:srgbClr val="6B8791"/>
                </a:solidFill>
                <a:latin typeface="Trebuchet MS"/>
                <a:cs typeface="Trebuchet MS"/>
              </a:rPr>
              <a:t>WITH</a:t>
            </a:r>
            <a:r>
              <a:rPr sz="900" spc="12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900" spc="135" dirty="0">
                <a:solidFill>
                  <a:srgbClr val="6B8791"/>
                </a:solidFill>
                <a:latin typeface="Trebuchet MS"/>
                <a:cs typeface="Trebuchet MS"/>
              </a:rPr>
              <a:t>FUNCTIONALITY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1135" y="966216"/>
            <a:ext cx="7729855" cy="701040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675"/>
              </a:lnSpc>
            </a:pPr>
            <a:r>
              <a:rPr sz="2500" spc="315" dirty="0"/>
              <a:t>EXTRACTION</a:t>
            </a:r>
            <a:r>
              <a:rPr sz="2500" spc="65" dirty="0"/>
              <a:t> </a:t>
            </a:r>
            <a:r>
              <a:rPr sz="2500" spc="120" dirty="0"/>
              <a:t>TYPE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5697092" y="5024450"/>
            <a:ext cx="5520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rebuchet MS"/>
                <a:cs typeface="Trebuchet MS"/>
              </a:rPr>
              <a:t>G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-254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v</a:t>
            </a:r>
            <a:r>
              <a:rPr sz="1800" spc="-90" dirty="0">
                <a:latin typeface="Trebuchet MS"/>
                <a:cs typeface="Trebuchet MS"/>
              </a:rPr>
              <a:t>i</a:t>
            </a:r>
            <a:r>
              <a:rPr sz="1800" spc="-110" dirty="0">
                <a:latin typeface="Trebuchet MS"/>
                <a:cs typeface="Trebuchet MS"/>
              </a:rPr>
              <a:t>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m</a:t>
            </a:r>
            <a:r>
              <a:rPr sz="1800" spc="-40" dirty="0">
                <a:latin typeface="Trebuchet MS"/>
                <a:cs typeface="Trebuchet MS"/>
              </a:rPr>
              <a:t>o</a:t>
            </a:r>
            <a:r>
              <a:rPr sz="1800" spc="-75" dirty="0">
                <a:latin typeface="Trebuchet MS"/>
                <a:cs typeface="Trebuchet MS"/>
              </a:rPr>
              <a:t>st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</a:t>
            </a:r>
            <a:r>
              <a:rPr sz="1800" spc="10" dirty="0">
                <a:latin typeface="Trebuchet MS"/>
                <a:cs typeface="Trebuchet MS"/>
              </a:rPr>
              <a:t>o</a:t>
            </a:r>
            <a:r>
              <a:rPr sz="1800" spc="-70" dirty="0">
                <a:latin typeface="Trebuchet MS"/>
                <a:cs typeface="Trebuchet MS"/>
              </a:rPr>
              <a:t>mm</a:t>
            </a:r>
            <a:r>
              <a:rPr sz="1800" spc="-5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ty</a:t>
            </a:r>
            <a:r>
              <a:rPr sz="1800" spc="-114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o</a:t>
            </a:r>
            <a:r>
              <a:rPr sz="1800" spc="-215" dirty="0">
                <a:latin typeface="Trebuchet MS"/>
                <a:cs typeface="Trebuchet MS"/>
              </a:rPr>
              <a:t>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x</a:t>
            </a:r>
            <a:r>
              <a:rPr sz="1800" spc="-50" dirty="0">
                <a:latin typeface="Trebuchet MS"/>
                <a:cs typeface="Trebuchet MS"/>
              </a:rPr>
              <a:t>tr</a:t>
            </a:r>
            <a:r>
              <a:rPr sz="1800" spc="-145" dirty="0">
                <a:latin typeface="Trebuchet MS"/>
                <a:cs typeface="Trebuchet MS"/>
              </a:rPr>
              <a:t>act</a:t>
            </a:r>
            <a:r>
              <a:rPr sz="1800" spc="-105" dirty="0">
                <a:latin typeface="Trebuchet MS"/>
                <a:cs typeface="Trebuchet MS"/>
              </a:rPr>
              <a:t>i</a:t>
            </a:r>
            <a:r>
              <a:rPr sz="1800" spc="10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n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35" dirty="0">
                <a:latin typeface="Trebuchet MS"/>
                <a:cs typeface="Trebuchet MS"/>
              </a:rPr>
              <a:t>H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h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h</a:t>
            </a:r>
            <a:r>
              <a:rPr sz="1800" spc="-135" dirty="0">
                <a:latin typeface="Trebuchet MS"/>
                <a:cs typeface="Trebuchet MS"/>
              </a:rPr>
              <a:t>i</a:t>
            </a:r>
            <a:r>
              <a:rPr sz="1800" spc="-105" dirty="0">
                <a:latin typeface="Trebuchet MS"/>
                <a:cs typeface="Trebuchet MS"/>
              </a:rPr>
              <a:t>g</a:t>
            </a:r>
            <a:r>
              <a:rPr sz="1800" spc="-110" dirty="0">
                <a:latin typeface="Trebuchet MS"/>
                <a:cs typeface="Trebuchet MS"/>
              </a:rPr>
              <a:t>h</a:t>
            </a:r>
            <a:r>
              <a:rPr sz="1800" spc="-90" dirty="0">
                <a:latin typeface="Trebuchet MS"/>
                <a:cs typeface="Trebuchet MS"/>
              </a:rPr>
              <a:t>est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ce</a:t>
            </a:r>
            <a:r>
              <a:rPr sz="1800" spc="-95" dirty="0">
                <a:latin typeface="Trebuchet MS"/>
                <a:cs typeface="Trebuchet MS"/>
              </a:rPr>
              <a:t>n</a:t>
            </a:r>
            <a:r>
              <a:rPr sz="1800" spc="-140" dirty="0">
                <a:latin typeface="Trebuchet MS"/>
                <a:cs typeface="Trebuchet MS"/>
              </a:rPr>
              <a:t>tage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</a:t>
            </a:r>
            <a:r>
              <a:rPr sz="1800" spc="-105" dirty="0">
                <a:latin typeface="Trebuchet MS"/>
                <a:cs typeface="Trebuchet MS"/>
              </a:rPr>
              <a:t>ate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p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35" dirty="0">
                <a:latin typeface="Trebuchet MS"/>
                <a:cs typeface="Trebuchet MS"/>
              </a:rPr>
              <a:t>i</a:t>
            </a:r>
            <a:r>
              <a:rPr sz="1800" spc="-75" dirty="0">
                <a:latin typeface="Trebuchet MS"/>
                <a:cs typeface="Trebuchet MS"/>
              </a:rPr>
              <a:t>n</a:t>
            </a:r>
            <a:r>
              <a:rPr sz="1800" spc="-80" dirty="0">
                <a:latin typeface="Trebuchet MS"/>
                <a:cs typeface="Trebuchet MS"/>
              </a:rPr>
              <a:t>ts</a:t>
            </a:r>
            <a:r>
              <a:rPr sz="1800" spc="-85" dirty="0">
                <a:latin typeface="Trebuchet MS"/>
                <a:cs typeface="Trebuchet MS"/>
              </a:rPr>
              <a:t> t</a:t>
            </a:r>
            <a:r>
              <a:rPr sz="1800" spc="-105" dirty="0">
                <a:latin typeface="Trebuchet MS"/>
                <a:cs typeface="Trebuchet MS"/>
              </a:rPr>
              <a:t>h</a:t>
            </a:r>
            <a:r>
              <a:rPr sz="1800" spc="-150" dirty="0">
                <a:latin typeface="Trebuchet MS"/>
                <a:cs typeface="Trebuchet MS"/>
              </a:rPr>
              <a:t>at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</a:t>
            </a:r>
            <a:r>
              <a:rPr sz="1800" spc="-110" dirty="0">
                <a:latin typeface="Trebuchet MS"/>
                <a:cs typeface="Trebuchet MS"/>
              </a:rPr>
              <a:t>eed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</a:t>
            </a:r>
            <a:r>
              <a:rPr sz="1800" spc="-110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p</a:t>
            </a:r>
            <a:r>
              <a:rPr sz="1800" spc="-19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i</a:t>
            </a:r>
            <a:r>
              <a:rPr sz="1800" spc="-180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135" y="966216"/>
            <a:ext cx="7729855" cy="1188720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2715"/>
              </a:spcBef>
            </a:pPr>
            <a:r>
              <a:rPr sz="2800" spc="330" dirty="0"/>
              <a:t>RECOMMENDATIONS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520695"/>
            <a:ext cx="3352800" cy="27706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18579" y="2885948"/>
            <a:ext cx="4086225" cy="265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targeting</a:t>
            </a:r>
            <a:r>
              <a:rPr sz="1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repairs</a:t>
            </a:r>
            <a:r>
              <a:rPr sz="1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clusters</a:t>
            </a:r>
            <a:r>
              <a:rPr sz="1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wells</a:t>
            </a:r>
            <a:r>
              <a:rPr sz="1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especially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those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high</a:t>
            </a:r>
            <a:r>
              <a:rPr sz="1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populations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payments</a:t>
            </a:r>
            <a:r>
              <a:rPr sz="1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kind</a:t>
            </a:r>
            <a:r>
              <a:rPr sz="1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incentive</a:t>
            </a:r>
            <a:r>
              <a:rPr sz="1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keep</a:t>
            </a:r>
            <a:r>
              <a:rPr sz="1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wells</a:t>
            </a:r>
            <a:r>
              <a:rPr sz="1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allocate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funds</a:t>
            </a:r>
            <a:r>
              <a:rPr sz="1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resources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imes New Roman"/>
                <a:cs typeface="Times New Roman"/>
              </a:rPr>
              <a:t>effective</a:t>
            </a:r>
            <a:r>
              <a:rPr sz="1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organizations</a:t>
            </a:r>
            <a:r>
              <a:rPr sz="1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000" spc="5" dirty="0">
                <a:solidFill>
                  <a:srgbClr val="252525"/>
                </a:solidFill>
                <a:latin typeface="Times New Roman"/>
                <a:cs typeface="Times New Roman"/>
              </a:rPr>
              <a:t>track</a:t>
            </a:r>
            <a:r>
              <a:rPr sz="1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imes New Roman"/>
                <a:cs typeface="Times New Roman"/>
              </a:rPr>
              <a:t>record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BAEB5"/>
              </a:buClr>
              <a:buFont typeface="Arial MT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15" dirty="0">
                <a:latin typeface="Times New Roman"/>
                <a:cs typeface="Times New Roman"/>
              </a:rPr>
              <a:t>Use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model </a:t>
            </a:r>
            <a:r>
              <a:rPr sz="1000" spc="5" dirty="0">
                <a:latin typeface="Times New Roman"/>
                <a:cs typeface="Times New Roman"/>
              </a:rPr>
              <a:t>to prioritize </a:t>
            </a:r>
            <a:r>
              <a:rPr sz="1000" dirty="0">
                <a:latin typeface="Times New Roman"/>
                <a:cs typeface="Times New Roman"/>
              </a:rPr>
              <a:t>site </a:t>
            </a:r>
            <a:r>
              <a:rPr sz="1000" spc="-5" dirty="0">
                <a:latin typeface="Times New Roman"/>
                <a:cs typeface="Times New Roman"/>
              </a:rPr>
              <a:t>visits. </a:t>
            </a:r>
            <a:r>
              <a:rPr sz="1000" spc="5" dirty="0">
                <a:latin typeface="Times New Roman"/>
                <a:cs typeface="Times New Roman"/>
              </a:rPr>
              <a:t>Priority </a:t>
            </a:r>
            <a:r>
              <a:rPr sz="1000" dirty="0">
                <a:latin typeface="Times New Roman"/>
                <a:cs typeface="Times New Roman"/>
              </a:rPr>
              <a:t>should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given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maintenance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staff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waterpoints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predicted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but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repair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0" dirty="0">
                <a:latin typeface="Times New Roman"/>
                <a:cs typeface="Times New Roman"/>
              </a:rPr>
              <a:t> are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functional.</a:t>
            </a:r>
            <a:endParaRPr sz="1000">
              <a:latin typeface="Times New Roman"/>
              <a:cs typeface="Times New Roman"/>
            </a:endParaRPr>
          </a:p>
          <a:p>
            <a:pPr marL="227965" marR="1270" indent="-227965">
              <a:lnSpc>
                <a:spcPts val="1080"/>
              </a:lnSpc>
              <a:spcBef>
                <a:spcPts val="770"/>
              </a:spcBef>
              <a:buClr>
                <a:srgbClr val="9BAEB5"/>
              </a:buClr>
              <a:buFont typeface="Arial MT"/>
              <a:buChar char="•"/>
              <a:tabLst>
                <a:tab pos="227965" algn="l"/>
                <a:tab pos="241300" algn="l"/>
              </a:tabLst>
            </a:pP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ministry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analysis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tool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choose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installer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most</a:t>
            </a:r>
            <a:endParaRPr sz="1000">
              <a:latin typeface="Times New Roman"/>
              <a:cs typeface="Times New Roman"/>
            </a:endParaRPr>
          </a:p>
          <a:p>
            <a:pPr marL="53340" algn="ctr">
              <a:lnSpc>
                <a:spcPts val="1080"/>
              </a:lnSpc>
            </a:pPr>
            <a:r>
              <a:rPr sz="1000" dirty="0">
                <a:latin typeface="Times New Roman"/>
                <a:cs typeface="Times New Roman"/>
              </a:rPr>
              <a:t>long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lasting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pumps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looking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age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well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fuctionality.</a:t>
            </a:r>
            <a:endParaRPr sz="1000">
              <a:latin typeface="Times New Roman"/>
              <a:cs typeface="Times New Roman"/>
            </a:endParaRPr>
          </a:p>
          <a:p>
            <a:pPr marL="241300" marR="95885" indent="-228600">
              <a:lnSpc>
                <a:spcPct val="80000"/>
              </a:lnSpc>
              <a:spcBef>
                <a:spcPts val="98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-10" dirty="0">
                <a:latin typeface="Times New Roman"/>
                <a:cs typeface="Times New Roman"/>
              </a:rPr>
              <a:t>By </a:t>
            </a:r>
            <a:r>
              <a:rPr sz="1000" dirty="0">
                <a:latin typeface="Times New Roman"/>
                <a:cs typeface="Times New Roman"/>
              </a:rPr>
              <a:t>looking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predicted </a:t>
            </a:r>
            <a:r>
              <a:rPr sz="1000" spc="-5" dirty="0">
                <a:latin typeface="Times New Roman"/>
                <a:cs typeface="Times New Roman"/>
              </a:rPr>
              <a:t>values,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ministry can figure </a:t>
            </a:r>
            <a:r>
              <a:rPr sz="1000" spc="-5" dirty="0">
                <a:latin typeface="Times New Roman"/>
                <a:cs typeface="Times New Roman"/>
              </a:rPr>
              <a:t>out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management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group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highest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pumps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extraction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type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are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most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functional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BAEB5"/>
              </a:buClr>
              <a:buFont typeface="Arial MT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241300" marR="136525" indent="-228600">
              <a:lnSpc>
                <a:spcPct val="80000"/>
              </a:lnSpc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ry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cc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  maintenance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program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selling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point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soliciting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international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aid.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000" dirty="0">
                <a:solidFill>
                  <a:srgbClr val="9BAEB5"/>
                </a:solidFill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135" y="966216"/>
            <a:ext cx="7729855" cy="1188720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715"/>
              </a:spcBef>
            </a:pPr>
            <a:r>
              <a:rPr sz="2800" spc="305" dirty="0"/>
              <a:t>MACHINE</a:t>
            </a:r>
            <a:r>
              <a:rPr sz="2800" spc="340" dirty="0"/>
              <a:t> </a:t>
            </a:r>
            <a:r>
              <a:rPr sz="2800" spc="295" dirty="0"/>
              <a:t>LEARNING</a:t>
            </a:r>
            <a:r>
              <a:rPr sz="2800" spc="340" dirty="0"/>
              <a:t> </a:t>
            </a:r>
            <a:r>
              <a:rPr sz="2800" spc="325" dirty="0"/>
              <a:t>MODEL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911" y="2816351"/>
            <a:ext cx="4270248" cy="2746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39840" y="4507991"/>
            <a:ext cx="2307590" cy="615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log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loss: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0.4106744518960779</a:t>
            </a:r>
            <a:endParaRPr sz="10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accuracy: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0.8078563411896745</a:t>
            </a:r>
            <a:endParaRPr sz="10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precision: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0.7956785443517816</a:t>
            </a:r>
            <a:endParaRPr sz="10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recall: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0.8687913907284768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5578" y="2885058"/>
            <a:ext cx="498602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cross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validation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89%.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score</a:t>
            </a:r>
            <a:r>
              <a:rPr sz="2000" spc="-20" dirty="0">
                <a:latin typeface="Times New Roman"/>
                <a:cs typeface="Times New Roman"/>
              </a:rPr>
              <a:t> shows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spc="-10" dirty="0">
                <a:latin typeface="Times New Roman"/>
                <a:cs typeface="Times New Roman"/>
              </a:rPr>
              <a:t> since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89%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719" y="2243327"/>
            <a:ext cx="4495800" cy="1134110"/>
          </a:xfrm>
          <a:prstGeom prst="rect">
            <a:avLst/>
          </a:prstGeom>
          <a:solidFill>
            <a:srgbClr val="FFFFFF"/>
          </a:solidFill>
          <a:ln w="30479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tabLst>
                <a:tab pos="1733550" algn="l"/>
              </a:tabLst>
            </a:pPr>
            <a:r>
              <a:rPr sz="2200" spc="190" dirty="0"/>
              <a:t>FUTURE	</a:t>
            </a:r>
            <a:r>
              <a:rPr sz="2200" spc="220" dirty="0"/>
              <a:t>IMPROVEMENTS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6096000" cy="68579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7822" y="3575125"/>
            <a:ext cx="3265804" cy="1070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oth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tors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c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endParaRPr sz="15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1010"/>
              </a:spcBef>
            </a:pPr>
            <a:r>
              <a:rPr sz="15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od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26034" algn="ctr">
              <a:lnSpc>
                <a:spcPct val="100000"/>
              </a:lnSpc>
            </a:pP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purposes.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724" y="2388107"/>
            <a:ext cx="8991600" cy="1645920"/>
          </a:xfrm>
          <a:prstGeom prst="rect">
            <a:avLst/>
          </a:prstGeom>
          <a:solidFill>
            <a:srgbClr val="000000">
              <a:alpha val="59999"/>
            </a:srgbClr>
          </a:solidFill>
          <a:ln w="39623">
            <a:solidFill>
              <a:srgbClr val="FFFFFF"/>
            </a:solidFill>
          </a:ln>
        </p:spPr>
        <p:txBody>
          <a:bodyPr vert="horz" wrap="square" lIns="0" tIns="48514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3820"/>
              </a:spcBef>
            </a:pPr>
            <a:r>
              <a:rPr spc="434" dirty="0">
                <a:solidFill>
                  <a:srgbClr val="FFFFFF"/>
                </a:solidFill>
              </a:rPr>
              <a:t>THANK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315" dirty="0">
                <a:solidFill>
                  <a:srgbClr val="FFFFF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724" y="2388107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8991600" y="0"/>
                </a:moveTo>
                <a:lnTo>
                  <a:pt x="0" y="0"/>
                </a:lnTo>
                <a:lnTo>
                  <a:pt x="0" y="1645920"/>
                </a:lnTo>
                <a:lnTo>
                  <a:pt x="8991600" y="164592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1724" y="2388107"/>
            <a:ext cx="8991600" cy="1645920"/>
          </a:xfrm>
          <a:prstGeom prst="rect">
            <a:avLst/>
          </a:prstGeom>
          <a:ln w="39623">
            <a:solidFill>
              <a:srgbClr val="404040"/>
            </a:solidFill>
          </a:ln>
        </p:spPr>
        <p:txBody>
          <a:bodyPr vert="horz" wrap="square" lIns="0" tIns="48514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3820"/>
              </a:spcBef>
            </a:pPr>
            <a:r>
              <a:rPr spc="330"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9640" y="4378578"/>
            <a:ext cx="1169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7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ues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s?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905000"/>
            <a:ext cx="8491728" cy="2127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622" y="1484198"/>
            <a:ext cx="603885" cy="36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ts val="1345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1007" y="2167127"/>
            <a:ext cx="2033270" cy="2310765"/>
            <a:chOff x="6541007" y="2167127"/>
            <a:chExt cx="2033270" cy="2310765"/>
          </a:xfrm>
        </p:grpSpPr>
        <p:sp>
          <p:nvSpPr>
            <p:cNvPr id="4" name="object 4"/>
            <p:cNvSpPr/>
            <p:nvPr/>
          </p:nvSpPr>
          <p:spPr>
            <a:xfrm>
              <a:off x="6672071" y="2944368"/>
              <a:ext cx="749935" cy="658495"/>
            </a:xfrm>
            <a:custGeom>
              <a:avLst/>
              <a:gdLst/>
              <a:ahLst/>
              <a:cxnLst/>
              <a:rect l="l" t="t" r="r" b="b"/>
              <a:pathLst>
                <a:path w="749934" h="658495">
                  <a:moveTo>
                    <a:pt x="216153" y="0"/>
                  </a:moveTo>
                  <a:lnTo>
                    <a:pt x="0" y="0"/>
                  </a:lnTo>
                  <a:lnTo>
                    <a:pt x="0" y="601853"/>
                  </a:lnTo>
                  <a:lnTo>
                    <a:pt x="514223" y="601853"/>
                  </a:lnTo>
                  <a:lnTo>
                    <a:pt x="514223" y="658368"/>
                  </a:lnTo>
                  <a:lnTo>
                    <a:pt x="749807" y="493776"/>
                  </a:lnTo>
                  <a:lnTo>
                    <a:pt x="514223" y="329184"/>
                  </a:lnTo>
                  <a:lnTo>
                    <a:pt x="514223" y="385699"/>
                  </a:lnTo>
                  <a:lnTo>
                    <a:pt x="216153" y="385699"/>
                  </a:lnTo>
                  <a:lnTo>
                    <a:pt x="216153" y="0"/>
                  </a:lnTo>
                  <a:close/>
                </a:path>
              </a:pathLst>
            </a:custGeom>
            <a:solidFill>
              <a:srgbClr val="E7D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1007" y="2167127"/>
              <a:ext cx="1112520" cy="7772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92567" y="3816095"/>
              <a:ext cx="753110" cy="661670"/>
            </a:xfrm>
            <a:custGeom>
              <a:avLst/>
              <a:gdLst/>
              <a:ahLst/>
              <a:cxnLst/>
              <a:rect l="l" t="t" r="r" b="b"/>
              <a:pathLst>
                <a:path w="753109" h="661670">
                  <a:moveTo>
                    <a:pt x="217170" y="0"/>
                  </a:moveTo>
                  <a:lnTo>
                    <a:pt x="0" y="0"/>
                  </a:lnTo>
                  <a:lnTo>
                    <a:pt x="0" y="604646"/>
                  </a:lnTo>
                  <a:lnTo>
                    <a:pt x="516254" y="604646"/>
                  </a:lnTo>
                  <a:lnTo>
                    <a:pt x="516254" y="661415"/>
                  </a:lnTo>
                  <a:lnTo>
                    <a:pt x="752855" y="496061"/>
                  </a:lnTo>
                  <a:lnTo>
                    <a:pt x="516254" y="330707"/>
                  </a:lnTo>
                  <a:lnTo>
                    <a:pt x="516254" y="387476"/>
                  </a:lnTo>
                  <a:lnTo>
                    <a:pt x="217170" y="387476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EBE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4551" y="3038855"/>
              <a:ext cx="1109472" cy="7802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26479" y="2308352"/>
            <a:ext cx="1795145" cy="1229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43915" algn="ctr">
              <a:lnSpc>
                <a:spcPts val="1680"/>
              </a:lnSpc>
              <a:spcBef>
                <a:spcPts val="110"/>
              </a:spcBef>
            </a:pP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1500">
              <a:latin typeface="Trebuchet MS"/>
              <a:cs typeface="Trebuchet MS"/>
            </a:endParaRPr>
          </a:p>
          <a:p>
            <a:pPr marR="842010" algn="ctr">
              <a:lnSpc>
                <a:spcPts val="1680"/>
              </a:lnSpc>
            </a:pP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dy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rebuchet MS"/>
              <a:cs typeface="Trebuchet MS"/>
            </a:endParaRPr>
          </a:p>
          <a:p>
            <a:pPr marL="1007110">
              <a:lnSpc>
                <a:spcPct val="100000"/>
              </a:lnSpc>
            </a:pP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5240" y="0"/>
            <a:ext cx="4684776" cy="687324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385047" y="3913632"/>
            <a:ext cx="2033270" cy="1652270"/>
            <a:chOff x="8385047" y="3913632"/>
            <a:chExt cx="2033270" cy="1652270"/>
          </a:xfrm>
        </p:grpSpPr>
        <p:sp>
          <p:nvSpPr>
            <p:cNvPr id="11" name="object 11"/>
            <p:cNvSpPr/>
            <p:nvPr/>
          </p:nvSpPr>
          <p:spPr>
            <a:xfrm>
              <a:off x="8513063" y="4690872"/>
              <a:ext cx="753110" cy="661670"/>
            </a:xfrm>
            <a:custGeom>
              <a:avLst/>
              <a:gdLst/>
              <a:ahLst/>
              <a:cxnLst/>
              <a:rect l="l" t="t" r="r" b="b"/>
              <a:pathLst>
                <a:path w="753109" h="661670">
                  <a:moveTo>
                    <a:pt x="217169" y="0"/>
                  </a:moveTo>
                  <a:lnTo>
                    <a:pt x="0" y="0"/>
                  </a:lnTo>
                  <a:lnTo>
                    <a:pt x="0" y="604646"/>
                  </a:lnTo>
                  <a:lnTo>
                    <a:pt x="516254" y="604646"/>
                  </a:lnTo>
                  <a:lnTo>
                    <a:pt x="516254" y="661415"/>
                  </a:lnTo>
                  <a:lnTo>
                    <a:pt x="752855" y="496061"/>
                  </a:lnTo>
                  <a:lnTo>
                    <a:pt x="516254" y="330707"/>
                  </a:lnTo>
                  <a:lnTo>
                    <a:pt x="516254" y="387476"/>
                  </a:lnTo>
                  <a:lnTo>
                    <a:pt x="217169" y="387476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EEE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5047" y="3913632"/>
              <a:ext cx="1109472" cy="777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5543" y="4788408"/>
              <a:ext cx="1112520" cy="7772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637269" y="4156075"/>
            <a:ext cx="1597025" cy="1228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findings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855980" algn="ctr">
              <a:lnSpc>
                <a:spcPts val="1680"/>
              </a:lnSpc>
            </a:pP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500">
              <a:latin typeface="Trebuchet MS"/>
              <a:cs typeface="Trebuchet MS"/>
            </a:endParaRPr>
          </a:p>
          <a:p>
            <a:pPr marL="857250" algn="ctr">
              <a:lnSpc>
                <a:spcPts val="1680"/>
              </a:lnSpc>
            </a:pP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719" y="2243327"/>
            <a:ext cx="4495800" cy="378460"/>
          </a:xfrm>
          <a:prstGeom prst="rect">
            <a:avLst/>
          </a:prstGeom>
          <a:solidFill>
            <a:srgbClr val="FFFFFF"/>
          </a:solidFill>
          <a:ln w="30479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0" algn="ctr">
              <a:lnSpc>
                <a:spcPts val="2600"/>
              </a:lnSpc>
              <a:tabLst>
                <a:tab pos="1454150" algn="l"/>
              </a:tabLst>
            </a:pPr>
            <a:r>
              <a:rPr sz="2200" spc="190" dirty="0"/>
              <a:t>PROBLEM	STATEMENT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sp>
          <p:nvSpPr>
            <p:cNvPr id="5" name="object 5"/>
            <p:cNvSpPr/>
            <p:nvPr/>
          </p:nvSpPr>
          <p:spPr>
            <a:xfrm>
              <a:off x="609600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0" y="0"/>
                  </a:moveTo>
                  <a:lnTo>
                    <a:pt x="0" y="6857998"/>
                  </a:lnTo>
                  <a:lnTo>
                    <a:pt x="6096000" y="6857998"/>
                  </a:lnTo>
                  <a:lnTo>
                    <a:pt x="609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7335" y="21335"/>
              <a:ext cx="487425" cy="487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7523" y="0"/>
              <a:ext cx="6094730" cy="3175"/>
            </a:xfrm>
            <a:custGeom>
              <a:avLst/>
              <a:gdLst/>
              <a:ahLst/>
              <a:cxnLst/>
              <a:rect l="l" t="t" r="r" b="b"/>
              <a:pathLst>
                <a:path w="6094730" h="3175">
                  <a:moveTo>
                    <a:pt x="0" y="3048"/>
                  </a:moveTo>
                  <a:lnTo>
                    <a:pt x="6094476" y="3048"/>
                  </a:lnTo>
                  <a:lnTo>
                    <a:pt x="609447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7523" y="1523"/>
              <a:ext cx="0" cy="6855459"/>
            </a:xfrm>
            <a:custGeom>
              <a:avLst/>
              <a:gdLst/>
              <a:ahLst/>
              <a:cxnLst/>
              <a:rect l="l" t="t" r="r" b="b"/>
              <a:pathLst>
                <a:path h="6855459">
                  <a:moveTo>
                    <a:pt x="0" y="0"/>
                  </a:moveTo>
                  <a:lnTo>
                    <a:pt x="0" y="6854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7523" y="6854951"/>
              <a:ext cx="6094730" cy="3175"/>
            </a:xfrm>
            <a:custGeom>
              <a:avLst/>
              <a:gdLst/>
              <a:ahLst/>
              <a:cxnLst/>
              <a:rect l="l" t="t" r="r" b="b"/>
              <a:pathLst>
                <a:path w="6094730" h="3175">
                  <a:moveTo>
                    <a:pt x="6094476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6094476" y="3047"/>
                  </a:lnTo>
                  <a:lnTo>
                    <a:pt x="6094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146" y="2646629"/>
            <a:ext cx="576453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Ministry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Tanzania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ensure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clean,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potable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Tanzania's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inhabitants.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water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be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easily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solved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with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knowledge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functionality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different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waterpoints.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Classifying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functionality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wter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be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functional,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functional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needs repair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non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functional,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assist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waterpoints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improvement,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functional.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accurately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classify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waterpoint,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Ministry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infrastructure,</a:t>
            </a:r>
            <a:endParaRPr sz="1800">
              <a:latin typeface="Times New Roman"/>
              <a:cs typeface="Times New Roman"/>
            </a:endParaRPr>
          </a:p>
          <a:p>
            <a:pPr marL="48895" marR="40005" algn="ctr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savings,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be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able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reallocate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resources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expand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water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infrastructure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155575" cy="6858000"/>
          </a:xfrm>
          <a:custGeom>
            <a:avLst/>
            <a:gdLst/>
            <a:ahLst/>
            <a:cxnLst/>
            <a:rect l="l" t="t" r="r" b="b"/>
            <a:pathLst>
              <a:path w="155575" h="6858000">
                <a:moveTo>
                  <a:pt x="0" y="6858000"/>
                </a:moveTo>
                <a:lnTo>
                  <a:pt x="155448" y="6858000"/>
                </a:lnTo>
                <a:lnTo>
                  <a:pt x="1554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7719" y="2243327"/>
            <a:ext cx="4495800" cy="396240"/>
          </a:xfrm>
          <a:prstGeom prst="rect">
            <a:avLst/>
          </a:prstGeom>
          <a:solidFill>
            <a:srgbClr val="FFFFFF"/>
          </a:solidFill>
          <a:ln w="30479">
            <a:solidFill>
              <a:srgbClr val="40404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35"/>
              </a:spcBef>
              <a:tabLst>
                <a:tab pos="2646680" algn="l"/>
              </a:tabLst>
            </a:pPr>
            <a:r>
              <a:rPr sz="2200" spc="340" dirty="0"/>
              <a:t>BACKGROUND	</a:t>
            </a:r>
            <a:r>
              <a:rPr sz="2200" spc="200" dirty="0"/>
              <a:t>OF</a:t>
            </a:r>
            <a:r>
              <a:rPr sz="2200" spc="290" dirty="0"/>
              <a:t> </a:t>
            </a:r>
            <a:r>
              <a:rPr sz="2200" spc="210" dirty="0"/>
              <a:t>STUDY</a:t>
            </a:r>
            <a:endParaRPr sz="2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1447" y="0"/>
            <a:ext cx="5940552" cy="6857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428" y="2678760"/>
            <a:ext cx="5612765" cy="31026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Poverty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Rate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Tanzania</a:t>
            </a:r>
            <a:endParaRPr sz="1600">
              <a:latin typeface="Times New Roman"/>
              <a:cs typeface="Times New Roman"/>
            </a:endParaRPr>
          </a:p>
          <a:p>
            <a:pPr marL="12700" marR="5080" indent="17145" algn="ctr">
              <a:lnSpc>
                <a:spcPct val="100000"/>
              </a:lnSpc>
              <a:spcBef>
                <a:spcPts val="1010"/>
              </a:spcBef>
            </a:pPr>
            <a:r>
              <a:rPr sz="1600" spc="5" dirty="0">
                <a:latin typeface="Times New Roman"/>
                <a:cs typeface="Times New Roman"/>
              </a:rPr>
              <a:t>14 </a:t>
            </a:r>
            <a:r>
              <a:rPr sz="1600" dirty="0">
                <a:latin typeface="Times New Roman"/>
                <a:cs typeface="Times New Roman"/>
              </a:rPr>
              <a:t>billion </a:t>
            </a:r>
            <a:r>
              <a:rPr sz="1600" spc="5" dirty="0">
                <a:latin typeface="Times New Roman"/>
                <a:cs typeface="Times New Roman"/>
              </a:rPr>
              <a:t>inhabitants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-15" dirty="0">
                <a:latin typeface="Times New Roman"/>
                <a:cs typeface="Times New Roman"/>
              </a:rPr>
              <a:t>Tanzania </a:t>
            </a:r>
            <a:r>
              <a:rPr sz="1600" spc="-5" dirty="0">
                <a:latin typeface="Times New Roman"/>
                <a:cs typeface="Times New Roman"/>
              </a:rPr>
              <a:t>live </a:t>
            </a:r>
            <a:r>
              <a:rPr sz="1600" spc="5" dirty="0">
                <a:latin typeface="Times New Roman"/>
                <a:cs typeface="Times New Roman"/>
              </a:rPr>
              <a:t>under </a:t>
            </a:r>
            <a:r>
              <a:rPr sz="1600" spc="-5" dirty="0">
                <a:latin typeface="Times New Roman"/>
                <a:cs typeface="Times New Roman"/>
              </a:rPr>
              <a:t>extreme poverty </a:t>
            </a:r>
            <a:r>
              <a:rPr sz="1600" dirty="0">
                <a:latin typeface="Times New Roman"/>
                <a:cs typeface="Times New Roman"/>
              </a:rPr>
              <a:t> conditions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$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1.9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dollar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living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expenditure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day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Clean</a:t>
            </a:r>
            <a:r>
              <a:rPr sz="16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sanitisation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million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people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Tanzania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lack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5" dirty="0">
                <a:latin typeface="Times New Roman"/>
                <a:cs typeface="Times New Roman"/>
              </a:rPr>
              <a:t> improved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source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safe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water,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29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million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don't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improved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sanitation.</a:t>
            </a:r>
            <a:endParaRPr sz="1600">
              <a:latin typeface="Times New Roman"/>
              <a:cs typeface="Times New Roman"/>
            </a:endParaRPr>
          </a:p>
          <a:p>
            <a:pPr marL="18415" marR="15875" indent="-4445" algn="ctr">
              <a:lnSpc>
                <a:spcPct val="100000"/>
              </a:lnSpc>
              <a:spcBef>
                <a:spcPts val="1010"/>
              </a:spcBef>
            </a:pPr>
            <a:r>
              <a:rPr sz="1600" spc="-30" dirty="0">
                <a:latin typeface="Times New Roman"/>
                <a:cs typeface="Times New Roman"/>
              </a:rPr>
              <a:t>It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estimated </a:t>
            </a:r>
            <a:r>
              <a:rPr sz="1600" spc="5" dirty="0">
                <a:latin typeface="Times New Roman"/>
                <a:cs typeface="Times New Roman"/>
              </a:rPr>
              <a:t>that </a:t>
            </a:r>
            <a:r>
              <a:rPr sz="1600" spc="-20" dirty="0">
                <a:latin typeface="Times New Roman"/>
                <a:cs typeface="Times New Roman"/>
              </a:rPr>
              <a:t>Tanzania </a:t>
            </a:r>
            <a:r>
              <a:rPr sz="1600" dirty="0">
                <a:latin typeface="Times New Roman"/>
                <a:cs typeface="Times New Roman"/>
              </a:rPr>
              <a:t>spends </a:t>
            </a:r>
            <a:r>
              <a:rPr sz="1600" spc="5" dirty="0">
                <a:latin typeface="Times New Roman"/>
                <a:cs typeface="Times New Roman"/>
              </a:rPr>
              <a:t>70 </a:t>
            </a:r>
            <a:r>
              <a:rPr sz="1600" spc="-5" dirty="0">
                <a:latin typeface="Times New Roman"/>
                <a:cs typeface="Times New Roman"/>
              </a:rPr>
              <a:t>per cent of </a:t>
            </a:r>
            <a:r>
              <a:rPr sz="1600" spc="5" dirty="0">
                <a:latin typeface="Times New Roman"/>
                <a:cs typeface="Times New Roman"/>
              </a:rPr>
              <a:t>its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budget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 preventable </a:t>
            </a:r>
            <a:r>
              <a:rPr sz="1600" spc="-25" dirty="0">
                <a:latin typeface="Times New Roman"/>
                <a:cs typeface="Times New Roman"/>
              </a:rPr>
              <a:t>WASH-related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diseases </a:t>
            </a:r>
            <a:r>
              <a:rPr sz="1600" spc="5" dirty="0">
                <a:latin typeface="Times New Roman"/>
                <a:cs typeface="Times New Roman"/>
              </a:rPr>
              <a:t>as the </a:t>
            </a:r>
            <a:r>
              <a:rPr sz="1600" dirty="0">
                <a:latin typeface="Times New Roman"/>
                <a:cs typeface="Times New Roman"/>
              </a:rPr>
              <a:t>majority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 </a:t>
            </a:r>
            <a:r>
              <a:rPr sz="1600" spc="-5" dirty="0">
                <a:latin typeface="Times New Roman"/>
                <a:cs typeface="Times New Roman"/>
              </a:rPr>
              <a:t>does </a:t>
            </a:r>
            <a:r>
              <a:rPr sz="1600" dirty="0">
                <a:latin typeface="Times New Roman"/>
                <a:cs typeface="Times New Roman"/>
              </a:rPr>
              <a:t>not have access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improved </a:t>
            </a:r>
            <a:r>
              <a:rPr sz="1600" dirty="0">
                <a:latin typeface="Times New Roman"/>
                <a:cs typeface="Times New Roman"/>
              </a:rPr>
              <a:t>sanitation, </a:t>
            </a:r>
            <a:r>
              <a:rPr sz="1600" spc="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close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does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drinking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719" y="2243327"/>
            <a:ext cx="4495800" cy="463550"/>
          </a:xfrm>
          <a:prstGeom prst="rect">
            <a:avLst/>
          </a:prstGeom>
          <a:solidFill>
            <a:srgbClr val="FFFFFF"/>
          </a:solidFill>
          <a:ln w="30479">
            <a:solidFill>
              <a:srgbClr val="40404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290"/>
              </a:spcBef>
              <a:tabLst>
                <a:tab pos="1534160" algn="l"/>
              </a:tabLst>
            </a:pPr>
            <a:r>
              <a:rPr sz="2200" spc="160" dirty="0"/>
              <a:t>ULTIMATE	</a:t>
            </a:r>
            <a:r>
              <a:rPr sz="2200" spc="165" dirty="0"/>
              <a:t>OBJECTIVE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6096000" cy="68579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6509" y="2805810"/>
            <a:ext cx="5661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water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crisis</a:t>
            </a:r>
            <a:r>
              <a:rPr sz="1800" spc="5" dirty="0">
                <a:latin typeface="Times New Roman"/>
                <a:cs typeface="Times New Roman"/>
              </a:rPr>
              <a:t> problem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functionality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water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pumps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whether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5" dirty="0">
                <a:latin typeface="Times New Roman"/>
                <a:cs typeface="Times New Roman"/>
              </a:rPr>
              <a:t> 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functional,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repair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completely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non-functional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6858000"/>
                </a:moveTo>
                <a:lnTo>
                  <a:pt x="6096000" y="6858000"/>
                </a:lnTo>
                <a:lnTo>
                  <a:pt x="609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672" y="2243327"/>
            <a:ext cx="4486910" cy="893444"/>
          </a:xfrm>
          <a:prstGeom prst="rect">
            <a:avLst/>
          </a:prstGeom>
          <a:solidFill>
            <a:srgbClr val="FFFFFF"/>
          </a:solidFill>
          <a:ln w="30479">
            <a:solidFill>
              <a:srgbClr val="404040"/>
            </a:solidFill>
          </a:ln>
        </p:spPr>
        <p:txBody>
          <a:bodyPr vert="horz" wrap="square" lIns="0" tIns="252729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989"/>
              </a:spcBef>
              <a:tabLst>
                <a:tab pos="1636395" algn="l"/>
              </a:tabLst>
            </a:pPr>
            <a:r>
              <a:rPr sz="2200" spc="225" dirty="0"/>
              <a:t>RESEARCH	</a:t>
            </a:r>
            <a:r>
              <a:rPr sz="2200" spc="260" dirty="0"/>
              <a:t>FINDINGS</a:t>
            </a:r>
            <a:endParaRPr sz="2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301752"/>
            <a:ext cx="5202936" cy="62392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7550" y="3575125"/>
            <a:ext cx="3048000" cy="23666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5"/>
              </a:spcBef>
            </a:pPr>
            <a:r>
              <a:rPr sz="1500" spc="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6000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4445" algn="ctr">
              <a:lnSpc>
                <a:spcPct val="100000"/>
              </a:lnSpc>
            </a:pP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distri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ted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a.</a:t>
            </a:r>
            <a:endParaRPr sz="150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  <a:spcBef>
                <a:spcPts val="1010"/>
              </a:spcBef>
            </a:pP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ater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652780">
              <a:lnSpc>
                <a:spcPct val="100000"/>
              </a:lnSpc>
              <a:spcBef>
                <a:spcPts val="985"/>
              </a:spcBef>
            </a:pP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  <a:spcBef>
                <a:spcPts val="1010"/>
              </a:spcBef>
            </a:pP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 functional</a:t>
            </a:r>
            <a:endParaRPr sz="1500">
              <a:latin typeface="Trebuchet MS"/>
              <a:cs typeface="Trebuchet MS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1010"/>
              </a:spcBef>
            </a:pPr>
            <a:r>
              <a:rPr sz="15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aa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datas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15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eat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500" spc="-22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5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00" spc="-18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1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ater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p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nts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predicted.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60575" y="0"/>
            <a:ext cx="10631805" cy="6858000"/>
            <a:chOff x="1560575" y="0"/>
            <a:chExt cx="10631805" cy="6858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0"/>
              <a:ext cx="6096000" cy="6857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6671" y="4093464"/>
              <a:ext cx="280670" cy="311150"/>
            </a:xfrm>
            <a:custGeom>
              <a:avLst/>
              <a:gdLst/>
              <a:ahLst/>
              <a:cxnLst/>
              <a:rect l="l" t="t" r="r" b="b"/>
              <a:pathLst>
                <a:path w="280669" h="311150">
                  <a:moveTo>
                    <a:pt x="140208" y="0"/>
                  </a:moveTo>
                  <a:lnTo>
                    <a:pt x="95877" y="7924"/>
                  </a:lnTo>
                  <a:lnTo>
                    <a:pt x="57387" y="29992"/>
                  </a:lnTo>
                  <a:lnTo>
                    <a:pt x="27041" y="63642"/>
                  </a:lnTo>
                  <a:lnTo>
                    <a:pt x="7144" y="106314"/>
                  </a:lnTo>
                  <a:lnTo>
                    <a:pt x="0" y="155448"/>
                  </a:lnTo>
                  <a:lnTo>
                    <a:pt x="7144" y="204581"/>
                  </a:lnTo>
                  <a:lnTo>
                    <a:pt x="27041" y="247253"/>
                  </a:lnTo>
                  <a:lnTo>
                    <a:pt x="57387" y="280903"/>
                  </a:lnTo>
                  <a:lnTo>
                    <a:pt x="95877" y="302971"/>
                  </a:lnTo>
                  <a:lnTo>
                    <a:pt x="140208" y="310896"/>
                  </a:lnTo>
                  <a:lnTo>
                    <a:pt x="184538" y="302971"/>
                  </a:lnTo>
                  <a:lnTo>
                    <a:pt x="223028" y="280903"/>
                  </a:lnTo>
                  <a:lnTo>
                    <a:pt x="253374" y="247253"/>
                  </a:lnTo>
                  <a:lnTo>
                    <a:pt x="273271" y="204581"/>
                  </a:lnTo>
                  <a:lnTo>
                    <a:pt x="280416" y="155448"/>
                  </a:lnTo>
                  <a:lnTo>
                    <a:pt x="273271" y="106314"/>
                  </a:lnTo>
                  <a:lnTo>
                    <a:pt x="253374" y="63642"/>
                  </a:lnTo>
                  <a:lnTo>
                    <a:pt x="223028" y="29992"/>
                  </a:lnTo>
                  <a:lnTo>
                    <a:pt x="184538" y="792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6671" y="4093464"/>
              <a:ext cx="280670" cy="311150"/>
            </a:xfrm>
            <a:custGeom>
              <a:avLst/>
              <a:gdLst/>
              <a:ahLst/>
              <a:cxnLst/>
              <a:rect l="l" t="t" r="r" b="b"/>
              <a:pathLst>
                <a:path w="280669" h="311150">
                  <a:moveTo>
                    <a:pt x="0" y="155448"/>
                  </a:moveTo>
                  <a:lnTo>
                    <a:pt x="7144" y="106314"/>
                  </a:lnTo>
                  <a:lnTo>
                    <a:pt x="27041" y="63642"/>
                  </a:lnTo>
                  <a:lnTo>
                    <a:pt x="57387" y="29992"/>
                  </a:lnTo>
                  <a:lnTo>
                    <a:pt x="95877" y="7924"/>
                  </a:lnTo>
                  <a:lnTo>
                    <a:pt x="140208" y="0"/>
                  </a:lnTo>
                  <a:lnTo>
                    <a:pt x="184538" y="7924"/>
                  </a:lnTo>
                  <a:lnTo>
                    <a:pt x="223028" y="29992"/>
                  </a:lnTo>
                  <a:lnTo>
                    <a:pt x="253374" y="63642"/>
                  </a:lnTo>
                  <a:lnTo>
                    <a:pt x="273271" y="106314"/>
                  </a:lnTo>
                  <a:lnTo>
                    <a:pt x="280416" y="155448"/>
                  </a:lnTo>
                  <a:lnTo>
                    <a:pt x="273271" y="204581"/>
                  </a:lnTo>
                  <a:lnTo>
                    <a:pt x="253374" y="247253"/>
                  </a:lnTo>
                  <a:lnTo>
                    <a:pt x="223028" y="280903"/>
                  </a:lnTo>
                  <a:lnTo>
                    <a:pt x="184538" y="302971"/>
                  </a:lnTo>
                  <a:lnTo>
                    <a:pt x="140208" y="310896"/>
                  </a:lnTo>
                  <a:lnTo>
                    <a:pt x="95877" y="302971"/>
                  </a:lnTo>
                  <a:lnTo>
                    <a:pt x="57387" y="280903"/>
                  </a:lnTo>
                  <a:lnTo>
                    <a:pt x="27041" y="247253"/>
                  </a:lnTo>
                  <a:lnTo>
                    <a:pt x="7144" y="204581"/>
                  </a:lnTo>
                  <a:lnTo>
                    <a:pt x="0" y="155448"/>
                  </a:lnTo>
                  <a:close/>
                </a:path>
              </a:pathLst>
            </a:custGeom>
            <a:ln w="12192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6671" y="4459223"/>
              <a:ext cx="280670" cy="307975"/>
            </a:xfrm>
            <a:custGeom>
              <a:avLst/>
              <a:gdLst/>
              <a:ahLst/>
              <a:cxnLst/>
              <a:rect l="l" t="t" r="r" b="b"/>
              <a:pathLst>
                <a:path w="280669" h="307975">
                  <a:moveTo>
                    <a:pt x="140208" y="0"/>
                  </a:moveTo>
                  <a:lnTo>
                    <a:pt x="95877" y="7851"/>
                  </a:lnTo>
                  <a:lnTo>
                    <a:pt x="57387" y="29711"/>
                  </a:lnTo>
                  <a:lnTo>
                    <a:pt x="27041" y="63038"/>
                  </a:lnTo>
                  <a:lnTo>
                    <a:pt x="7144" y="105290"/>
                  </a:lnTo>
                  <a:lnTo>
                    <a:pt x="0" y="153924"/>
                  </a:lnTo>
                  <a:lnTo>
                    <a:pt x="7144" y="202557"/>
                  </a:lnTo>
                  <a:lnTo>
                    <a:pt x="27041" y="244809"/>
                  </a:lnTo>
                  <a:lnTo>
                    <a:pt x="57387" y="278136"/>
                  </a:lnTo>
                  <a:lnTo>
                    <a:pt x="95877" y="299996"/>
                  </a:lnTo>
                  <a:lnTo>
                    <a:pt x="140208" y="307848"/>
                  </a:lnTo>
                  <a:lnTo>
                    <a:pt x="184538" y="299996"/>
                  </a:lnTo>
                  <a:lnTo>
                    <a:pt x="223028" y="278136"/>
                  </a:lnTo>
                  <a:lnTo>
                    <a:pt x="253374" y="244809"/>
                  </a:lnTo>
                  <a:lnTo>
                    <a:pt x="273271" y="202557"/>
                  </a:lnTo>
                  <a:lnTo>
                    <a:pt x="280416" y="153924"/>
                  </a:lnTo>
                  <a:lnTo>
                    <a:pt x="273271" y="105290"/>
                  </a:lnTo>
                  <a:lnTo>
                    <a:pt x="253374" y="63038"/>
                  </a:lnTo>
                  <a:lnTo>
                    <a:pt x="223028" y="29711"/>
                  </a:lnTo>
                  <a:lnTo>
                    <a:pt x="184538" y="7851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6A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6671" y="4459223"/>
              <a:ext cx="280670" cy="307975"/>
            </a:xfrm>
            <a:custGeom>
              <a:avLst/>
              <a:gdLst/>
              <a:ahLst/>
              <a:cxnLst/>
              <a:rect l="l" t="t" r="r" b="b"/>
              <a:pathLst>
                <a:path w="280669" h="307975">
                  <a:moveTo>
                    <a:pt x="0" y="153924"/>
                  </a:moveTo>
                  <a:lnTo>
                    <a:pt x="7144" y="105290"/>
                  </a:lnTo>
                  <a:lnTo>
                    <a:pt x="27041" y="63038"/>
                  </a:lnTo>
                  <a:lnTo>
                    <a:pt x="57387" y="29711"/>
                  </a:lnTo>
                  <a:lnTo>
                    <a:pt x="95877" y="7851"/>
                  </a:lnTo>
                  <a:lnTo>
                    <a:pt x="140208" y="0"/>
                  </a:lnTo>
                  <a:lnTo>
                    <a:pt x="184538" y="7851"/>
                  </a:lnTo>
                  <a:lnTo>
                    <a:pt x="223028" y="29711"/>
                  </a:lnTo>
                  <a:lnTo>
                    <a:pt x="253374" y="63038"/>
                  </a:lnTo>
                  <a:lnTo>
                    <a:pt x="273271" y="105290"/>
                  </a:lnTo>
                  <a:lnTo>
                    <a:pt x="280416" y="153924"/>
                  </a:lnTo>
                  <a:lnTo>
                    <a:pt x="273271" y="202557"/>
                  </a:lnTo>
                  <a:lnTo>
                    <a:pt x="253374" y="244809"/>
                  </a:lnTo>
                  <a:lnTo>
                    <a:pt x="223028" y="278136"/>
                  </a:lnTo>
                  <a:lnTo>
                    <a:pt x="184538" y="299996"/>
                  </a:lnTo>
                  <a:lnTo>
                    <a:pt x="140208" y="307848"/>
                  </a:lnTo>
                  <a:lnTo>
                    <a:pt x="95877" y="299996"/>
                  </a:lnTo>
                  <a:lnTo>
                    <a:pt x="57387" y="278136"/>
                  </a:lnTo>
                  <a:lnTo>
                    <a:pt x="27041" y="244809"/>
                  </a:lnTo>
                  <a:lnTo>
                    <a:pt x="7144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5815" y="4821935"/>
              <a:ext cx="280670" cy="307975"/>
            </a:xfrm>
            <a:custGeom>
              <a:avLst/>
              <a:gdLst/>
              <a:ahLst/>
              <a:cxnLst/>
              <a:rect l="l" t="t" r="r" b="b"/>
              <a:pathLst>
                <a:path w="280669" h="307975">
                  <a:moveTo>
                    <a:pt x="140208" y="0"/>
                  </a:moveTo>
                  <a:lnTo>
                    <a:pt x="95877" y="7851"/>
                  </a:lnTo>
                  <a:lnTo>
                    <a:pt x="57387" y="29711"/>
                  </a:lnTo>
                  <a:lnTo>
                    <a:pt x="27041" y="63038"/>
                  </a:lnTo>
                  <a:lnTo>
                    <a:pt x="7144" y="105290"/>
                  </a:lnTo>
                  <a:lnTo>
                    <a:pt x="0" y="153924"/>
                  </a:lnTo>
                  <a:lnTo>
                    <a:pt x="7144" y="202557"/>
                  </a:lnTo>
                  <a:lnTo>
                    <a:pt x="27041" y="244809"/>
                  </a:lnTo>
                  <a:lnTo>
                    <a:pt x="57387" y="278136"/>
                  </a:lnTo>
                  <a:lnTo>
                    <a:pt x="95877" y="299996"/>
                  </a:lnTo>
                  <a:lnTo>
                    <a:pt x="140208" y="307847"/>
                  </a:lnTo>
                  <a:lnTo>
                    <a:pt x="184538" y="299996"/>
                  </a:lnTo>
                  <a:lnTo>
                    <a:pt x="223028" y="278136"/>
                  </a:lnTo>
                  <a:lnTo>
                    <a:pt x="253374" y="244809"/>
                  </a:lnTo>
                  <a:lnTo>
                    <a:pt x="273271" y="202557"/>
                  </a:lnTo>
                  <a:lnTo>
                    <a:pt x="280416" y="153924"/>
                  </a:lnTo>
                  <a:lnTo>
                    <a:pt x="273271" y="105290"/>
                  </a:lnTo>
                  <a:lnTo>
                    <a:pt x="253374" y="63038"/>
                  </a:lnTo>
                  <a:lnTo>
                    <a:pt x="223028" y="29711"/>
                  </a:lnTo>
                  <a:lnTo>
                    <a:pt x="184538" y="7851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5815" y="4821935"/>
              <a:ext cx="280670" cy="307975"/>
            </a:xfrm>
            <a:custGeom>
              <a:avLst/>
              <a:gdLst/>
              <a:ahLst/>
              <a:cxnLst/>
              <a:rect l="l" t="t" r="r" b="b"/>
              <a:pathLst>
                <a:path w="280669" h="307975">
                  <a:moveTo>
                    <a:pt x="0" y="153924"/>
                  </a:moveTo>
                  <a:lnTo>
                    <a:pt x="7144" y="105290"/>
                  </a:lnTo>
                  <a:lnTo>
                    <a:pt x="27041" y="63038"/>
                  </a:lnTo>
                  <a:lnTo>
                    <a:pt x="57387" y="29711"/>
                  </a:lnTo>
                  <a:lnTo>
                    <a:pt x="95877" y="7851"/>
                  </a:lnTo>
                  <a:lnTo>
                    <a:pt x="140208" y="0"/>
                  </a:lnTo>
                  <a:lnTo>
                    <a:pt x="184538" y="7851"/>
                  </a:lnTo>
                  <a:lnTo>
                    <a:pt x="223028" y="29711"/>
                  </a:lnTo>
                  <a:lnTo>
                    <a:pt x="253374" y="63038"/>
                  </a:lnTo>
                  <a:lnTo>
                    <a:pt x="273271" y="105290"/>
                  </a:lnTo>
                  <a:lnTo>
                    <a:pt x="280416" y="153924"/>
                  </a:lnTo>
                  <a:lnTo>
                    <a:pt x="273271" y="202557"/>
                  </a:lnTo>
                  <a:lnTo>
                    <a:pt x="253374" y="244809"/>
                  </a:lnTo>
                  <a:lnTo>
                    <a:pt x="223028" y="278136"/>
                  </a:lnTo>
                  <a:lnTo>
                    <a:pt x="184538" y="299996"/>
                  </a:lnTo>
                  <a:lnTo>
                    <a:pt x="140208" y="307847"/>
                  </a:lnTo>
                  <a:lnTo>
                    <a:pt x="95877" y="299996"/>
                  </a:lnTo>
                  <a:lnTo>
                    <a:pt x="57387" y="278136"/>
                  </a:lnTo>
                  <a:lnTo>
                    <a:pt x="27041" y="244809"/>
                  </a:lnTo>
                  <a:lnTo>
                    <a:pt x="7144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A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724" y="2388107"/>
            <a:ext cx="8991600" cy="1264920"/>
          </a:xfrm>
          <a:prstGeom prst="rect">
            <a:avLst/>
          </a:prstGeom>
          <a:solidFill>
            <a:srgbClr val="FFFFFF"/>
          </a:solidFill>
          <a:ln w="39623">
            <a:solidFill>
              <a:srgbClr val="40404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2320"/>
              </a:spcBef>
            </a:pPr>
            <a:r>
              <a:rPr spc="250" dirty="0"/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7908" y="4378578"/>
            <a:ext cx="55333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aa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rifa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28494" y="2661361"/>
            <a:ext cx="25628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10" dirty="0">
                <a:solidFill>
                  <a:srgbClr val="6B8791"/>
                </a:solidFill>
                <a:latin typeface="Trebuchet MS"/>
                <a:cs typeface="Trebuchet MS"/>
              </a:rPr>
              <a:t>WATER </a:t>
            </a:r>
            <a:r>
              <a:rPr sz="1900" spc="160" dirty="0">
                <a:solidFill>
                  <a:srgbClr val="6B8791"/>
                </a:solidFill>
                <a:latin typeface="Trebuchet MS"/>
                <a:cs typeface="Trebuchet MS"/>
              </a:rPr>
              <a:t>SOURCE</a:t>
            </a:r>
            <a:r>
              <a:rPr sz="1900" spc="-7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6B8791"/>
                </a:solidFill>
                <a:latin typeface="Trebuchet MS"/>
                <a:cs typeface="Trebuchet MS"/>
              </a:rPr>
              <a:t>TYPE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8484" y="1866341"/>
            <a:ext cx="210756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125" dirty="0">
                <a:solidFill>
                  <a:srgbClr val="6B8791"/>
                </a:solidFill>
                <a:latin typeface="Trebuchet MS"/>
                <a:cs typeface="Trebuchet MS"/>
              </a:rPr>
              <a:t>DISTRIBUTION</a:t>
            </a:r>
            <a:r>
              <a:rPr sz="900" spc="70" dirty="0">
                <a:solidFill>
                  <a:srgbClr val="6B8791"/>
                </a:solidFill>
                <a:latin typeface="Trebuchet MS"/>
                <a:cs typeface="Trebuchet MS"/>
              </a:rPr>
              <a:t> </a:t>
            </a:r>
            <a:r>
              <a:rPr sz="900" spc="110" dirty="0">
                <a:solidFill>
                  <a:srgbClr val="6B8791"/>
                </a:solidFill>
                <a:latin typeface="Trebuchet MS"/>
                <a:cs typeface="Trebuchet MS"/>
              </a:rPr>
              <a:t>TARGET </a:t>
            </a:r>
            <a:r>
              <a:rPr sz="900" spc="100" dirty="0">
                <a:solidFill>
                  <a:srgbClr val="6B8791"/>
                </a:solidFill>
                <a:latin typeface="Trebuchet MS"/>
                <a:cs typeface="Trebuchet MS"/>
              </a:rPr>
              <a:t>VARIABLE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1135" y="966216"/>
            <a:ext cx="7729855" cy="817244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250"/>
              </a:spcBef>
            </a:pPr>
            <a:r>
              <a:rPr sz="2800" spc="310" dirty="0"/>
              <a:t>FUNCTIONALITY</a:t>
            </a:r>
            <a:r>
              <a:rPr sz="2800" spc="350" dirty="0"/>
              <a:t> </a:t>
            </a:r>
            <a:r>
              <a:rPr sz="2800" spc="280" dirty="0"/>
              <a:t>DISTRIBUTION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933947" y="5120385"/>
            <a:ext cx="56553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Functional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water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points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from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more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than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50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%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Trebuchet MS"/>
                <a:cs typeface="Trebuchet MS"/>
              </a:rPr>
              <a:t>waterpoints.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latin typeface="Trebuchet MS"/>
                <a:cs typeface="Trebuchet MS"/>
              </a:rPr>
              <a:t>Waterpoints </a:t>
            </a:r>
            <a:r>
              <a:rPr sz="1800" spc="-120" dirty="0">
                <a:latin typeface="Trebuchet MS"/>
                <a:cs typeface="Trebuchet MS"/>
              </a:rPr>
              <a:t>that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need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repair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though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still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functional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55" dirty="0">
                <a:latin typeface="Trebuchet MS"/>
                <a:cs typeface="Trebuchet MS"/>
              </a:rPr>
              <a:t>l</a:t>
            </a:r>
            <a:r>
              <a:rPr sz="1800" spc="-65" dirty="0">
                <a:latin typeface="Trebuchet MS"/>
                <a:cs typeface="Trebuchet MS"/>
              </a:rPr>
              <a:t>ess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h</a:t>
            </a:r>
            <a:r>
              <a:rPr sz="1800" spc="-130" dirty="0">
                <a:latin typeface="Trebuchet MS"/>
                <a:cs typeface="Trebuchet MS"/>
              </a:rPr>
              <a:t>an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10</a:t>
            </a:r>
            <a:r>
              <a:rPr sz="1800" spc="135" dirty="0">
                <a:latin typeface="Trebuchet MS"/>
                <a:cs typeface="Trebuchet MS"/>
              </a:rPr>
              <a:t>%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 marR="5842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rebuchet MS"/>
                <a:cs typeface="Trebuchet MS"/>
              </a:rPr>
              <a:t>Non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functional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water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points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are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more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35%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waterpoints.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0408" y="2142744"/>
            <a:ext cx="4764024" cy="2971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1135" y="2142744"/>
            <a:ext cx="3160776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185416"/>
            <a:ext cx="5428488" cy="24871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11214" y="1521917"/>
            <a:ext cx="3698875" cy="466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110"/>
              </a:spcBef>
            </a:pPr>
            <a:r>
              <a:rPr sz="1600" spc="90" dirty="0">
                <a:latin typeface="Georgia"/>
                <a:cs typeface="Georgia"/>
              </a:rPr>
              <a:t>MANAGEMENT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90" dirty="0">
                <a:latin typeface="Georgia"/>
                <a:cs typeface="Georgia"/>
              </a:rPr>
              <a:t>DISTRIBUTION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55" dirty="0">
                <a:latin typeface="Georgia"/>
                <a:cs typeface="Georgia"/>
              </a:rPr>
              <a:t>BY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ts val="1730"/>
              </a:lnSpc>
            </a:pPr>
            <a:r>
              <a:rPr sz="1600" spc="85" dirty="0">
                <a:latin typeface="Georgia"/>
                <a:cs typeface="Georgia"/>
              </a:rPr>
              <a:t>FUNCTIONALITY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1135" y="783336"/>
            <a:ext cx="7729855" cy="789940"/>
          </a:xfrm>
          <a:prstGeom prst="rect">
            <a:avLst/>
          </a:prstGeom>
          <a:solidFill>
            <a:srgbClr val="FFFFFF"/>
          </a:solidFill>
          <a:ln w="30480">
            <a:solidFill>
              <a:srgbClr val="40404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20"/>
              </a:spcBef>
              <a:tabLst>
                <a:tab pos="2334895" algn="l"/>
              </a:tabLst>
            </a:pPr>
            <a:r>
              <a:rPr sz="2500" spc="250" dirty="0"/>
              <a:t>WATERPOINT	</a:t>
            </a:r>
            <a:r>
              <a:rPr sz="2500" spc="300" dirty="0"/>
              <a:t>MANAGEMENT</a:t>
            </a:r>
            <a:endParaRPr sz="2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663" y="1731264"/>
            <a:ext cx="4431792" cy="38496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14465" y="4640402"/>
            <a:ext cx="4454525" cy="1000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1300" indent="-228600">
              <a:lnSpc>
                <a:spcPts val="1705"/>
              </a:lnSpc>
              <a:spcBef>
                <a:spcPts val="11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10" dirty="0">
                <a:solidFill>
                  <a:srgbClr val="252525"/>
                </a:solidFill>
                <a:latin typeface="Trebuchet MS"/>
                <a:cs typeface="Trebuchet MS"/>
              </a:rPr>
              <a:t>More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than 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80</a:t>
            </a:r>
            <a:r>
              <a:rPr sz="1500" spc="-5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percent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5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waterpoints</a:t>
            </a:r>
            <a:r>
              <a:rPr sz="1500" spc="-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managed</a:t>
            </a:r>
            <a:endParaRPr sz="1500">
              <a:latin typeface="Trebuchet MS"/>
              <a:cs typeface="Trebuchet MS"/>
            </a:endParaRPr>
          </a:p>
          <a:p>
            <a:pPr marL="241300">
              <a:lnSpc>
                <a:spcPts val="1705"/>
              </a:lnSpc>
            </a:pP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commercially.</a:t>
            </a:r>
            <a:endParaRPr sz="1500">
              <a:latin typeface="Trebuchet MS"/>
              <a:cs typeface="Trebuchet MS"/>
            </a:endParaRPr>
          </a:p>
          <a:p>
            <a:pPr marL="241300" indent="-228600">
              <a:lnSpc>
                <a:spcPts val="1714"/>
              </a:lnSpc>
              <a:spcBef>
                <a:spcPts val="81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highest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category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 of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functional,</a:t>
            </a:r>
            <a:r>
              <a:rPr sz="1500" spc="-28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non-functional</a:t>
            </a:r>
            <a:endParaRPr sz="1500">
              <a:latin typeface="Trebuchet MS"/>
              <a:cs typeface="Trebuchet MS"/>
            </a:endParaRPr>
          </a:p>
          <a:p>
            <a:pPr marL="241300">
              <a:lnSpc>
                <a:spcPts val="1714"/>
              </a:lnSpc>
            </a:pP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500" spc="-120" dirty="0">
                <a:solidFill>
                  <a:srgbClr val="252525"/>
                </a:solidFill>
                <a:latin typeface="Trebuchet MS"/>
                <a:cs typeface="Trebuchet MS"/>
              </a:rPr>
              <a:t>at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er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500" spc="-16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500" spc="-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ar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13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252525"/>
                </a:solidFill>
                <a:latin typeface="Trebuchet MS"/>
                <a:cs typeface="Trebuchet MS"/>
              </a:rPr>
              <a:t>g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ed</a:t>
            </a:r>
            <a:r>
              <a:rPr sz="1500" spc="-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500" spc="3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mm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16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135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215" dirty="0">
                <a:solidFill>
                  <a:srgbClr val="252525"/>
                </a:solidFill>
                <a:latin typeface="Trebuchet MS"/>
                <a:cs typeface="Trebuchet MS"/>
              </a:rPr>
              <a:t>y</a:t>
            </a:r>
            <a:r>
              <a:rPr sz="1500" spc="-220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MT</vt:lpstr>
      <vt:lpstr>Calibri</vt:lpstr>
      <vt:lpstr>Courier New</vt:lpstr>
      <vt:lpstr>Georgia</vt:lpstr>
      <vt:lpstr>Times New Roman</vt:lpstr>
      <vt:lpstr>Trebuchet MS</vt:lpstr>
      <vt:lpstr>Office Theme</vt:lpstr>
      <vt:lpstr>TANZANIA WATERPOINTS  ANALYSIS AND SOLUTIONS.</vt:lpstr>
      <vt:lpstr>PowerPoint Presentation</vt:lpstr>
      <vt:lpstr>PROBLEM STATEMENT</vt:lpstr>
      <vt:lpstr>BACKGROUND OF STUDY</vt:lpstr>
      <vt:lpstr>ULTIMATE OBJECTIVE</vt:lpstr>
      <vt:lpstr>RESEARCH FINDINGS</vt:lpstr>
      <vt:lpstr>INSIGHTS</vt:lpstr>
      <vt:lpstr>FUNCTIONALITY DISTRIBUTION</vt:lpstr>
      <vt:lpstr>WATERPOINT MANAGEMENT</vt:lpstr>
      <vt:lpstr>PAYMENT TYPE</vt:lpstr>
      <vt:lpstr>EXTRACTION TYPE</vt:lpstr>
      <vt:lpstr>RECOMMENDATIONS</vt:lpstr>
      <vt:lpstr>MACHINE LEARNING MODEL</vt:lpstr>
      <vt:lpstr> FUTURE IMPROVEMENTS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WATERPOINTS  ANALYSIS AND SOLUTIONS.</dc:title>
  <cp:lastModifiedBy>John Wahome</cp:lastModifiedBy>
  <cp:revision>1</cp:revision>
  <dcterms:created xsi:type="dcterms:W3CDTF">2022-08-10T13:21:49Z</dcterms:created>
  <dcterms:modified xsi:type="dcterms:W3CDTF">2022-08-10T13:32:09Z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2022-08-10T00:00:00Z</vt:filetime>
  </property>
</Properties>
</file>