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33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1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9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0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7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380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3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1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4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1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7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D5E0E-0444-E2E4-B293-09780F351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0A013-DB61-C656-C88D-242777BB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Learning Core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62B12-7FCC-430C-84CE-7BFC6C39E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9" r="11992" b="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5E0E-0444-E2E4-B293-09780F351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541" y="220167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How to create Objects</a:t>
            </a:r>
            <a:br>
              <a:rPr lang="en-US" sz="3600" dirty="0"/>
            </a:br>
            <a:r>
              <a:rPr lang="en-US" sz="2200" dirty="0"/>
              <a:t>1. new keyword</a:t>
            </a:r>
            <a:br>
              <a:rPr lang="en-US" sz="2200" dirty="0"/>
            </a:br>
            <a:r>
              <a:rPr lang="en-US" sz="2200" dirty="0"/>
              <a:t>2. </a:t>
            </a:r>
            <a:r>
              <a:rPr lang="en-US" sz="2200" dirty="0" err="1"/>
              <a:t>newInstance</a:t>
            </a:r>
            <a:r>
              <a:rPr lang="en-US" sz="2200" dirty="0"/>
              <a:t>() method</a:t>
            </a:r>
            <a:br>
              <a:rPr lang="en-US" sz="2200" dirty="0"/>
            </a:br>
            <a:r>
              <a:rPr lang="en-US" sz="2200" dirty="0"/>
              <a:t>3. clone() method</a:t>
            </a:r>
            <a:br>
              <a:rPr lang="en-US" sz="2200" dirty="0"/>
            </a:br>
            <a:r>
              <a:rPr lang="en-US" sz="2200" dirty="0"/>
              <a:t>4. deserialization</a:t>
            </a:r>
            <a:br>
              <a:rPr lang="en-US" sz="2200" dirty="0"/>
            </a:br>
            <a:r>
              <a:rPr lang="en-US" sz="2200" dirty="0"/>
              <a:t>5. factory methods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0A013-DB61-C656-C88D-242777BB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Learning Core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62B12-7FCC-430C-84CE-7BFC6C39E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9" r="11992" b="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016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5E0E-0444-E2E4-B293-09780F351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541" y="220167"/>
            <a:ext cx="5364937" cy="3339390"/>
          </a:xfrm>
        </p:spPr>
        <p:txBody>
          <a:bodyPr anchor="ctr">
            <a:normAutofit fontScale="90000"/>
          </a:bodyPr>
          <a:lstStyle/>
          <a:p>
            <a:r>
              <a:rPr lang="en-US" sz="3600" dirty="0"/>
              <a:t>How to create Objects using new keyword</a:t>
            </a:r>
            <a:br>
              <a:rPr lang="en-US" sz="3600" dirty="0"/>
            </a:br>
            <a:r>
              <a:rPr lang="en-US" sz="3600" dirty="0"/>
              <a:t>1. Declaration</a:t>
            </a:r>
            <a:br>
              <a:rPr lang="en-US" sz="3600" dirty="0"/>
            </a:br>
            <a:r>
              <a:rPr lang="en-US" sz="3600" dirty="0"/>
              <a:t>2. Instantiation</a:t>
            </a:r>
            <a:br>
              <a:rPr lang="en-US" sz="3600" dirty="0"/>
            </a:br>
            <a:r>
              <a:rPr lang="en-US" sz="3600" dirty="0"/>
              <a:t>3. Initialization</a:t>
            </a:r>
            <a:br>
              <a:rPr lang="en-US" sz="36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0A013-DB61-C656-C88D-242777BB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Learning Core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62B12-7FCC-430C-84CE-7BFC6C39E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9" r="11992" b="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5865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5E0E-0444-E2E4-B293-09780F351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3905" y="1206757"/>
            <a:ext cx="5364937" cy="3339390"/>
          </a:xfrm>
        </p:spPr>
        <p:txBody>
          <a:bodyPr anchor="ctr">
            <a:normAutofit fontScale="90000"/>
          </a:bodyPr>
          <a:lstStyle/>
          <a:p>
            <a:r>
              <a:rPr lang="en-US" sz="3600" dirty="0"/>
              <a:t>How to create Objects using new keyword</a:t>
            </a:r>
            <a:br>
              <a:rPr lang="en-US" sz="3600" dirty="0"/>
            </a:br>
            <a:r>
              <a:rPr lang="en-US" sz="2000" dirty="0"/>
              <a:t>Declaration – declaring a variable name with an object type</a:t>
            </a:r>
            <a:br>
              <a:rPr lang="en-US" sz="2000" dirty="0"/>
            </a:br>
            <a:r>
              <a:rPr lang="en-US" sz="2000" dirty="0"/>
              <a:t>Example Animal Romeo;</a:t>
            </a:r>
            <a:br>
              <a:rPr lang="en-US" sz="2000" dirty="0"/>
            </a:br>
            <a:r>
              <a:rPr lang="en-US" sz="2000" dirty="0"/>
              <a:t>Animal is the ClassName</a:t>
            </a:r>
            <a:br>
              <a:rPr lang="en-US" sz="2000" dirty="0"/>
            </a:br>
            <a:r>
              <a:rPr lang="en-US" sz="2000" dirty="0"/>
              <a:t>Romeo is the reference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Notes:</a:t>
            </a:r>
            <a:br>
              <a:rPr lang="en-US" sz="2000" dirty="0"/>
            </a:br>
            <a:r>
              <a:rPr lang="en-US" sz="2000" dirty="0"/>
              <a:t>1. All the objects(instances) share the attributes and the behavior of the class</a:t>
            </a:r>
            <a:br>
              <a:rPr lang="en-US" sz="2000" dirty="0"/>
            </a:br>
            <a:r>
              <a:rPr lang="en-US" sz="2000" dirty="0"/>
              <a:t>2. Simply declaring a reference variable does not create an object</a:t>
            </a:r>
            <a:br>
              <a:rPr lang="en-US" sz="3600" dirty="0"/>
            </a:br>
            <a:br>
              <a:rPr lang="en-US" sz="36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0A013-DB61-C656-C88D-242777BB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Learning Core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62B12-7FCC-430C-84CE-7BFC6C39E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9" r="11992" b="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319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5E0E-0444-E2E4-B293-09780F351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3905" y="1206757"/>
            <a:ext cx="5364937" cy="3339390"/>
          </a:xfrm>
        </p:spPr>
        <p:txBody>
          <a:bodyPr anchor="ctr">
            <a:normAutofit fontScale="90000"/>
          </a:bodyPr>
          <a:lstStyle/>
          <a:p>
            <a:r>
              <a:rPr lang="en-US" sz="3600" dirty="0"/>
              <a:t>How to create Objects using new keyword</a:t>
            </a:r>
            <a:br>
              <a:rPr lang="en-US" sz="3600" dirty="0"/>
            </a:br>
            <a:r>
              <a:rPr lang="en-US" sz="2000" dirty="0"/>
              <a:t>Instantiation – this is when memory is allocated for an object</a:t>
            </a:r>
            <a:br>
              <a:rPr lang="en-US" sz="2000" dirty="0"/>
            </a:br>
            <a:r>
              <a:rPr lang="en-US" sz="2000" dirty="0"/>
              <a:t>the ‘new’ keyword is used to create the object</a:t>
            </a:r>
            <a:br>
              <a:rPr lang="en-US" sz="2000" dirty="0"/>
            </a:br>
            <a:r>
              <a:rPr lang="en-US" sz="2000" dirty="0"/>
              <a:t>A reference to the object that was created is returned from the new keyword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Romeo = new</a:t>
            </a:r>
            <a:br>
              <a:rPr lang="en-US" sz="36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0A013-DB61-C656-C88D-242777BB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Learning Core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62B12-7FCC-430C-84CE-7BFC6C39E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9" r="11992" b="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578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5E0E-0444-E2E4-B293-09780F351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3905" y="1206757"/>
            <a:ext cx="5364937" cy="3339390"/>
          </a:xfrm>
        </p:spPr>
        <p:txBody>
          <a:bodyPr anchor="ctr">
            <a:normAutofit fontScale="90000"/>
          </a:bodyPr>
          <a:lstStyle/>
          <a:p>
            <a:r>
              <a:rPr lang="en-US" sz="3600" dirty="0"/>
              <a:t>How to create Objects using new keyword</a:t>
            </a:r>
            <a:br>
              <a:rPr lang="en-US" sz="3600" dirty="0"/>
            </a:br>
            <a:r>
              <a:rPr lang="en-US" sz="2000" dirty="0"/>
              <a:t>Initialization – the new 	keyword is followed by a call to a constructor. This call initializes the new object.</a:t>
            </a:r>
            <a:br>
              <a:rPr lang="en-US" sz="2000" dirty="0"/>
            </a:br>
            <a:r>
              <a:rPr lang="en-US" sz="2000" dirty="0"/>
              <a:t>Example Romeo = new Animal();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the object is new Animal();</a:t>
            </a:r>
            <a:br>
              <a:rPr lang="en-US" sz="36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0A013-DB61-C656-C88D-242777BB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Learning Core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62B12-7FCC-430C-84CE-7BFC6C39E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9" r="11992" b="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652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5E0E-0444-E2E4-B293-09780F351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3905" y="1206757"/>
            <a:ext cx="5364937" cy="3339390"/>
          </a:xfrm>
        </p:spPr>
        <p:txBody>
          <a:bodyPr anchor="ctr">
            <a:normAutofit fontScale="90000"/>
          </a:bodyPr>
          <a:lstStyle/>
          <a:p>
            <a:r>
              <a:rPr lang="en-US" sz="3600" dirty="0"/>
              <a:t>Ways to initialize Objects</a:t>
            </a:r>
            <a:br>
              <a:rPr lang="en-US" sz="3600" dirty="0"/>
            </a:br>
            <a:r>
              <a:rPr lang="en-US" sz="3600" dirty="0"/>
              <a:t>1. By reference variable</a:t>
            </a:r>
            <a:br>
              <a:rPr lang="en-US" sz="3600" dirty="0"/>
            </a:br>
            <a:r>
              <a:rPr lang="en-US" sz="3600" dirty="0"/>
              <a:t>2. By methods</a:t>
            </a:r>
            <a:br>
              <a:rPr lang="en-US" sz="3600" dirty="0"/>
            </a:br>
            <a:r>
              <a:rPr lang="en-US" sz="3600" dirty="0"/>
              <a:t>3. </a:t>
            </a:r>
            <a:r>
              <a:rPr lang="en-US" sz="3600"/>
              <a:t>By constructors</a:t>
            </a:r>
            <a:br>
              <a:rPr lang="en-US" sz="3600" dirty="0"/>
            </a:br>
            <a:br>
              <a:rPr lang="en-US" sz="36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0A013-DB61-C656-C88D-242777BB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Learning Core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62B12-7FCC-430C-84CE-7BFC6C39E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9" r="11992" b="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1104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5E0E-0444-E2E4-B293-09780F351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541" y="220167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OOPs – Object Oriented Programming System/Structure</a:t>
            </a:r>
            <a:br>
              <a:rPr lang="en-US" sz="2000" dirty="0"/>
            </a:br>
            <a:r>
              <a:rPr lang="en-US" sz="2000" dirty="0"/>
              <a:t>OOP is a programming paradigm/methodology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The other forms of programming paradigm are</a:t>
            </a:r>
            <a:br>
              <a:rPr lang="en-US" sz="2000" dirty="0"/>
            </a:br>
            <a:r>
              <a:rPr lang="en-US" sz="2000" dirty="0"/>
              <a:t>Object Oriented Paradigm</a:t>
            </a:r>
            <a:br>
              <a:rPr lang="en-US" sz="2000" dirty="0"/>
            </a:br>
            <a:r>
              <a:rPr lang="en-US" sz="2000" dirty="0"/>
              <a:t>Procedural Paradigm</a:t>
            </a:r>
            <a:br>
              <a:rPr lang="en-US" sz="2000" dirty="0"/>
            </a:br>
            <a:r>
              <a:rPr lang="en-US" sz="2000" dirty="0"/>
              <a:t>Functional Paradigm</a:t>
            </a:r>
            <a:br>
              <a:rPr lang="en-US" sz="2000" dirty="0"/>
            </a:br>
            <a:r>
              <a:rPr lang="en-US" sz="2000" dirty="0"/>
              <a:t>Logical Paradigm</a:t>
            </a:r>
            <a:br>
              <a:rPr lang="en-US" sz="2000" dirty="0"/>
            </a:br>
            <a:r>
              <a:rPr lang="en-US" sz="2000" dirty="0"/>
              <a:t>Structured Paradigm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0A013-DB61-C656-C88D-242777BB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Learning Core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62B12-7FCC-430C-84CE-7BFC6C39E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9" r="11992" b="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695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5E0E-0444-E2E4-B293-09780F351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541" y="220167"/>
            <a:ext cx="5364937" cy="3339390"/>
          </a:xfrm>
        </p:spPr>
        <p:txBody>
          <a:bodyPr anchor="ctr">
            <a:normAutofit fontScale="90000"/>
          </a:bodyPr>
          <a:lstStyle/>
          <a:p>
            <a:r>
              <a:rPr lang="en-US" sz="3600" dirty="0"/>
              <a:t>6 main pillars/components</a:t>
            </a:r>
            <a:r>
              <a:rPr lang="en-US" sz="3600"/>
              <a:t>/concepts </a:t>
            </a:r>
            <a:r>
              <a:rPr lang="en-US" sz="3600" dirty="0"/>
              <a:t>of OOPS</a:t>
            </a:r>
            <a:br>
              <a:rPr lang="en-US" sz="2000" dirty="0"/>
            </a:br>
            <a:r>
              <a:rPr lang="en-US" sz="2000" dirty="0"/>
              <a:t>Classes</a:t>
            </a:r>
            <a:br>
              <a:rPr lang="en-US" sz="2000" dirty="0"/>
            </a:br>
            <a:r>
              <a:rPr lang="en-US" sz="2000" dirty="0"/>
              <a:t>Object and Methods</a:t>
            </a:r>
            <a:br>
              <a:rPr lang="en-US" sz="2000" dirty="0"/>
            </a:br>
            <a:r>
              <a:rPr lang="en-US" sz="2000" dirty="0"/>
              <a:t>inheritance</a:t>
            </a:r>
            <a:br>
              <a:rPr lang="en-US" sz="2000" dirty="0"/>
            </a:br>
            <a:r>
              <a:rPr lang="en-US" sz="2000" dirty="0"/>
              <a:t>polymorphism</a:t>
            </a:r>
            <a:br>
              <a:rPr lang="en-US" sz="2000" dirty="0"/>
            </a:br>
            <a:r>
              <a:rPr lang="en-US" sz="2000" dirty="0"/>
              <a:t>abstraction</a:t>
            </a:r>
            <a:br>
              <a:rPr lang="en-US" sz="2000" dirty="0"/>
            </a:br>
            <a:r>
              <a:rPr lang="en-US" sz="2000" dirty="0"/>
              <a:t>encapsulation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0A013-DB61-C656-C88D-242777BB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Learning Core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62B12-7FCC-430C-84CE-7BFC6C39E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9" r="11992" b="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876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5E0E-0444-E2E4-B293-09780F351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541" y="220167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Class</a:t>
            </a:r>
            <a:br>
              <a:rPr lang="en-US" sz="3600" dirty="0"/>
            </a:br>
            <a:r>
              <a:rPr lang="en-US" sz="2200" dirty="0"/>
              <a:t>1. Class is the collection of objects</a:t>
            </a:r>
            <a:br>
              <a:rPr lang="en-US" sz="2200" dirty="0"/>
            </a:br>
            <a:r>
              <a:rPr lang="en-US" sz="2200" dirty="0"/>
              <a:t>2. Class is not a real entity. It is just a blueprint or a prototype</a:t>
            </a:r>
            <a:br>
              <a:rPr lang="en-US" sz="2200" dirty="0"/>
            </a:br>
            <a:r>
              <a:rPr lang="en-US" sz="2200" dirty="0"/>
              <a:t>3. Class does not occupy memory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0A013-DB61-C656-C88D-242777BB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Learning Core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62B12-7FCC-430C-84CE-7BFC6C39E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9" r="11992" b="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339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5E0E-0444-E2E4-B293-09780F351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541" y="220167"/>
            <a:ext cx="5364937" cy="3339390"/>
          </a:xfrm>
        </p:spPr>
        <p:txBody>
          <a:bodyPr anchor="ctr">
            <a:normAutofit fontScale="90000"/>
          </a:bodyPr>
          <a:lstStyle/>
          <a:p>
            <a:r>
              <a:rPr lang="en-US" sz="3600" dirty="0"/>
              <a:t>Syntax of a Class</a:t>
            </a:r>
            <a:br>
              <a:rPr lang="en-US" sz="3600" dirty="0"/>
            </a:br>
            <a:r>
              <a:rPr lang="en-US" sz="2000" dirty="0"/>
              <a:t>access-modifier class ClassName{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-methods</a:t>
            </a:r>
            <a:br>
              <a:rPr lang="en-US" sz="2000" dirty="0"/>
            </a:br>
            <a:r>
              <a:rPr lang="en-US" sz="2000" dirty="0"/>
              <a:t>-constructors</a:t>
            </a:r>
            <a:br>
              <a:rPr lang="en-US" sz="2000" dirty="0"/>
            </a:br>
            <a:r>
              <a:rPr lang="en-US" sz="2000" dirty="0"/>
              <a:t>-fields</a:t>
            </a:r>
            <a:br>
              <a:rPr lang="en-US" sz="2000" dirty="0"/>
            </a:br>
            <a:r>
              <a:rPr lang="en-US" sz="2000" dirty="0"/>
              <a:t>-blocks</a:t>
            </a:r>
            <a:br>
              <a:rPr lang="en-US" sz="2000" dirty="0"/>
            </a:br>
            <a:r>
              <a:rPr lang="en-US" sz="2000" dirty="0"/>
              <a:t>-nested Class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}</a:t>
            </a:r>
            <a:br>
              <a:rPr lang="en-US" sz="36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0A013-DB61-C656-C88D-242777BB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Learning Core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62B12-7FCC-430C-84CE-7BFC6C39E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9" r="11992" b="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670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5E0E-0444-E2E4-B293-09780F351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541" y="220167"/>
            <a:ext cx="5364937" cy="3339390"/>
          </a:xfrm>
        </p:spPr>
        <p:txBody>
          <a:bodyPr anchor="ctr">
            <a:normAutofit fontScale="90000"/>
          </a:bodyPr>
          <a:lstStyle/>
          <a:p>
            <a:r>
              <a:rPr lang="en-US" sz="3600" dirty="0"/>
              <a:t>Methods</a:t>
            </a:r>
            <a:br>
              <a:rPr lang="en-US" sz="3600" dirty="0"/>
            </a:br>
            <a:r>
              <a:rPr lang="en-US" sz="2000" dirty="0"/>
              <a:t>independent units of execution</a:t>
            </a:r>
            <a:br>
              <a:rPr lang="en-US" sz="2000" dirty="0"/>
            </a:br>
            <a:r>
              <a:rPr lang="en-US" sz="2000" dirty="0"/>
              <a:t>set of codes which perform a particular task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Advantages:-</a:t>
            </a:r>
            <a:br>
              <a:rPr lang="en-US" sz="2000" dirty="0"/>
            </a:br>
            <a:r>
              <a:rPr lang="en-US" sz="2000" dirty="0"/>
              <a:t>1. code re-usability</a:t>
            </a:r>
            <a:br>
              <a:rPr lang="en-US" sz="2000" dirty="0"/>
            </a:br>
            <a:r>
              <a:rPr lang="en-US" sz="2000" dirty="0"/>
              <a:t>2. code optimization</a:t>
            </a:r>
            <a:br>
              <a:rPr lang="en-US" sz="3600" dirty="0"/>
            </a:br>
            <a:br>
              <a:rPr lang="en-US" sz="36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0A013-DB61-C656-C88D-242777BB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Learning Core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62B12-7FCC-430C-84CE-7BFC6C39E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9" r="11992" b="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108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5E0E-0444-E2E4-B293-09780F351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541" y="220167"/>
            <a:ext cx="5364937" cy="3339390"/>
          </a:xfrm>
        </p:spPr>
        <p:txBody>
          <a:bodyPr anchor="ctr">
            <a:normAutofit fontScale="90000"/>
          </a:bodyPr>
          <a:lstStyle/>
          <a:p>
            <a:r>
              <a:rPr lang="en-US" sz="3600" dirty="0"/>
              <a:t>Syntax of Methods</a:t>
            </a:r>
            <a:br>
              <a:rPr lang="en-US" sz="3600" dirty="0"/>
            </a:br>
            <a:r>
              <a:rPr lang="en-US" sz="1800" dirty="0"/>
              <a:t>access-modifier return-type </a:t>
            </a:r>
            <a:r>
              <a:rPr lang="en-US" sz="1800" dirty="0" err="1"/>
              <a:t>methodName</a:t>
            </a:r>
            <a:r>
              <a:rPr lang="en-US" sz="1800" dirty="0"/>
              <a:t>(parameters){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}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0A013-DB61-C656-C88D-242777BB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Learning Core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62B12-7FCC-430C-84CE-7BFC6C39E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9" r="11992" b="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468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5E0E-0444-E2E4-B293-09780F351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1793" y="623225"/>
            <a:ext cx="5364937" cy="3339390"/>
          </a:xfrm>
        </p:spPr>
        <p:txBody>
          <a:bodyPr anchor="ctr">
            <a:normAutofit fontScale="90000"/>
          </a:bodyPr>
          <a:lstStyle/>
          <a:p>
            <a:r>
              <a:rPr lang="en-US" sz="4000" dirty="0"/>
              <a:t>Objects</a:t>
            </a:r>
            <a:br>
              <a:rPr lang="en-US" sz="3600" dirty="0"/>
            </a:br>
            <a:r>
              <a:rPr lang="en-US" sz="2000" dirty="0"/>
              <a:t>instance of a class</a:t>
            </a:r>
            <a:br>
              <a:rPr lang="en-US" sz="2000" dirty="0"/>
            </a:br>
            <a:r>
              <a:rPr lang="en-US" sz="2000" dirty="0"/>
              <a:t>is a real world entity</a:t>
            </a:r>
            <a:br>
              <a:rPr lang="en-US" sz="2000" dirty="0"/>
            </a:br>
            <a:r>
              <a:rPr lang="en-US" sz="2000" dirty="0"/>
              <a:t>occupies memory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0A013-DB61-C656-C88D-242777BB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Learning Core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62B12-7FCC-430C-84CE-7BFC6C39E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9" r="11992" b="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487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5E0E-0444-E2E4-B293-09780F351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541" y="220167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Objects consist of: -</a:t>
            </a:r>
            <a:br>
              <a:rPr lang="en-US" sz="3600" dirty="0"/>
            </a:br>
            <a:r>
              <a:rPr lang="en-US" sz="2200" dirty="0"/>
              <a:t>1. Identity: name</a:t>
            </a:r>
            <a:br>
              <a:rPr lang="en-US" sz="2200" dirty="0"/>
            </a:br>
            <a:r>
              <a:rPr lang="en-US" sz="2200" dirty="0"/>
              <a:t>2. State/attribute: color, breed, age</a:t>
            </a:r>
            <a:br>
              <a:rPr lang="en-US" sz="2200" dirty="0"/>
            </a:br>
            <a:r>
              <a:rPr lang="en-US" sz="2200" dirty="0"/>
              <a:t>3. Behavior: eat, run, sleep, etc.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0A013-DB61-C656-C88D-242777BB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Learning Core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62B12-7FCC-430C-84CE-7BFC6C39E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9" r="11992" b="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8934239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63B22"/>
      </a:dk2>
      <a:lt2>
        <a:srgbClr val="E8E2E2"/>
      </a:lt2>
      <a:accent1>
        <a:srgbClr val="2EB1BD"/>
      </a:accent1>
      <a:accent2>
        <a:srgbClr val="20B784"/>
      </a:accent2>
      <a:accent3>
        <a:srgbClr val="2DB94F"/>
      </a:accent3>
      <a:accent4>
        <a:srgbClr val="3AB920"/>
      </a:accent4>
      <a:accent5>
        <a:srgbClr val="79B02B"/>
      </a:accent5>
      <a:accent6>
        <a:srgbClr val="A5A51D"/>
      </a:accent6>
      <a:hlink>
        <a:srgbClr val="588F2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549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Sitka Banner</vt:lpstr>
      <vt:lpstr>HeadlinesVTI</vt:lpstr>
      <vt:lpstr>Object Oriented Programming</vt:lpstr>
      <vt:lpstr>OOPs – Object Oriented Programming System/Structure OOP is a programming paradigm/methodology  The other forms of programming paradigm are Object Oriented Paradigm Procedural Paradigm Functional Paradigm Logical Paradigm Structured Paradigm </vt:lpstr>
      <vt:lpstr>6 main pillars/components/concepts of OOPS Classes Object and Methods inheritance polymorphism abstraction encapsulation </vt:lpstr>
      <vt:lpstr>Class 1. Class is the collection of objects 2. Class is not a real entity. It is just a blueprint or a prototype 3. Class does not occupy memory  </vt:lpstr>
      <vt:lpstr>Syntax of a Class access-modifier class ClassName{  -methods -constructors -fields -blocks -nested Class  }   </vt:lpstr>
      <vt:lpstr>Methods independent units of execution set of codes which perform a particular task  Advantages:- 1. code re-usability 2. code optimization    </vt:lpstr>
      <vt:lpstr>Syntax of Methods access-modifier return-type methodName(parameters){   }      </vt:lpstr>
      <vt:lpstr>Objects instance of a class is a real world entity occupies memory       </vt:lpstr>
      <vt:lpstr>Objects consist of: - 1. Identity: name 2. State/attribute: color, breed, age 3. Behavior: eat, run, sleep, etc.  </vt:lpstr>
      <vt:lpstr>How to create Objects 1. new keyword 2. newInstance() method 3. clone() method 4. deserialization 5. factory methods  </vt:lpstr>
      <vt:lpstr>How to create Objects using new keyword 1. Declaration 2. Instantiation 3. Initialization   </vt:lpstr>
      <vt:lpstr>How to create Objects using new keyword Declaration – declaring a variable name with an object type Example Animal Romeo; Animal is the ClassName Romeo is the reference  Notes: 1. All the objects(instances) share the attributes and the behavior of the class 2. Simply declaring a reference variable does not create an object    </vt:lpstr>
      <vt:lpstr>How to create Objects using new keyword Instantiation – this is when memory is allocated for an object the ‘new’ keyword is used to create the object A reference to the object that was created is returned from the new keyword  Romeo = new   </vt:lpstr>
      <vt:lpstr>How to create Objects using new keyword Initialization – the new  keyword is followed by a call to a constructor. This call initializes the new object. Example Romeo = new Animal();  the object is new Animal();   </vt:lpstr>
      <vt:lpstr>Ways to initialize Objects 1. By reference variable 2. By methods 3. By constructors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Classes, Methods and Objects</dc:title>
  <dc:creator>Panda, Sarthak</dc:creator>
  <cp:lastModifiedBy>IT Department</cp:lastModifiedBy>
  <cp:revision>25</cp:revision>
  <dcterms:created xsi:type="dcterms:W3CDTF">2022-11-06T13:23:51Z</dcterms:created>
  <dcterms:modified xsi:type="dcterms:W3CDTF">2022-11-06T15:23:20Z</dcterms:modified>
</cp:coreProperties>
</file>