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3" r:id="rId11"/>
    <p:sldId id="267" r:id="rId12"/>
    <p:sldId id="264" r:id="rId13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142" d="100"/>
          <a:sy n="142" d="100"/>
        </p:scale>
        <p:origin x="69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A613B-2EB4-45C2-82A9-440E1C8D77E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9D362-BDBA-4E26-B89A-63242765A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22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9D362-BDBA-4E26-B89A-63242765A6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14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007735" y="3176887"/>
            <a:ext cx="562610" cy="0"/>
          </a:xfrm>
          <a:custGeom>
            <a:avLst/>
            <a:gdLst/>
            <a:ahLst/>
            <a:cxnLst/>
            <a:rect l="l" t="t" r="r" b="b"/>
            <a:pathLst>
              <a:path w="562609">
                <a:moveTo>
                  <a:pt x="0" y="0"/>
                </a:moveTo>
                <a:lnTo>
                  <a:pt x="562199" y="0"/>
                </a:lnTo>
              </a:path>
            </a:pathLst>
          </a:custGeom>
          <a:ln w="76199">
            <a:solidFill>
              <a:srgbClr val="B3A7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75034" y="3158251"/>
            <a:ext cx="562610" cy="0"/>
          </a:xfrm>
          <a:custGeom>
            <a:avLst/>
            <a:gdLst/>
            <a:ahLst/>
            <a:cxnLst/>
            <a:rect l="l" t="t" r="r" b="b"/>
            <a:pathLst>
              <a:path w="562610">
                <a:moveTo>
                  <a:pt x="0" y="0"/>
                </a:moveTo>
                <a:lnTo>
                  <a:pt x="562199" y="0"/>
                </a:lnTo>
              </a:path>
            </a:pathLst>
          </a:custGeom>
          <a:ln w="76199">
            <a:solidFill>
              <a:srgbClr val="B3A7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04144" y="1022025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67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04144" y="1174425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7136667" y="0"/>
                </a:moveTo>
                <a:lnTo>
                  <a:pt x="0" y="0"/>
                </a:lnTo>
              </a:path>
            </a:pathLst>
          </a:custGeom>
          <a:ln w="9524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04151" y="4121499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7" y="0"/>
                </a:lnTo>
              </a:path>
            </a:pathLst>
          </a:custGeom>
          <a:ln w="76199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04151" y="3969099"/>
            <a:ext cx="7136765" cy="0"/>
          </a:xfrm>
          <a:custGeom>
            <a:avLst/>
            <a:gdLst/>
            <a:ahLst/>
            <a:cxnLst/>
            <a:rect l="l" t="t" r="r" b="b"/>
            <a:pathLst>
              <a:path w="7136765">
                <a:moveTo>
                  <a:pt x="0" y="0"/>
                </a:moveTo>
                <a:lnTo>
                  <a:pt x="7136667" y="0"/>
                </a:lnTo>
              </a:path>
            </a:pathLst>
          </a:custGeom>
          <a:ln w="9524">
            <a:solidFill>
              <a:srgbClr val="4DB6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12287" y="1947521"/>
            <a:ext cx="6319425" cy="726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E6C00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79803" y="2910872"/>
            <a:ext cx="3384393" cy="753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85D46"/>
                </a:solidFill>
                <a:latin typeface="Arial MT"/>
                <a:cs typeface="Arial MT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E6C00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685D46"/>
                </a:solidFill>
                <a:latin typeface="Arial MT"/>
                <a:cs typeface="Arial M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E6C00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E6C00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74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4DB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499762"/>
            <a:ext cx="288861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E6C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290200"/>
            <a:ext cx="7865109" cy="2625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85D4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lang="en-US" sz="4600" spc="-570" dirty="0"/>
              <a:t>        </a:t>
            </a:r>
            <a:r>
              <a:rPr sz="4600" spc="-570" dirty="0">
                <a:solidFill>
                  <a:srgbClr val="FF0000"/>
                </a:solidFill>
              </a:rPr>
              <a:t>A</a:t>
            </a:r>
            <a:r>
              <a:rPr lang="en-US" sz="4600" spc="-570" dirty="0">
                <a:solidFill>
                  <a:srgbClr val="FF0000"/>
                </a:solidFill>
              </a:rPr>
              <a:t>viation Risk </a:t>
            </a:r>
            <a:r>
              <a:rPr sz="4600" spc="-484" dirty="0">
                <a:solidFill>
                  <a:srgbClr val="FF0000"/>
                </a:solidFill>
              </a:rPr>
              <a:t>Analysis</a:t>
            </a:r>
            <a:endParaRPr sz="4600" dirty="0">
              <a:solidFill>
                <a:srgbClr val="FF0000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2743200" y="2876550"/>
            <a:ext cx="3384393" cy="772006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55600" marR="5080" indent="-343535">
              <a:lnSpc>
                <a:spcPts val="2850"/>
              </a:lnSpc>
              <a:spcBef>
                <a:spcPts val="220"/>
              </a:spcBef>
            </a:pPr>
            <a:r>
              <a:rPr lang="en-US" sz="2400" dirty="0"/>
              <a:t>             </a:t>
            </a:r>
            <a:r>
              <a:rPr lang="en-US" sz="2800" dirty="0"/>
              <a:t>Ann Wahu</a:t>
            </a:r>
            <a:br>
              <a:rPr lang="en-US" sz="2800" dirty="0"/>
            </a:br>
            <a:r>
              <a:rPr lang="en-US" sz="2800" dirty="0"/>
              <a:t>       </a:t>
            </a:r>
            <a:r>
              <a:rPr lang="en-US" sz="2800" spc="60" dirty="0"/>
              <a:t>July 27</a:t>
            </a:r>
            <a:r>
              <a:rPr sz="2800" dirty="0"/>
              <a:t>,</a:t>
            </a:r>
            <a:r>
              <a:rPr sz="2800" spc="-70" dirty="0"/>
              <a:t> </a:t>
            </a:r>
            <a:r>
              <a:rPr sz="2800" spc="-20" dirty="0"/>
              <a:t>202</a:t>
            </a:r>
            <a:r>
              <a:rPr lang="en-US" sz="2800" spc="-20" dirty="0"/>
              <a:t>5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5" dirty="0">
                <a:solidFill>
                  <a:srgbClr val="FF0000"/>
                </a:solidFill>
              </a:rPr>
              <a:t>Conclusions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4725" y="1290200"/>
            <a:ext cx="7865109" cy="3333604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69265" indent="-366395">
              <a:lnSpc>
                <a:spcPct val="100000"/>
              </a:lnSpc>
              <a:spcBef>
                <a:spcPts val="414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lang="en-US" dirty="0"/>
              <a:t>Purchase the make and models with the least risk score to minimize risk.</a:t>
            </a:r>
          </a:p>
          <a:p>
            <a:pPr marL="469265" indent="-366395">
              <a:lnSpc>
                <a:spcPct val="100000"/>
              </a:lnSpc>
              <a:spcBef>
                <a:spcPts val="414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lang="en-US" spc="-10" dirty="0"/>
              <a:t>Purchase of airplanes with reciprocating engines is largely discouraged, with a whooping risk score of 73%</a:t>
            </a:r>
            <a:endParaRPr spc="-10" dirty="0"/>
          </a:p>
          <a:p>
            <a:pPr marL="469265" indent="-366395">
              <a:lnSpc>
                <a:spcPct val="100000"/>
              </a:lnSpc>
              <a:spcBef>
                <a:spcPts val="315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lang="en-US" spc="-20" dirty="0"/>
              <a:t>Encouraged operations are during the VMC weather condition.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1889"/>
              </a:spcBef>
            </a:pPr>
            <a:r>
              <a:rPr spc="55" dirty="0"/>
              <a:t>Next</a:t>
            </a:r>
            <a:r>
              <a:rPr spc="-35" dirty="0"/>
              <a:t> </a:t>
            </a:r>
            <a:r>
              <a:rPr spc="-10" dirty="0"/>
              <a:t>steps:</a:t>
            </a:r>
            <a:endParaRPr lang="en-US" spc="-10" dirty="0"/>
          </a:p>
          <a:p>
            <a:pPr marL="469265" indent="-366395">
              <a:lnSpc>
                <a:spcPct val="100000"/>
              </a:lnSpc>
              <a:spcBef>
                <a:spcPts val="189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lang="en-US" spc="55" dirty="0"/>
              <a:t>Incorporate number of flights to get:</a:t>
            </a:r>
          </a:p>
          <a:p>
            <a:pPr marL="445770" indent="-342900">
              <a:lnSpc>
                <a:spcPct val="100000"/>
              </a:lnSpc>
              <a:spcBef>
                <a:spcPts val="1890"/>
              </a:spcBef>
              <a:buAutoNum type="arabicPeriod"/>
              <a:tabLst>
                <a:tab pos="469265" algn="l"/>
              </a:tabLst>
            </a:pPr>
            <a:r>
              <a:rPr lang="en-US" spc="55" dirty="0"/>
              <a:t>The ratio of accidents to the number of flights </a:t>
            </a:r>
          </a:p>
          <a:p>
            <a:pPr marL="445770" indent="-342900">
              <a:lnSpc>
                <a:spcPct val="100000"/>
              </a:lnSpc>
              <a:spcBef>
                <a:spcPts val="1890"/>
              </a:spcBef>
              <a:buAutoNum type="arabicPeriod"/>
              <a:tabLst>
                <a:tab pos="469265" algn="l"/>
              </a:tabLst>
            </a:pPr>
            <a:r>
              <a:rPr lang="en-US" spc="55" dirty="0"/>
              <a:t>Understand the most preferred airplane and why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EA490-7AF0-4418-D240-C502C9A19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59542CA-23E8-4957-EBB6-100694094C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455" dirty="0">
                <a:solidFill>
                  <a:srgbClr val="FF0000"/>
                </a:solidFill>
              </a:rPr>
              <a:t>Questions</a:t>
            </a:r>
            <a:endParaRPr spc="-455" dirty="0">
              <a:solidFill>
                <a:srgbClr val="FF0000"/>
              </a:solidFill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43D78A8-4E99-08C5-8AFA-ABCB948393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4725" y="1290200"/>
            <a:ext cx="7865109" cy="330218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69265" indent="-366395">
              <a:lnSpc>
                <a:spcPct val="100000"/>
              </a:lnSpc>
              <a:spcBef>
                <a:spcPts val="414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lang="en-US" spc="55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93907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>
              <a:highlight>
                <a:srgbClr val="C0C0C0"/>
              </a:highligh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275" y="793060"/>
            <a:ext cx="408492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-680" dirty="0">
                <a:solidFill>
                  <a:srgbClr val="685D46"/>
                </a:solidFill>
                <a:latin typeface="Tahoma"/>
                <a:cs typeface="Tahoma"/>
              </a:rPr>
              <a:t>Thank</a:t>
            </a:r>
            <a:r>
              <a:rPr sz="6000" b="0" spc="-780" dirty="0">
                <a:solidFill>
                  <a:srgbClr val="685D46"/>
                </a:solidFill>
                <a:latin typeface="Tahoma"/>
                <a:cs typeface="Tahoma"/>
              </a:rPr>
              <a:t> </a:t>
            </a:r>
            <a:r>
              <a:rPr sz="6000" b="0" spc="-1110" dirty="0">
                <a:solidFill>
                  <a:srgbClr val="685D46"/>
                </a:solidFill>
                <a:latin typeface="Tahoma"/>
                <a:cs typeface="Tahoma"/>
              </a:rPr>
              <a:t>Y</a:t>
            </a:r>
            <a:r>
              <a:rPr sz="6000" b="0" spc="-610" dirty="0">
                <a:solidFill>
                  <a:srgbClr val="685D46"/>
                </a:solidFill>
                <a:latin typeface="Tahoma"/>
                <a:cs typeface="Tahoma"/>
              </a:rPr>
              <a:t>ou!</a:t>
            </a:r>
            <a:endParaRPr sz="6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3275" y="2653664"/>
            <a:ext cx="7894925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40" dirty="0">
                <a:solidFill>
                  <a:srgbClr val="685D46"/>
                </a:solidFill>
                <a:latin typeface="Trebuchet MS"/>
                <a:cs typeface="Trebuchet MS"/>
              </a:rPr>
              <a:t>Email</a:t>
            </a:r>
            <a:r>
              <a:rPr sz="2000" b="1" spc="-240" dirty="0">
                <a:solidFill>
                  <a:srgbClr val="685D46"/>
                </a:solidFill>
                <a:latin typeface="Trebuchet MS"/>
                <a:cs typeface="Trebuchet MS"/>
              </a:rPr>
              <a:t>:</a:t>
            </a:r>
            <a:r>
              <a:rPr sz="2000" b="1" spc="-150" dirty="0">
                <a:solidFill>
                  <a:srgbClr val="685D46"/>
                </a:solidFill>
                <a:latin typeface="Trebuchet MS"/>
                <a:cs typeface="Trebuchet MS"/>
              </a:rPr>
              <a:t> </a:t>
            </a:r>
            <a:r>
              <a:rPr lang="en-US" sz="2000" b="1" spc="-150" dirty="0">
                <a:solidFill>
                  <a:srgbClr val="685D46"/>
                </a:solidFill>
                <a:latin typeface="Trebuchet MS"/>
                <a:cs typeface="Trebuchet MS"/>
              </a:rPr>
              <a:t> </a:t>
            </a:r>
            <a:r>
              <a:rPr lang="en-US" sz="2000" u="heavy" spc="-200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Tahoma"/>
                <a:cs typeface="Tahoma"/>
              </a:rPr>
              <a:t>stacyannewahu@gmail.com</a:t>
            </a:r>
            <a:endParaRPr sz="2000" dirty="0">
              <a:latin typeface="Tahoma"/>
              <a:cs typeface="Tahoma"/>
            </a:endParaRPr>
          </a:p>
          <a:p>
            <a:pPr marL="12700">
              <a:spcBef>
                <a:spcPts val="100"/>
              </a:spcBef>
            </a:pPr>
            <a:r>
              <a:rPr sz="2000" spc="-260" dirty="0">
                <a:solidFill>
                  <a:srgbClr val="685D46"/>
                </a:solidFill>
                <a:latin typeface="Trebuchet MS"/>
                <a:cs typeface="Trebuchet MS"/>
              </a:rPr>
              <a:t>GitHub</a:t>
            </a:r>
            <a:r>
              <a:rPr sz="2000" b="1" spc="-260" dirty="0">
                <a:solidFill>
                  <a:srgbClr val="685D46"/>
                </a:solidFill>
                <a:latin typeface="Trebuchet MS"/>
                <a:cs typeface="Trebuchet MS"/>
              </a:rPr>
              <a:t>:</a:t>
            </a:r>
            <a:r>
              <a:rPr sz="2000" b="1" spc="-160" dirty="0">
                <a:solidFill>
                  <a:srgbClr val="685D46"/>
                </a:solidFill>
                <a:latin typeface="Trebuchet MS"/>
                <a:cs typeface="Trebuchet MS"/>
              </a:rPr>
              <a:t> </a:t>
            </a:r>
            <a:r>
              <a:rPr lang="en-US" sz="2000" b="1" spc="-160" dirty="0">
                <a:solidFill>
                  <a:srgbClr val="685D46"/>
                </a:solidFill>
                <a:latin typeface="Trebuchet MS"/>
                <a:cs typeface="Trebuchet MS"/>
              </a:rPr>
              <a:t> </a:t>
            </a:r>
            <a:r>
              <a:rPr lang="en-US" sz="2000" u="heavy" spc="-200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Tahoma"/>
                <a:cs typeface="Tahoma"/>
              </a:rPr>
              <a:t>https://github.com/wahu-dev/</a:t>
            </a:r>
            <a:endParaRPr sz="2000" u="heavy" spc="-200" dirty="0">
              <a:solidFill>
                <a:srgbClr val="CE93D8"/>
              </a:solidFill>
              <a:uFill>
                <a:solidFill>
                  <a:srgbClr val="CE93D8"/>
                </a:solidFill>
              </a:u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spc="-254" dirty="0">
                <a:solidFill>
                  <a:srgbClr val="685D46"/>
                </a:solidFill>
                <a:latin typeface="Trebuchet MS"/>
                <a:cs typeface="Trebuchet MS"/>
              </a:rPr>
              <a:t>LinkedIn</a:t>
            </a:r>
            <a:r>
              <a:rPr sz="2000" b="1" spc="-254" dirty="0">
                <a:solidFill>
                  <a:srgbClr val="685D46"/>
                </a:solidFill>
                <a:latin typeface="Trebuchet MS"/>
                <a:cs typeface="Trebuchet MS"/>
              </a:rPr>
              <a:t>:</a:t>
            </a:r>
            <a:r>
              <a:rPr sz="2000" b="1" spc="-105" dirty="0">
                <a:solidFill>
                  <a:srgbClr val="685D46"/>
                </a:solidFill>
                <a:latin typeface="Trebuchet MS"/>
                <a:cs typeface="Trebuchet MS"/>
              </a:rPr>
              <a:t> </a:t>
            </a:r>
            <a:r>
              <a:rPr lang="en-US" sz="2000" b="1" spc="-105" dirty="0">
                <a:solidFill>
                  <a:srgbClr val="685D46"/>
                </a:solidFill>
                <a:latin typeface="Trebuchet MS"/>
                <a:cs typeface="Trebuchet MS"/>
              </a:rPr>
              <a:t> </a:t>
            </a:r>
            <a:r>
              <a:rPr lang="en-US" sz="2000" u="heavy" spc="-160" dirty="0">
                <a:solidFill>
                  <a:srgbClr val="CE93D8"/>
                </a:solidFill>
                <a:uFill>
                  <a:solidFill>
                    <a:srgbClr val="CE93D8"/>
                  </a:solidFill>
                </a:uFill>
                <a:latin typeface="Tahoma"/>
                <a:cs typeface="Tahoma"/>
              </a:rPr>
              <a:t>https://www.linkedin.com/in/ann-wahu/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1733550"/>
            <a:ext cx="15424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45" dirty="0">
                <a:solidFill>
                  <a:srgbClr val="FF0000"/>
                </a:solidFill>
              </a:rPr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2383790"/>
            <a:ext cx="8118475" cy="24688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685D46"/>
                </a:solidFill>
                <a:latin typeface="Arial MT"/>
                <a:cs typeface="Arial MT"/>
              </a:rPr>
              <a:t>Descriptive</a:t>
            </a:r>
            <a:r>
              <a:rPr sz="1800" spc="9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85D46"/>
                </a:solidFill>
                <a:latin typeface="Arial MT"/>
                <a:cs typeface="Arial MT"/>
              </a:rPr>
              <a:t>analysis</a:t>
            </a:r>
            <a:r>
              <a:rPr sz="1800" spc="95" dirty="0">
                <a:solidFill>
                  <a:srgbClr val="685D46"/>
                </a:solidFill>
                <a:latin typeface="Arial MT"/>
                <a:cs typeface="Arial MT"/>
              </a:rPr>
              <a:t> of</a:t>
            </a:r>
            <a:r>
              <a:rPr sz="1800" spc="9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85D46"/>
                </a:solidFill>
                <a:latin typeface="Arial MT"/>
                <a:cs typeface="Arial MT"/>
              </a:rPr>
              <a:t>A</a:t>
            </a:r>
            <a:r>
              <a:rPr lang="en-US" sz="1800" dirty="0">
                <a:solidFill>
                  <a:srgbClr val="685D46"/>
                </a:solidFill>
                <a:latin typeface="Arial MT"/>
                <a:cs typeface="Arial MT"/>
              </a:rPr>
              <a:t>viation</a:t>
            </a:r>
            <a:r>
              <a:rPr sz="1800" spc="9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685D46"/>
                </a:solidFill>
                <a:latin typeface="Arial MT"/>
                <a:cs typeface="Arial MT"/>
              </a:rPr>
              <a:t>Accident </a:t>
            </a:r>
            <a:r>
              <a:rPr sz="1800" dirty="0">
                <a:solidFill>
                  <a:srgbClr val="685D46"/>
                </a:solidFill>
                <a:latin typeface="Arial MT"/>
                <a:cs typeface="Arial MT"/>
              </a:rPr>
              <a:t>data</a:t>
            </a:r>
            <a:r>
              <a:rPr sz="1800" spc="10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85D46"/>
                </a:solidFill>
                <a:latin typeface="Arial MT"/>
                <a:cs typeface="Arial MT"/>
              </a:rPr>
              <a:t>reveal</a:t>
            </a:r>
            <a:r>
              <a:rPr lang="en-US" sz="1800" spc="-10" dirty="0">
                <a:solidFill>
                  <a:srgbClr val="685D46"/>
                </a:solidFill>
                <a:latin typeface="Arial MT"/>
                <a:cs typeface="Arial MT"/>
              </a:rPr>
              <a:t>s</a:t>
            </a:r>
            <a:r>
              <a:rPr sz="1800" spc="-1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lang="en-US" spc="70" dirty="0">
                <a:solidFill>
                  <a:srgbClr val="685D46"/>
                </a:solidFill>
                <a:latin typeface="Arial MT"/>
                <a:cs typeface="Arial MT"/>
              </a:rPr>
              <a:t>potential risks of purchasing and operating airplanes for commercial and private enterprises</a:t>
            </a:r>
            <a:r>
              <a:rPr sz="1800" spc="40" dirty="0">
                <a:solidFill>
                  <a:srgbClr val="685D46"/>
                </a:solidFill>
                <a:latin typeface="Arial MT"/>
                <a:cs typeface="Arial MT"/>
              </a:rPr>
              <a:t>:</a:t>
            </a:r>
            <a:r>
              <a:rPr lang="en-US" sz="180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endParaRPr lang="en-US" sz="1800" dirty="0">
              <a:latin typeface="Arial MT"/>
              <a:cs typeface="Arial MT"/>
            </a:endParaRPr>
          </a:p>
          <a:p>
            <a:pPr marL="469265" indent="-366395">
              <a:lnSpc>
                <a:spcPct val="100000"/>
              </a:lnSpc>
              <a:spcBef>
                <a:spcPts val="315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lang="en-US" sz="1800" dirty="0">
                <a:solidFill>
                  <a:srgbClr val="685D46"/>
                </a:solidFill>
                <a:latin typeface="Arial MT"/>
                <a:cs typeface="Arial MT"/>
              </a:rPr>
              <a:t>Purchase of Cessna, Piper, Beech, Boeing and Mooney airplanes accounts for an average accident of 88.2%.</a:t>
            </a:r>
            <a:endParaRPr sz="1800" dirty="0">
              <a:latin typeface="Arial MT"/>
              <a:cs typeface="Arial MT"/>
            </a:endParaRPr>
          </a:p>
          <a:p>
            <a:pPr marL="469265" indent="-366395">
              <a:lnSpc>
                <a:spcPct val="100000"/>
              </a:lnSpc>
              <a:spcBef>
                <a:spcPts val="315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lang="en-US" dirty="0">
                <a:solidFill>
                  <a:srgbClr val="685D46"/>
                </a:solidFill>
                <a:latin typeface="Arial MT"/>
                <a:cs typeface="Arial MT"/>
              </a:rPr>
              <a:t>O</a:t>
            </a:r>
            <a:r>
              <a:rPr lang="en-US" sz="1800" dirty="0">
                <a:solidFill>
                  <a:srgbClr val="685D46"/>
                </a:solidFill>
                <a:latin typeface="Arial MT"/>
                <a:cs typeface="Arial MT"/>
              </a:rPr>
              <a:t>peration of airplanes during IMC weather condition accounts for a risk score of 43.5% while in VMC condition it 16.8%.</a:t>
            </a:r>
          </a:p>
          <a:p>
            <a:pPr marL="469265" indent="-366395">
              <a:lnSpc>
                <a:spcPct val="100000"/>
              </a:lnSpc>
              <a:spcBef>
                <a:spcPts val="315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lang="en-US" dirty="0">
                <a:solidFill>
                  <a:srgbClr val="685D46"/>
                </a:solidFill>
                <a:latin typeface="Arial MT"/>
                <a:cs typeface="Arial MT"/>
              </a:rPr>
              <a:t>The average risk has been reducing over the years.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20954F-D8F9-2150-1998-B750B4D83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"/>
            <a:ext cx="6705600" cy="16573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40" dirty="0">
                <a:solidFill>
                  <a:srgbClr val="FF0000"/>
                </a:solidFill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3942" y="1265181"/>
            <a:ext cx="7510858" cy="279563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40055" indent="-427355">
              <a:lnSpc>
                <a:spcPct val="100000"/>
              </a:lnSpc>
              <a:spcBef>
                <a:spcPts val="580"/>
              </a:spcBef>
              <a:buFont typeface="Microsoft Sans Serif"/>
              <a:buChar char="●"/>
              <a:tabLst>
                <a:tab pos="440055" algn="l"/>
              </a:tabLst>
            </a:pPr>
            <a:r>
              <a:rPr sz="2600" dirty="0">
                <a:solidFill>
                  <a:srgbClr val="685D46"/>
                </a:solidFill>
                <a:latin typeface="Arial MT"/>
                <a:cs typeface="Arial MT"/>
              </a:rPr>
              <a:t>Business</a:t>
            </a:r>
            <a:r>
              <a:rPr sz="2600" spc="20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lang="en-US" sz="2600" spc="65" dirty="0">
                <a:solidFill>
                  <a:srgbClr val="685D46"/>
                </a:solidFill>
                <a:latin typeface="Arial MT"/>
                <a:cs typeface="Arial MT"/>
              </a:rPr>
              <a:t>Understanding</a:t>
            </a:r>
            <a:endParaRPr sz="2600" dirty="0">
              <a:latin typeface="Arial MT"/>
              <a:cs typeface="Arial MT"/>
            </a:endParaRPr>
          </a:p>
          <a:p>
            <a:pPr marL="440055" indent="-427355">
              <a:lnSpc>
                <a:spcPct val="100000"/>
              </a:lnSpc>
              <a:spcBef>
                <a:spcPts val="480"/>
              </a:spcBef>
              <a:buFont typeface="Microsoft Sans Serif"/>
              <a:buChar char="●"/>
              <a:tabLst>
                <a:tab pos="440055" algn="l"/>
              </a:tabLst>
            </a:pPr>
            <a:r>
              <a:rPr sz="2600" dirty="0">
                <a:solidFill>
                  <a:srgbClr val="685D46"/>
                </a:solidFill>
                <a:latin typeface="Arial MT"/>
                <a:cs typeface="Arial MT"/>
              </a:rPr>
              <a:t>Data</a:t>
            </a:r>
            <a:r>
              <a:rPr sz="2600" spc="25" dirty="0">
                <a:solidFill>
                  <a:srgbClr val="685D46"/>
                </a:solidFill>
                <a:latin typeface="Arial MT"/>
                <a:cs typeface="Arial MT"/>
              </a:rPr>
              <a:t> </a:t>
            </a:r>
            <a:r>
              <a:rPr lang="en-US" sz="2600" spc="155" dirty="0">
                <a:solidFill>
                  <a:srgbClr val="685D46"/>
                </a:solidFill>
                <a:latin typeface="Arial MT"/>
                <a:cs typeface="Arial MT"/>
              </a:rPr>
              <a:t>Understanding</a:t>
            </a:r>
          </a:p>
          <a:p>
            <a:pPr marL="440055" indent="-427355">
              <a:lnSpc>
                <a:spcPct val="100000"/>
              </a:lnSpc>
              <a:spcBef>
                <a:spcPts val="480"/>
              </a:spcBef>
              <a:buFont typeface="Microsoft Sans Serif"/>
              <a:buChar char="●"/>
              <a:tabLst>
                <a:tab pos="440055" algn="l"/>
              </a:tabLst>
            </a:pPr>
            <a:r>
              <a:rPr lang="en-US" sz="2600" spc="155" dirty="0">
                <a:solidFill>
                  <a:srgbClr val="685D46"/>
                </a:solidFill>
                <a:latin typeface="Arial MT"/>
                <a:cs typeface="Arial MT"/>
              </a:rPr>
              <a:t>Data Analysis</a:t>
            </a:r>
            <a:endParaRPr sz="2600" dirty="0">
              <a:latin typeface="Arial MT"/>
              <a:cs typeface="Arial MT"/>
            </a:endParaRPr>
          </a:p>
          <a:p>
            <a:pPr marL="440055" indent="-427355">
              <a:lnSpc>
                <a:spcPct val="100000"/>
              </a:lnSpc>
              <a:spcBef>
                <a:spcPts val="480"/>
              </a:spcBef>
              <a:buFont typeface="Microsoft Sans Serif"/>
              <a:buChar char="●"/>
              <a:tabLst>
                <a:tab pos="440055" algn="l"/>
              </a:tabLst>
            </a:pPr>
            <a:r>
              <a:rPr lang="en-US" sz="2600" spc="-10" dirty="0">
                <a:solidFill>
                  <a:srgbClr val="685D46"/>
                </a:solidFill>
                <a:latin typeface="Arial MT"/>
                <a:cs typeface="Arial MT"/>
              </a:rPr>
              <a:t>Recommendations</a:t>
            </a:r>
          </a:p>
          <a:p>
            <a:pPr marL="440055" indent="-427355">
              <a:lnSpc>
                <a:spcPct val="100000"/>
              </a:lnSpc>
              <a:spcBef>
                <a:spcPts val="480"/>
              </a:spcBef>
              <a:buFont typeface="Microsoft Sans Serif"/>
              <a:buChar char="●"/>
              <a:tabLst>
                <a:tab pos="440055" algn="l"/>
              </a:tabLst>
            </a:pPr>
            <a:r>
              <a:rPr lang="en-US" sz="2600" spc="-10" dirty="0">
                <a:solidFill>
                  <a:srgbClr val="685D46"/>
                </a:solidFill>
                <a:latin typeface="Arial MT"/>
                <a:cs typeface="Arial MT"/>
              </a:rPr>
              <a:t>Next</a:t>
            </a:r>
          </a:p>
          <a:p>
            <a:pPr marL="440055" indent="-427355">
              <a:lnSpc>
                <a:spcPct val="100000"/>
              </a:lnSpc>
              <a:spcBef>
                <a:spcPts val="480"/>
              </a:spcBef>
              <a:buFont typeface="Microsoft Sans Serif"/>
              <a:buChar char="●"/>
              <a:tabLst>
                <a:tab pos="440055" algn="l"/>
              </a:tabLst>
            </a:pPr>
            <a:r>
              <a:rPr lang="en-US" sz="2600" spc="-10" dirty="0">
                <a:solidFill>
                  <a:srgbClr val="685D46"/>
                </a:solidFill>
                <a:latin typeface="Arial MT"/>
                <a:cs typeface="Arial MT"/>
              </a:rPr>
              <a:t>Thank You</a:t>
            </a:r>
            <a:endParaRPr sz="2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5" dirty="0">
                <a:solidFill>
                  <a:srgbClr val="FF0000"/>
                </a:solidFill>
              </a:rPr>
              <a:t>Business</a:t>
            </a:r>
            <a:r>
              <a:rPr spc="-315" dirty="0">
                <a:solidFill>
                  <a:srgbClr val="FF0000"/>
                </a:solidFill>
              </a:rPr>
              <a:t> </a:t>
            </a:r>
            <a:r>
              <a:rPr spc="-490" dirty="0">
                <a:solidFill>
                  <a:srgbClr val="FF0000"/>
                </a:solidFill>
              </a:rPr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224" y="1327158"/>
            <a:ext cx="4411980" cy="2865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15" indent="-412115">
              <a:lnSpc>
                <a:spcPct val="100000"/>
              </a:lnSpc>
              <a:spcBef>
                <a:spcPts val="100"/>
              </a:spcBef>
              <a:buFont typeface="Microsoft Sans Serif"/>
              <a:buChar char="●"/>
              <a:tabLst>
                <a:tab pos="424815" algn="l"/>
              </a:tabLst>
            </a:pPr>
            <a:r>
              <a:rPr lang="en-US" sz="2400" spc="80" dirty="0">
                <a:solidFill>
                  <a:srgbClr val="685D46"/>
                </a:solidFill>
                <a:latin typeface="Arial MT"/>
                <a:cs typeface="Arial MT"/>
              </a:rPr>
              <a:t>Make and Model to Purchase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60"/>
              </a:spcBef>
              <a:buClr>
                <a:srgbClr val="685D46"/>
              </a:buClr>
              <a:buFont typeface="Microsoft Sans Serif"/>
              <a:buChar char="●"/>
            </a:pPr>
            <a:endParaRPr sz="2400" dirty="0">
              <a:latin typeface="Arial MT"/>
              <a:cs typeface="Arial MT"/>
            </a:endParaRPr>
          </a:p>
          <a:p>
            <a:pPr marL="424815" indent="-412115">
              <a:lnSpc>
                <a:spcPct val="100000"/>
              </a:lnSpc>
              <a:buFont typeface="Microsoft Sans Serif"/>
              <a:buChar char="●"/>
              <a:tabLst>
                <a:tab pos="424815" algn="l"/>
              </a:tabLst>
            </a:pPr>
            <a:r>
              <a:rPr lang="en-US" sz="2400" dirty="0">
                <a:solidFill>
                  <a:srgbClr val="685D46"/>
                </a:solidFill>
                <a:latin typeface="Arial MT"/>
                <a:cs typeface="Arial MT"/>
              </a:rPr>
              <a:t>Best Operational Conditions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40"/>
              </a:spcBef>
              <a:buClr>
                <a:srgbClr val="685D46"/>
              </a:buClr>
              <a:buFont typeface="Microsoft Sans Serif"/>
              <a:buChar char="●"/>
            </a:pPr>
            <a:endParaRPr sz="2400" dirty="0">
              <a:latin typeface="Arial MT"/>
              <a:cs typeface="Arial MT"/>
            </a:endParaRPr>
          </a:p>
          <a:p>
            <a:pPr marL="424815" marR="1272540" indent="-412750">
              <a:lnSpc>
                <a:spcPct val="114599"/>
              </a:lnSpc>
              <a:buFont typeface="Microsoft Sans Serif"/>
              <a:buChar char="●"/>
              <a:tabLst>
                <a:tab pos="424815" algn="l"/>
              </a:tabLst>
            </a:pPr>
            <a:r>
              <a:rPr lang="en-US" sz="2400" dirty="0">
                <a:solidFill>
                  <a:srgbClr val="685D46"/>
                </a:solidFill>
                <a:latin typeface="Arial MT"/>
                <a:cs typeface="Arial MT"/>
              </a:rPr>
              <a:t>Risk trend over the years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A1F42A-27C1-D75C-C0D3-45D2EEA2F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209550"/>
            <a:ext cx="2557809" cy="43630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0" dirty="0">
                <a:solidFill>
                  <a:srgbClr val="FF0000"/>
                </a:solidFill>
              </a:rPr>
              <a:t>Data</a:t>
            </a:r>
            <a:r>
              <a:rPr spc="-340" dirty="0">
                <a:solidFill>
                  <a:srgbClr val="FF0000"/>
                </a:solidFill>
              </a:rPr>
              <a:t> </a:t>
            </a:r>
            <a:r>
              <a:rPr spc="-135" dirty="0">
                <a:solidFill>
                  <a:srgbClr val="FF0000"/>
                </a:solidFill>
              </a:rPr>
              <a:t>&amp;</a:t>
            </a:r>
            <a:r>
              <a:rPr spc="-340" dirty="0">
                <a:solidFill>
                  <a:srgbClr val="FF0000"/>
                </a:solidFill>
              </a:rPr>
              <a:t> </a:t>
            </a:r>
            <a:r>
              <a:rPr spc="-450" dirty="0">
                <a:solidFill>
                  <a:srgbClr val="FF0000"/>
                </a:solidFill>
              </a:rPr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15464"/>
            <a:ext cx="4096752" cy="35282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Microsoft Sans Serif"/>
              <a:buChar char="●"/>
              <a:tabLst>
                <a:tab pos="379095" algn="l"/>
              </a:tabLst>
            </a:pPr>
            <a:r>
              <a:rPr lang="en-US" sz="1800" dirty="0">
                <a:solidFill>
                  <a:srgbClr val="685D46"/>
                </a:solidFill>
                <a:latin typeface="Arial MT"/>
                <a:cs typeface="Arial MT"/>
              </a:rPr>
              <a:t>The dataset comprises 90,348 entries reduced to 32,287 entries after filtering out non-airplane categories and non-amateur values from 1962 to 2023.</a:t>
            </a:r>
          </a:p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Microsoft Sans Serif"/>
              <a:buChar char="●"/>
              <a:tabLst>
                <a:tab pos="379095" algn="l"/>
              </a:tabLst>
            </a:pPr>
            <a:endParaRPr lang="en-US" sz="1800" dirty="0">
              <a:solidFill>
                <a:srgbClr val="685D46"/>
              </a:solidFill>
              <a:latin typeface="Arial MT"/>
              <a:cs typeface="Arial MT"/>
            </a:endParaRPr>
          </a:p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Microsoft Sans Serif"/>
              <a:buChar char="●"/>
              <a:tabLst>
                <a:tab pos="379095" algn="l"/>
              </a:tabLst>
            </a:pPr>
            <a:r>
              <a:rPr lang="en-US" dirty="0">
                <a:solidFill>
                  <a:srgbClr val="685D46"/>
                </a:solidFill>
                <a:latin typeface="Arial MT"/>
                <a:cs typeface="Arial MT"/>
              </a:rPr>
              <a:t>Includes accident details with a description of the airplanes such as make, model, weather condition, engine type .…</a:t>
            </a:r>
            <a:endParaRPr lang="en-US" sz="1800" dirty="0">
              <a:solidFill>
                <a:srgbClr val="685D46"/>
              </a:solidFill>
              <a:latin typeface="Arial MT"/>
              <a:cs typeface="Arial MT"/>
            </a:endParaRPr>
          </a:p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Microsoft Sans Serif"/>
              <a:buChar char="●"/>
              <a:tabLst>
                <a:tab pos="379095" algn="l"/>
              </a:tabLst>
            </a:pPr>
            <a:endParaRPr lang="en-US" dirty="0">
              <a:solidFill>
                <a:srgbClr val="685D46"/>
              </a:solidFill>
              <a:latin typeface="Arial MT"/>
              <a:cs typeface="Arial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B8F13-BAF0-B88E-1E04-7B860061A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9" y="895350"/>
            <a:ext cx="3886201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9" dirty="0">
                <a:solidFill>
                  <a:srgbClr val="FF0000"/>
                </a:solidFill>
              </a:rPr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44673" y="1309988"/>
            <a:ext cx="3207878" cy="9414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Microsoft Sans Serif"/>
              <a:buChar char="●"/>
              <a:tabLst>
                <a:tab pos="379095" algn="l"/>
              </a:tabLst>
            </a:pPr>
            <a:r>
              <a:rPr lang="en-US" sz="1800" spc="65" dirty="0">
                <a:solidFill>
                  <a:srgbClr val="685D46"/>
                </a:solidFill>
                <a:latin typeface="Arial MT"/>
                <a:cs typeface="Arial MT"/>
              </a:rPr>
              <a:t>Riskiest make/model is Boeing 747-300, with an average risk of 16%.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66CEB2-C088-B033-D2AB-6EB2C13DF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25" y="1309988"/>
            <a:ext cx="4888277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E9404-0C12-52DE-C6E5-14A1AF957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06A5A9A-6703-7775-96F7-28CF3DD1D0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9" dirty="0">
                <a:solidFill>
                  <a:srgbClr val="FF0000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BFFD2-3C72-CCA3-78BD-49C37EFCF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02" y="1194660"/>
            <a:ext cx="3839800" cy="3465887"/>
          </a:xfrm>
          <a:prstGeom prst="rect">
            <a:avLst/>
          </a:prstGeom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EAFFF062-286B-9720-6CC4-75CE91997AA7}"/>
              </a:ext>
            </a:extLst>
          </p:cNvPr>
          <p:cNvSpPr txBox="1"/>
          <p:nvPr/>
        </p:nvSpPr>
        <p:spPr>
          <a:xfrm>
            <a:off x="5544673" y="1309988"/>
            <a:ext cx="3207878" cy="1578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Microsoft Sans Serif"/>
              <a:buChar char="●"/>
              <a:tabLst>
                <a:tab pos="379095" algn="l"/>
              </a:tabLst>
            </a:pPr>
            <a:r>
              <a:rPr lang="en-US" spc="65" dirty="0">
                <a:solidFill>
                  <a:srgbClr val="685D46"/>
                </a:solidFill>
                <a:latin typeface="Arial MT"/>
                <a:cs typeface="Arial MT"/>
              </a:rPr>
              <a:t>Recommended models are as shown, with Piper, Dassault, Saab-Scania Ab (Saab), </a:t>
            </a:r>
            <a:r>
              <a:rPr lang="en-US" spc="65" dirty="0" err="1">
                <a:solidFill>
                  <a:srgbClr val="685D46"/>
                </a:solidFill>
                <a:latin typeface="Arial MT"/>
                <a:cs typeface="Arial MT"/>
              </a:rPr>
              <a:t>Mcdonnell</a:t>
            </a:r>
            <a:r>
              <a:rPr lang="en-US" spc="65" dirty="0">
                <a:solidFill>
                  <a:srgbClr val="685D46"/>
                </a:solidFill>
                <a:latin typeface="Arial MT"/>
                <a:cs typeface="Arial MT"/>
              </a:rPr>
              <a:t> Douglas being safer. </a:t>
            </a: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87109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9" dirty="0">
                <a:solidFill>
                  <a:srgbClr val="FF0000"/>
                </a:solidFill>
              </a:rPr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7049" y="1476026"/>
            <a:ext cx="3984625" cy="1578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Microsoft Sans Serif"/>
              <a:buChar char="●"/>
              <a:tabLst>
                <a:tab pos="379095" algn="l"/>
              </a:tabLst>
            </a:pPr>
            <a:r>
              <a:rPr lang="en-US" sz="1800" dirty="0">
                <a:latin typeface="Arial MT"/>
                <a:cs typeface="Arial MT"/>
              </a:rPr>
              <a:t>Investment in aviation industry now makes more sense than in the years before because of the advancement in technology and a relatively declining trend.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5CAED7-41C7-AF39-A105-8FF877DCD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25" y="1073802"/>
            <a:ext cx="4435513" cy="3364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AE00B-3B6C-4D28-9355-74C01FD9F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378D9A7-9331-5E83-3B91-4EB552DE49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9" dirty="0">
                <a:solidFill>
                  <a:srgbClr val="FF0000"/>
                </a:solidFill>
              </a:rPr>
              <a:t>Results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0980657-AE53-0F3F-699C-16AC0B05A90A}"/>
              </a:ext>
            </a:extLst>
          </p:cNvPr>
          <p:cNvSpPr txBox="1"/>
          <p:nvPr/>
        </p:nvSpPr>
        <p:spPr>
          <a:xfrm>
            <a:off x="5170488" y="1476026"/>
            <a:ext cx="3731186" cy="9414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Microsoft Sans Serif"/>
              <a:buChar char="●"/>
              <a:tabLst>
                <a:tab pos="379095" algn="l"/>
              </a:tabLst>
            </a:pPr>
            <a:r>
              <a:rPr lang="en-US" sz="1800" dirty="0">
                <a:solidFill>
                  <a:srgbClr val="685D46"/>
                </a:solidFill>
                <a:latin typeface="Arial MT"/>
                <a:cs typeface="Arial MT"/>
              </a:rPr>
              <a:t>VMC weather condition is the best for operations compared to IMC  with a risk score of 16.8%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DFF00-73BF-3990-18A4-72BDCEF11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00150"/>
            <a:ext cx="486568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5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E93D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Presentation.pdf</Template>
  <TotalTime>1</TotalTime>
  <Words>352</Words>
  <Application>Microsoft Office PowerPoint</Application>
  <PresentationFormat>On-screen Show (16:9)</PresentationFormat>
  <Paragraphs>47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MT</vt:lpstr>
      <vt:lpstr>Calibri</vt:lpstr>
      <vt:lpstr>Microsoft Sans Serif</vt:lpstr>
      <vt:lpstr>Tahoma</vt:lpstr>
      <vt:lpstr>Trebuchet MS</vt:lpstr>
      <vt:lpstr>Office Theme</vt:lpstr>
      <vt:lpstr>        Aviation Risk Analysis</vt:lpstr>
      <vt:lpstr>Summary</vt:lpstr>
      <vt:lpstr>Outline</vt:lpstr>
      <vt:lpstr>Business Problem</vt:lpstr>
      <vt:lpstr>Data &amp; Methods</vt:lpstr>
      <vt:lpstr>Results</vt:lpstr>
      <vt:lpstr>Results</vt:lpstr>
      <vt:lpstr>Results</vt:lpstr>
      <vt:lpstr>Results</vt:lpstr>
      <vt:lpstr>Conclusions</vt:lpstr>
      <vt:lpstr>Questions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Wahu Ann</dc:creator>
  <cp:lastModifiedBy>Wahu Ann</cp:lastModifiedBy>
  <cp:revision>1</cp:revision>
  <dcterms:created xsi:type="dcterms:W3CDTF">2025-07-27T10:12:51Z</dcterms:created>
  <dcterms:modified xsi:type="dcterms:W3CDTF">2025-07-27T10:14:24Z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2025-07-27T00:00:00Z</vt:filetime>
  </property>
  <property fmtid="{D5CDD505-2E9C-101B-9397-08002B2CF9AE}" pid="3" name="Creator">
    <vt:lpwstr>Google</vt:lpwstr>
  </property>
  <property fmtid="{D5CDD505-2E9C-101B-9397-08002B2CF9AE}" pid="4" name="LastSaved">
    <vt:filetime>2025-07-27T00:00:00Z</vt:filetime>
  </property>
</Properties>
</file>