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24" autoAdjust="0"/>
    <p:restoredTop sz="95388" autoAdjust="0"/>
  </p:normalViewPr>
  <p:slideViewPr>
    <p:cSldViewPr snapToGrid="0" snapToObjects="1" showGuides="1">
      <p:cViewPr>
        <p:scale>
          <a:sx n="90" d="100"/>
          <a:sy n="90" d="100"/>
        </p:scale>
        <p:origin x="254" y="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188887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268011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774097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408042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218380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259375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096000" y="1998936"/>
            <a:ext cx="5181600" cy="1325563"/>
          </a:xfrm>
        </p:spPr>
        <p:txBody>
          <a:bodyPr anchor="ctr">
            <a:normAutofit fontScale="90000"/>
          </a:bodyPr>
          <a:lstStyle/>
          <a:p>
            <a:r>
              <a:rPr lang="en-US">
                <a:solidFill>
                  <a:srgbClr val="0E659B"/>
                </a:solidFill>
              </a:rPr>
              <a:t>Stack Overflow Developer survey 2019 Analysis</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a:t>Huaidong(Ben) Wang</a:t>
            </a:r>
            <a:endParaRPr lang="en-US" dirty="0"/>
          </a:p>
          <a:p>
            <a:pPr marL="0" indent="0">
              <a:buNone/>
            </a:pPr>
            <a:r>
              <a:rPr lang="en-US"/>
              <a:t>April 14, 2024</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567266" y="221192"/>
            <a:ext cx="10515600"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38201" y="1526647"/>
            <a:ext cx="5181600" cy="4351338"/>
          </a:xfrm>
        </p:spPr>
        <p:txBody>
          <a:bodyPr/>
          <a:lstStyle/>
          <a:p>
            <a:pPr marL="0" indent="0">
              <a:buNone/>
            </a:pPr>
            <a:r>
              <a:rPr lang="en-US" dirty="0"/>
              <a:t>Findings</a:t>
            </a:r>
          </a:p>
          <a:p>
            <a:pPr marL="0" indent="0">
              <a:buNone/>
            </a:pPr>
            <a:endParaRPr lang="en-US" sz="1800" dirty="0"/>
          </a:p>
          <a:p>
            <a:r>
              <a:rPr lang="en-US" sz="1800"/>
              <a:t>MySQL and PostgreSQL are the #1 and #2 Database in the market</a:t>
            </a:r>
            <a:endParaRPr lang="en-US" sz="1800" dirty="0"/>
          </a:p>
          <a:p>
            <a:r>
              <a:rPr lang="en-US" sz="1800"/>
              <a:t>MS SQL and Sqlite are the less in demand.</a:t>
            </a:r>
            <a:endParaRPr lang="en-US" sz="1800" dirty="0"/>
          </a:p>
          <a:p>
            <a:r>
              <a:rPr lang="en-US" sz="1800"/>
              <a:t>MongoDB as a non SQL database become more interesting to people</a:t>
            </a:r>
            <a:endParaRPr lang="en-US" sz="18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1" y="1427692"/>
            <a:ext cx="5350932" cy="4351338"/>
          </a:xfrm>
        </p:spPr>
        <p:txBody>
          <a:bodyPr/>
          <a:lstStyle/>
          <a:p>
            <a:pPr marL="0" indent="0">
              <a:buNone/>
            </a:pPr>
            <a:r>
              <a:rPr lang="en-US" dirty="0"/>
              <a:t>Implications</a:t>
            </a:r>
          </a:p>
          <a:p>
            <a:pPr marL="0" indent="0">
              <a:buNone/>
            </a:pPr>
            <a:endParaRPr lang="en-US" dirty="0"/>
          </a:p>
          <a:p>
            <a:r>
              <a:rPr lang="en-US" sz="1800"/>
              <a:t>PostgreSQL might become the most popular DMMS next year</a:t>
            </a:r>
          </a:p>
          <a:p>
            <a:r>
              <a:rPr lang="en-US" sz="1800"/>
              <a:t>MongDB may surpass MS SQL</a:t>
            </a:r>
            <a:r>
              <a:rPr lang="en-CA" sz="1800"/>
              <a:t> and MySQL</a:t>
            </a:r>
            <a:r>
              <a:rPr lang="en-US" sz="1800"/>
              <a:t> to become the second-ranked DBMS. Means people are more interested in non SQL DBMS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
        <p:nvSpPr>
          <p:cNvPr id="7" name="TextBox 6">
            <a:extLst>
              <a:ext uri="{FF2B5EF4-FFF2-40B4-BE49-F238E27FC236}">
                <a16:creationId xmlns:a16="http://schemas.microsoft.com/office/drawing/2014/main" id="{238F1697-5263-F00A-F7BC-63FB10438546}"/>
              </a:ext>
            </a:extLst>
          </p:cNvPr>
          <p:cNvSpPr txBox="1"/>
          <p:nvPr/>
        </p:nvSpPr>
        <p:spPr>
          <a:xfrm>
            <a:off x="4360333" y="1690688"/>
            <a:ext cx="5223933" cy="923330"/>
          </a:xfrm>
          <a:prstGeom prst="rect">
            <a:avLst/>
          </a:prstGeom>
          <a:noFill/>
        </p:spPr>
        <p:txBody>
          <a:bodyPr wrap="square" rtlCol="0">
            <a:spAutoFit/>
          </a:bodyPr>
          <a:lstStyle/>
          <a:p>
            <a:r>
              <a:rPr lang="en-CA"/>
              <a:t>https://github.com/wahudong/IBM-Data-Analyst/blob/main/IBM%20Capstone%20Project%20Dashboard.pdf</a:t>
            </a:r>
          </a:p>
        </p:txBody>
      </p:sp>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171451"/>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504422"/>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5D591F7-5980-94C2-C841-08520712B067}"/>
              </a:ext>
            </a:extLst>
          </p:cNvPr>
          <p:cNvPicPr>
            <a:picLocks noChangeAspect="1"/>
          </p:cNvPicPr>
          <p:nvPr/>
        </p:nvPicPr>
        <p:blipFill>
          <a:blip r:embed="rId3"/>
          <a:stretch>
            <a:fillRect/>
          </a:stretch>
        </p:blipFill>
        <p:spPr>
          <a:xfrm>
            <a:off x="1049870" y="1337732"/>
            <a:ext cx="10083800" cy="5020735"/>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Picture 3">
            <a:extLst>
              <a:ext uri="{FF2B5EF4-FFF2-40B4-BE49-F238E27FC236}">
                <a16:creationId xmlns:a16="http://schemas.microsoft.com/office/drawing/2014/main" id="{F00A2953-A573-CE2E-9438-A7952B3DA363}"/>
              </a:ext>
            </a:extLst>
          </p:cNvPr>
          <p:cNvPicPr>
            <a:picLocks noChangeAspect="1"/>
          </p:cNvPicPr>
          <p:nvPr/>
        </p:nvPicPr>
        <p:blipFill>
          <a:blip r:embed="rId2"/>
          <a:stretch>
            <a:fillRect/>
          </a:stretch>
        </p:blipFill>
        <p:spPr>
          <a:xfrm>
            <a:off x="852985" y="1337733"/>
            <a:ext cx="10486029" cy="5025226"/>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4" name="Picture 3">
            <a:extLst>
              <a:ext uri="{FF2B5EF4-FFF2-40B4-BE49-F238E27FC236}">
                <a16:creationId xmlns:a16="http://schemas.microsoft.com/office/drawing/2014/main" id="{34FBFF7D-9778-A70C-D92B-136E3BD5BDE4}"/>
              </a:ext>
            </a:extLst>
          </p:cNvPr>
          <p:cNvPicPr>
            <a:picLocks noChangeAspect="1"/>
          </p:cNvPicPr>
          <p:nvPr/>
        </p:nvPicPr>
        <p:blipFill>
          <a:blip r:embed="rId2"/>
          <a:stretch>
            <a:fillRect/>
          </a:stretch>
        </p:blipFill>
        <p:spPr>
          <a:xfrm>
            <a:off x="990600" y="1337733"/>
            <a:ext cx="10075333" cy="5054600"/>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altLang="zh-CN">
                <a:solidFill>
                  <a:srgbClr val="0D0D0D"/>
                </a:solidFill>
                <a:highlight>
                  <a:srgbClr val="FFFFFF"/>
                </a:highlight>
                <a:latin typeface="Söhne"/>
              </a:rPr>
              <a:t>T</a:t>
            </a:r>
            <a:r>
              <a:rPr lang="en-US" b="0" i="0">
                <a:solidFill>
                  <a:srgbClr val="0D0D0D"/>
                </a:solidFill>
                <a:effectLst/>
                <a:highlight>
                  <a:srgbClr val="FFFFFF"/>
                </a:highlight>
                <a:latin typeface="Söhne"/>
              </a:rPr>
              <a:t>echnologies evolve rapidly.</a:t>
            </a:r>
          </a:p>
          <a:p>
            <a:r>
              <a:rPr lang="en-US" b="0" i="0">
                <a:solidFill>
                  <a:srgbClr val="0D0D0D"/>
                </a:solidFill>
                <a:effectLst/>
                <a:highlight>
                  <a:srgbClr val="FFFFFF"/>
                </a:highlight>
                <a:latin typeface="Söhne"/>
              </a:rPr>
              <a:t>Keeping our knowledge updated is crucial to avoid being left behind</a:t>
            </a:r>
          </a:p>
          <a:p>
            <a:r>
              <a:rPr lang="en-US">
                <a:solidFill>
                  <a:srgbClr val="0D0D0D"/>
                </a:solidFill>
                <a:highlight>
                  <a:srgbClr val="FFFFFF"/>
                </a:highlight>
                <a:latin typeface="Söhne"/>
              </a:rPr>
              <a:t>Open source product become more popular in recent years.</a:t>
            </a: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38201" y="1503892"/>
            <a:ext cx="5181600" cy="4351338"/>
          </a:xfrm>
        </p:spPr>
        <p:txBody>
          <a:bodyPr>
            <a:normAutofit/>
          </a:bodyPr>
          <a:lstStyle/>
          <a:p>
            <a:pPr marL="0" indent="0">
              <a:buNone/>
            </a:pPr>
            <a:r>
              <a:rPr lang="en-US" dirty="0"/>
              <a:t>Findings</a:t>
            </a:r>
          </a:p>
          <a:p>
            <a:pPr marL="0" indent="0">
              <a:buNone/>
            </a:pPr>
            <a:endParaRPr lang="en-US" sz="1800" dirty="0"/>
          </a:p>
          <a:p>
            <a:r>
              <a:rPr lang="en-US" sz="1800"/>
              <a:t>Javascript and Python will become most popular language.</a:t>
            </a:r>
            <a:endParaRPr lang="en-US" sz="1800" dirty="0"/>
          </a:p>
          <a:p>
            <a:r>
              <a:rPr lang="en-US" sz="1800"/>
              <a:t>PostgreSQL and MongoDB will stay in the highest demand.</a:t>
            </a:r>
            <a:endParaRPr lang="en-US" sz="1800" dirty="0"/>
          </a:p>
          <a:p>
            <a:r>
              <a:rPr lang="en-US" sz="1800"/>
              <a:t>React will gos up to the #1 web framework position. Vue, Angular will be the less demand.</a:t>
            </a:r>
          </a:p>
          <a:p>
            <a:r>
              <a:rPr lang="en-US" sz="1800"/>
              <a:t>In software development industry, 93.5% people are male while 6.5% people are female</a:t>
            </a:r>
          </a:p>
          <a:p>
            <a:pPr marL="0" indent="0">
              <a:buNone/>
            </a:pPr>
            <a:endParaRPr lang="en-US" sz="18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48399" y="1517650"/>
            <a:ext cx="5181600" cy="4351338"/>
          </a:xfrm>
        </p:spPr>
        <p:txBody>
          <a:bodyPr>
            <a:normAutofit/>
          </a:bodyPr>
          <a:lstStyle/>
          <a:p>
            <a:pPr marL="0" indent="0">
              <a:buNone/>
            </a:pPr>
            <a:r>
              <a:rPr lang="en-US" dirty="0"/>
              <a:t>Implications</a:t>
            </a:r>
          </a:p>
          <a:p>
            <a:pPr marL="0" indent="0">
              <a:buNone/>
            </a:pPr>
            <a:endParaRPr lang="en-US" sz="1800" dirty="0"/>
          </a:p>
          <a:p>
            <a:r>
              <a:rPr lang="en-US" sz="1800"/>
              <a:t>Get ready for the Non-SQL database.</a:t>
            </a:r>
            <a:endParaRPr lang="en-US" sz="1800" dirty="0"/>
          </a:p>
          <a:p>
            <a:r>
              <a:rPr lang="en-US" sz="1800"/>
              <a:t>Software developers in undeveloped country.</a:t>
            </a:r>
          </a:p>
          <a:p>
            <a:r>
              <a:rPr lang="en-US" sz="1800"/>
              <a:t>Help female more easy to get into software development industry</a:t>
            </a:r>
          </a:p>
          <a:p>
            <a:endParaRPr lang="en-US" sz="1800"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2" y="1825625"/>
            <a:ext cx="5454842" cy="4351338"/>
          </a:xfrm>
        </p:spPr>
        <p:txBody>
          <a:bodyPr>
            <a:normAutofit/>
          </a:bodyPr>
          <a:lstStyle/>
          <a:p>
            <a:endParaRPr lang="en-US" sz="1800"/>
          </a:p>
          <a:p>
            <a:r>
              <a:rPr lang="en-US" sz="1800"/>
              <a:t>The trends in IT industry is keep changing over time.</a:t>
            </a:r>
          </a:p>
          <a:p>
            <a:r>
              <a:rPr lang="en-US" sz="1800"/>
              <a:t>People need to keep learning new technologies to avoid being left behind.</a:t>
            </a:r>
          </a:p>
          <a:p>
            <a:r>
              <a:rPr lang="en-US" sz="1800"/>
              <a:t>More and more people are interested in non-SQL database.</a:t>
            </a:r>
          </a:p>
          <a:p>
            <a:r>
              <a:rPr lang="en-US" sz="1800"/>
              <a:t>Open source cross platform language will be more popular.</a:t>
            </a:r>
            <a:endParaRPr lang="en-US" sz="1800"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2540000" y="2191385"/>
            <a:ext cx="6544733" cy="2862753"/>
          </a:xfrm>
        </p:spPr>
        <p:txBody>
          <a:bodyPr>
            <a:normAutofit/>
          </a:bodyPr>
          <a:lstStyle/>
          <a:p>
            <a:pPr marL="0" indent="0">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a:t>
            </a:r>
            <a:r>
              <a:rPr lang="en-US" sz="2200"/>
              <a:t>postings.</a:t>
            </a:r>
            <a:endParaRPr lang="en-US" sz="2200" dirty="0"/>
          </a:p>
        </p:txBody>
      </p:sp>
      <p:pic>
        <p:nvPicPr>
          <p:cNvPr id="7" name="Picture 6">
            <a:extLst>
              <a:ext uri="{FF2B5EF4-FFF2-40B4-BE49-F238E27FC236}">
                <a16:creationId xmlns:a16="http://schemas.microsoft.com/office/drawing/2014/main" id="{931FC01A-EBFF-EFB0-0B7F-8AFD47B6B0AA}"/>
              </a:ext>
            </a:extLst>
          </p:cNvPr>
          <p:cNvPicPr>
            <a:picLocks noChangeAspect="1"/>
          </p:cNvPicPr>
          <p:nvPr/>
        </p:nvPicPr>
        <p:blipFill>
          <a:blip r:embed="rId2"/>
          <a:stretch>
            <a:fillRect/>
          </a:stretch>
        </p:blipFill>
        <p:spPr>
          <a:xfrm>
            <a:off x="2097095" y="1708614"/>
            <a:ext cx="7430541" cy="4296572"/>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232039" y="2191385"/>
            <a:ext cx="5588995"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5" name="Picture 4">
            <a:extLst>
              <a:ext uri="{FF2B5EF4-FFF2-40B4-BE49-F238E27FC236}">
                <a16:creationId xmlns:a16="http://schemas.microsoft.com/office/drawing/2014/main" id="{9653D8D4-A6B5-ED3B-98C7-7F3A924FC9E2}"/>
              </a:ext>
            </a:extLst>
          </p:cNvPr>
          <p:cNvPicPr>
            <a:picLocks noChangeAspect="1"/>
          </p:cNvPicPr>
          <p:nvPr/>
        </p:nvPicPr>
        <p:blipFill>
          <a:blip r:embed="rId2"/>
          <a:stretch>
            <a:fillRect/>
          </a:stretch>
        </p:blipFill>
        <p:spPr>
          <a:xfrm>
            <a:off x="2011045" y="1581614"/>
            <a:ext cx="7615555" cy="4633490"/>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altLang="zh-CN" sz="2200"/>
              <a:t>The survey background and how the data is collected. </a:t>
            </a:r>
            <a:endParaRPr lang="en-US" sz="2200" dirty="0"/>
          </a:p>
          <a:p>
            <a:r>
              <a:rPr lang="en-US" sz="2200"/>
              <a:t>The goal of the survey is to find out what is the:</a:t>
            </a:r>
            <a:endParaRPr lang="en-US" sz="2200" dirty="0"/>
          </a:p>
          <a:p>
            <a:pPr lvl="1"/>
            <a:r>
              <a:rPr lang="en-US" sz="1800"/>
              <a:t>Most desirable language and Databases</a:t>
            </a:r>
          </a:p>
          <a:p>
            <a:pPr lvl="1"/>
            <a:r>
              <a:rPr lang="en-US" sz="1800"/>
              <a:t>Most desirable webframe Platforms</a:t>
            </a:r>
            <a:endParaRPr lang="en-US" sz="2200"/>
          </a:p>
          <a:p>
            <a:r>
              <a:rPr lang="en-CA" sz="1800" b="0" i="0" u="none" strike="noStrike" baseline="0">
                <a:solidFill>
                  <a:srgbClr val="006FC0"/>
                </a:solidFill>
                <a:latin typeface="Calibri" panose="020F0502020204030204" pitchFamily="34" charset="0"/>
              </a:rPr>
              <a:t>Methodology description.</a:t>
            </a:r>
            <a:endParaRPr lang="en-US" sz="2200"/>
          </a:p>
          <a:p>
            <a:pPr lvl="1"/>
            <a:r>
              <a:rPr lang="en-US" sz="1800"/>
              <a:t>Data gathering.</a:t>
            </a:r>
          </a:p>
          <a:p>
            <a:pPr lvl="1"/>
            <a:r>
              <a:rPr lang="en-US" sz="1800"/>
              <a:t>Data analysis.</a:t>
            </a:r>
          </a:p>
          <a:p>
            <a:pPr lvl="1"/>
            <a:r>
              <a:rPr lang="en-US" sz="1800"/>
              <a:t>Data visualizations</a:t>
            </a:r>
            <a:r>
              <a:rPr lang="en-US" sz="2200"/>
              <a:t>.</a:t>
            </a:r>
            <a:endParaRPr lang="en-US" sz="2200" dirty="0"/>
          </a:p>
          <a:p>
            <a:r>
              <a:rPr lang="en-US" sz="2200"/>
              <a:t>Results presentation supported by charts</a:t>
            </a:r>
          </a:p>
          <a:p>
            <a:r>
              <a:rPr lang="en-US" sz="2200"/>
              <a:t>Discussion of overall findings and implications regarding</a:t>
            </a:r>
          </a:p>
          <a:p>
            <a:r>
              <a:rPr lang="en-US" sz="2200"/>
              <a:t>Final conclusions of the research.</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2200"/>
          </a:p>
          <a:p>
            <a:pPr>
              <a:spcBef>
                <a:spcPts val="1800"/>
              </a:spcBef>
            </a:pPr>
            <a:r>
              <a:rPr lang="en-US" sz="2200"/>
              <a:t>Stack Overflow‘s annual Developer Survey is one of the largest and most comprehensive surveys of software developers around the world. It gathers insights into programming languages, tools, technologies, job preferences, salary trends, etc.</a:t>
            </a:r>
          </a:p>
          <a:p>
            <a:pPr>
              <a:spcBef>
                <a:spcPts val="1800"/>
              </a:spcBef>
            </a:pPr>
            <a:r>
              <a:rPr lang="en-US" sz="2200"/>
              <a:t>The purpose of this research is to use this survey data to describe and predict how people are using programming languages, platfromw, database and framworks now and in the future.</a:t>
            </a: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493134"/>
            <a:ext cx="7068725" cy="4540169"/>
          </a:xfrm>
        </p:spPr>
        <p:txBody>
          <a:bodyPr>
            <a:normAutofit lnSpcReduction="10000"/>
          </a:bodyPr>
          <a:lstStyle/>
          <a:p>
            <a:pPr>
              <a:spcBef>
                <a:spcPts val="600"/>
              </a:spcBef>
            </a:pPr>
            <a:r>
              <a:rPr lang="en-US" sz="2200"/>
              <a:t>Data Source: Stake Overflow Developer Survey 2019</a:t>
            </a:r>
            <a:endParaRPr lang="en-US" sz="2200" dirty="0"/>
          </a:p>
          <a:p>
            <a:pPr>
              <a:spcBef>
                <a:spcPts val="600"/>
              </a:spcBef>
            </a:pPr>
            <a:r>
              <a:rPr lang="en-US" sz="2200"/>
              <a:t>Data collecting</a:t>
            </a:r>
          </a:p>
          <a:p>
            <a:pPr lvl="1">
              <a:spcBef>
                <a:spcPts val="600"/>
              </a:spcBef>
            </a:pPr>
            <a:r>
              <a:rPr lang="en-US" sz="1800"/>
              <a:t>API</a:t>
            </a:r>
          </a:p>
          <a:p>
            <a:pPr lvl="1">
              <a:spcBef>
                <a:spcPts val="600"/>
              </a:spcBef>
            </a:pPr>
            <a:r>
              <a:rPr lang="en-US" sz="1800"/>
              <a:t>Web Scraping</a:t>
            </a:r>
          </a:p>
          <a:p>
            <a:pPr lvl="1">
              <a:spcBef>
                <a:spcPts val="600"/>
              </a:spcBef>
            </a:pPr>
            <a:r>
              <a:rPr lang="en-US" sz="1800"/>
              <a:t>Dedecated liberary</a:t>
            </a:r>
            <a:endParaRPr lang="en-US" sz="1800" dirty="0"/>
          </a:p>
          <a:p>
            <a:pPr>
              <a:spcBef>
                <a:spcPts val="600"/>
              </a:spcBef>
            </a:pPr>
            <a:r>
              <a:rPr lang="en-US" sz="2200"/>
              <a:t>Data cleaning and wrangling with Python.</a:t>
            </a:r>
          </a:p>
          <a:p>
            <a:pPr>
              <a:spcBef>
                <a:spcPts val="600"/>
              </a:spcBef>
            </a:pPr>
            <a:r>
              <a:rPr lang="en-US" sz="2200"/>
              <a:t>Exploratory data analysis</a:t>
            </a:r>
          </a:p>
          <a:p>
            <a:pPr lvl="1">
              <a:spcBef>
                <a:spcPts val="600"/>
              </a:spcBef>
            </a:pPr>
            <a:r>
              <a:rPr lang="en-US" sz="1800"/>
              <a:t>Analyzing distribution</a:t>
            </a:r>
          </a:p>
          <a:p>
            <a:pPr lvl="1">
              <a:spcBef>
                <a:spcPts val="600"/>
              </a:spcBef>
            </a:pPr>
            <a:r>
              <a:rPr lang="en-US" sz="1800"/>
              <a:t>Handling outliers</a:t>
            </a:r>
          </a:p>
          <a:p>
            <a:pPr lvl="1">
              <a:spcBef>
                <a:spcPts val="600"/>
              </a:spcBef>
            </a:pPr>
            <a:r>
              <a:rPr lang="en-US" sz="1800"/>
              <a:t>Determine correlations</a:t>
            </a:r>
          </a:p>
          <a:p>
            <a:pPr>
              <a:spcBef>
                <a:spcPts val="600"/>
              </a:spcBef>
            </a:pPr>
            <a:r>
              <a:rPr lang="en-US" sz="2200"/>
              <a:t>Data visulation</a:t>
            </a:r>
            <a:endParaRPr lang="en-US" sz="2200" dirty="0"/>
          </a:p>
          <a:p>
            <a:pPr lvl="1">
              <a:spcBef>
                <a:spcPts val="600"/>
              </a:spcBef>
            </a:pPr>
            <a:r>
              <a:rPr lang="en-US" sz="1800"/>
              <a:t>Using Python languange.</a:t>
            </a:r>
            <a:endParaRPr lang="en-US" sz="1800" dirty="0"/>
          </a:p>
          <a:p>
            <a:pPr lvl="1">
              <a:spcBef>
                <a:spcPts val="600"/>
              </a:spcBef>
            </a:pPr>
            <a:r>
              <a:rPr lang="en-US" sz="1800"/>
              <a:t>Using IBM Cognos</a:t>
            </a:r>
          </a:p>
          <a:p>
            <a:pPr>
              <a:spcBef>
                <a:spcPts val="600"/>
              </a:spcBef>
            </a:pPr>
            <a:r>
              <a:rPr lang="en-US" sz="2200"/>
              <a:t>Final Report</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2212157" y="1664364"/>
            <a:ext cx="7068725" cy="4351338"/>
          </a:xfrm>
        </p:spPr>
        <p:txBody>
          <a:bodyPr>
            <a:normAutofit/>
          </a:bodyPr>
          <a:lstStyle/>
          <a:p>
            <a:pPr marL="0" indent="0">
              <a:buNone/>
            </a:pPr>
            <a:endParaRPr lang="en-US" sz="1800" dirty="0"/>
          </a:p>
          <a:p>
            <a:pPr marL="0" indent="0">
              <a:buNone/>
            </a:pPr>
            <a:endParaRPr lang="en-US" sz="1800" dirty="0"/>
          </a:p>
          <a:p>
            <a:pPr marL="0" indent="0">
              <a:buNone/>
            </a:pPr>
            <a:r>
              <a:rPr lang="en-US" sz="2400" b="0" i="0">
                <a:solidFill>
                  <a:srgbClr val="0D0D0D"/>
                </a:solidFill>
                <a:effectLst/>
                <a:highlight>
                  <a:srgbClr val="FFFFFF"/>
                </a:highlight>
                <a:latin typeface="Söhne"/>
              </a:rPr>
              <a:t>Through the analysis of survey data, we have arrived at clear conclusions regarding several technological trends and current situations in the IT industry. Please follow me to the next slides.</a:t>
            </a:r>
            <a:endParaRPr lang="en-CA" sz="240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6ACB0F7C-1C63-46F6-6098-5F2366FC0921}"/>
              </a:ext>
            </a:extLst>
          </p:cNvPr>
          <p:cNvPicPr>
            <a:picLocks noChangeAspect="1"/>
          </p:cNvPicPr>
          <p:nvPr/>
        </p:nvPicPr>
        <p:blipFill rotWithShape="1">
          <a:blip r:embed="rId3"/>
          <a:srcRect l="2128" t="3570" r="8620" b="6937"/>
          <a:stretch/>
        </p:blipFill>
        <p:spPr>
          <a:xfrm>
            <a:off x="322407" y="2327564"/>
            <a:ext cx="5395487" cy="3382714"/>
          </a:xfrm>
          <a:prstGeom prst="rect">
            <a:avLst/>
          </a:prstGeom>
        </p:spPr>
      </p:pic>
      <p:pic>
        <p:nvPicPr>
          <p:cNvPr id="9" name="Picture 8">
            <a:extLst>
              <a:ext uri="{FF2B5EF4-FFF2-40B4-BE49-F238E27FC236}">
                <a16:creationId xmlns:a16="http://schemas.microsoft.com/office/drawing/2014/main" id="{8C36E5C8-462D-90B1-9CA5-EF014DB5C3E8}"/>
              </a:ext>
            </a:extLst>
          </p:cNvPr>
          <p:cNvPicPr>
            <a:picLocks noChangeAspect="1"/>
          </p:cNvPicPr>
          <p:nvPr/>
        </p:nvPicPr>
        <p:blipFill>
          <a:blip r:embed="rId4"/>
          <a:stretch>
            <a:fillRect/>
          </a:stretch>
        </p:blipFill>
        <p:spPr>
          <a:xfrm>
            <a:off x="6144948" y="2327564"/>
            <a:ext cx="5730737" cy="3444538"/>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sz="2000" dirty="0"/>
          </a:p>
          <a:p>
            <a:r>
              <a:rPr lang="en-US" sz="1800"/>
              <a:t>JavaScript is the most  popular programming language in 2019.</a:t>
            </a:r>
            <a:endParaRPr lang="en-US" sz="1800" dirty="0"/>
          </a:p>
          <a:p>
            <a:r>
              <a:rPr lang="en-US" sz="1800"/>
              <a:t>HTML/CSS, SQL are second and third in demand language on the job market.</a:t>
            </a:r>
            <a:endParaRPr lang="en-US" sz="1800" dirty="0"/>
          </a:p>
          <a:p>
            <a:r>
              <a:rPr lang="en-US" sz="1800"/>
              <a:t>Python, TypeScript might jump up to the front next year.</a:t>
            </a:r>
            <a:endParaRPr lang="en-US" sz="18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sz="1800"/>
              <a:t>Web development and data handling languagea wil keep in high demand in the future.</a:t>
            </a:r>
          </a:p>
          <a:p>
            <a:r>
              <a:rPr lang="en-US" sz="1800"/>
              <a:t>C++ might fall out of the TOP 10 language next year.</a:t>
            </a:r>
            <a:endParaRPr lang="en-US" sz="1400" dirty="0"/>
          </a:p>
          <a:p>
            <a:r>
              <a:rPr lang="en-US" sz="1800"/>
              <a:t>C# will almost keep the same in the next year.</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62584" y="1503361"/>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90734" y="1503361"/>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9" name="Picture 8">
            <a:extLst>
              <a:ext uri="{FF2B5EF4-FFF2-40B4-BE49-F238E27FC236}">
                <a16:creationId xmlns:a16="http://schemas.microsoft.com/office/drawing/2014/main" id="{3FD7DF75-0545-53CD-FB4E-3AAC018CADA5}"/>
              </a:ext>
            </a:extLst>
          </p:cNvPr>
          <p:cNvPicPr>
            <a:picLocks noChangeAspect="1"/>
          </p:cNvPicPr>
          <p:nvPr/>
        </p:nvPicPr>
        <p:blipFill>
          <a:blip r:embed="rId3"/>
          <a:stretch>
            <a:fillRect/>
          </a:stretch>
        </p:blipFill>
        <p:spPr>
          <a:xfrm>
            <a:off x="131351" y="2005300"/>
            <a:ext cx="5151849" cy="3474897"/>
          </a:xfrm>
          <a:prstGeom prst="rect">
            <a:avLst/>
          </a:prstGeom>
        </p:spPr>
      </p:pic>
      <p:pic>
        <p:nvPicPr>
          <p:cNvPr id="12" name="Picture 11">
            <a:extLst>
              <a:ext uri="{FF2B5EF4-FFF2-40B4-BE49-F238E27FC236}">
                <a16:creationId xmlns:a16="http://schemas.microsoft.com/office/drawing/2014/main" id="{20A0C628-3436-0CBA-EA75-F6DF068772B6}"/>
              </a:ext>
            </a:extLst>
          </p:cNvPr>
          <p:cNvPicPr>
            <a:picLocks noChangeAspect="1"/>
          </p:cNvPicPr>
          <p:nvPr/>
        </p:nvPicPr>
        <p:blipFill>
          <a:blip r:embed="rId4"/>
          <a:stretch>
            <a:fillRect/>
          </a:stretch>
        </p:blipFill>
        <p:spPr>
          <a:xfrm>
            <a:off x="5477935" y="2096624"/>
            <a:ext cx="6355631" cy="3383573"/>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1418</TotalTime>
  <Words>757</Words>
  <Application>Microsoft Office PowerPoint</Application>
  <PresentationFormat>Widescreen</PresentationFormat>
  <Paragraphs>125</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Helv</vt:lpstr>
      <vt:lpstr>IBM Plex Mono Text</vt:lpstr>
      <vt:lpstr>Söhne</vt:lpstr>
      <vt:lpstr>Arial</vt:lpstr>
      <vt:lpstr>Calibri</vt:lpstr>
      <vt:lpstr>IBM Plex Mono SemiBold</vt:lpstr>
      <vt:lpstr>SLIDE_TEMPLATE_skill_network</vt:lpstr>
      <vt:lpstr>Stack Overflow Developer survey 2019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H3403</cp:lastModifiedBy>
  <cp:revision>45</cp:revision>
  <dcterms:created xsi:type="dcterms:W3CDTF">2020-10-28T18:29:43Z</dcterms:created>
  <dcterms:modified xsi:type="dcterms:W3CDTF">2024-04-15T06:08:16Z</dcterms:modified>
</cp:coreProperties>
</file>