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11"/>
  </p:notesMasterIdLst>
  <p:handoutMasterIdLst>
    <p:handoutMasterId r:id="rId12"/>
  </p:handoutMasterIdLst>
  <p:sldIdLst>
    <p:sldId id="264" r:id="rId5"/>
    <p:sldId id="276" r:id="rId6"/>
    <p:sldId id="282" r:id="rId7"/>
    <p:sldId id="283" r:id="rId8"/>
    <p:sldId id="290" r:id="rId9"/>
    <p:sldId id="291" r:id="rId10"/>
  </p:sldIdLst>
  <p:sldSz cx="12188825" cy="6858000"/>
  <p:notesSz cx="6888163" cy="100203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0409" autoAdjust="0"/>
  </p:normalViewPr>
  <p:slideViewPr>
    <p:cSldViewPr showGuides="1">
      <p:cViewPr>
        <p:scale>
          <a:sx n="66" d="100"/>
          <a:sy n="66" d="100"/>
        </p:scale>
        <p:origin x="-654" y="-186"/>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1986" y="108"/>
      </p:cViewPr>
      <p:guideLst>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a:solidFill>
                <a:schemeClr val="tx2"/>
              </a:solidFill>
            </a:endParaRPr>
          </a:p>
        </p:txBody>
      </p:sp>
      <p:sp>
        <p:nvSpPr>
          <p:cNvPr id="3" name="Date Placeholder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E973C59C-4E16-4A64-A766-34DB213E11B3}" type="datetimeFigureOut">
              <a:rPr lang="en-US">
                <a:solidFill>
                  <a:schemeClr val="tx2"/>
                </a:solidFill>
              </a:rPr>
              <a:t>4/11/2018</a:t>
            </a:fld>
            <a:endParaRPr>
              <a:solidFill>
                <a:schemeClr val="tx2"/>
              </a:solidFill>
            </a:endParaRPr>
          </a:p>
        </p:txBody>
      </p:sp>
      <p:sp>
        <p:nvSpPr>
          <p:cNvPr id="4" name="Footer Placeholder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a:solidFill>
                <a:schemeClr val="tx2"/>
              </a:solidFill>
            </a:endParaRPr>
          </a:p>
        </p:txBody>
      </p:sp>
      <p:sp>
        <p:nvSpPr>
          <p:cNvPr id="5" name="Slide Number Placeholder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solidFill>
                  <a:schemeClr val="tx2"/>
                </a:solidFill>
              </a:defRPr>
            </a:lvl1pPr>
          </a:lstStyle>
          <a:p>
            <a:endParaRPr/>
          </a:p>
        </p:txBody>
      </p:sp>
      <p:sp>
        <p:nvSpPr>
          <p:cNvPr id="3" name="Date Placeholder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solidFill>
                  <a:schemeClr val="tx2"/>
                </a:solidFill>
              </a:defRPr>
            </a:lvl1pPr>
          </a:lstStyle>
          <a:p>
            <a:fld id="{F95CF31C-F757-429C-A789-86504F04C3BE}" type="datetimeFigureOut">
              <a:rPr lang="en-US"/>
              <a:pPr/>
              <a:t>4/11/2018</a:t>
            </a:fld>
            <a:endParaRPr/>
          </a:p>
        </p:txBody>
      </p:sp>
      <p:sp>
        <p:nvSpPr>
          <p:cNvPr id="4" name="Slide Image Placeholder 3"/>
          <p:cNvSpPr>
            <a:spLocks noGrp="1" noRot="1" noChangeAspect="1"/>
          </p:cNvSpPr>
          <p:nvPr>
            <p:ph type="sldImg" idx="2"/>
          </p:nvPr>
        </p:nvSpPr>
        <p:spPr>
          <a:xfrm>
            <a:off x="106363" y="750888"/>
            <a:ext cx="6675437" cy="3757612"/>
          </a:xfrm>
          <a:prstGeom prst="rect">
            <a:avLst/>
          </a:prstGeom>
          <a:noFill/>
          <a:ln w="12700">
            <a:solidFill>
              <a:prstClr val="black"/>
            </a:solidFill>
          </a:ln>
        </p:spPr>
        <p:txBody>
          <a:bodyPr vert="horz" lIns="96616" tIns="48308" rIns="96616" bIns="48308" rtlCol="0" anchor="ctr"/>
          <a:lstStyle/>
          <a:p>
            <a:endParaRPr/>
          </a:p>
        </p:txBody>
      </p:sp>
      <p:sp>
        <p:nvSpPr>
          <p:cNvPr id="5" name="Notes Placeholder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solidFill>
                  <a:schemeClr val="tx2"/>
                </a:solidFill>
              </a:defRPr>
            </a:lvl1pPr>
          </a:lstStyle>
          <a:p>
            <a:endParaRPr/>
          </a:p>
        </p:txBody>
      </p:sp>
      <p:sp>
        <p:nvSpPr>
          <p:cNvPr id="7" name="Slide Number Placehold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2308" indent="-362308">
              <a:buAutoNum type="arabicPeriod"/>
            </a:pPr>
            <a:r>
              <a:rPr lang="id-ID" dirty="0" smtClean="0"/>
              <a:t>Sperti yang kita bahwa dalam SCADA umumnya menggunakan hardware</a:t>
            </a:r>
            <a:r>
              <a:rPr lang="id-ID" baseline="0" dirty="0" smtClean="0"/>
              <a:t> berupa PLC sebagai kontrolnya. Akan tetapi, harga PLC dipasaran cukup mahal, yakni sekitar diatas 2 juta.</a:t>
            </a:r>
          </a:p>
          <a:p>
            <a:pPr marL="362308" indent="-362308">
              <a:buAutoNum type="arabicPeriod"/>
            </a:pPr>
            <a:r>
              <a:rPr lang="id-ID" baseline="0" dirty="0" smtClean="0"/>
              <a:t>Saya pernah berdiskusi kepada pelaku budidaya jamur tiram. Hasil diskusi saya adalah pelaku budidaya masih menggunakan cara yang tradisional. Contohnya harus setiap hari datang ke dalam kubung untuk mengecek suhu dan kelembaban. Jika tidak memenuhi standar, maka dilakukan penindakan penyiraman air dan menyalakan kipas angin jika suhu dalam berlebih. Alat ukur yang digunakan juga masih konvensional.</a:t>
            </a:r>
          </a:p>
        </p:txBody>
      </p:sp>
      <p:sp>
        <p:nvSpPr>
          <p:cNvPr id="4" name="Slide Number Placeholder 3"/>
          <p:cNvSpPr>
            <a:spLocks noGrp="1"/>
          </p:cNvSpPr>
          <p:nvPr>
            <p:ph type="sldNum" sz="quarter" idx="10"/>
          </p:nvPr>
        </p:nvSpPr>
        <p:spPr/>
        <p:txBody>
          <a:bodyPr/>
          <a:lstStyle/>
          <a:p>
            <a:fld id="{B8796F01-7154-41E0-B48B-A6921757531A}" type="slidenum">
              <a:rPr lang="id-ID" smtClean="0"/>
              <a:pPr/>
              <a:t>2</a:t>
            </a:fld>
            <a:endParaRPr lang="id-ID"/>
          </a:p>
        </p:txBody>
      </p:sp>
    </p:spTree>
    <p:extLst>
      <p:ext uri="{BB962C8B-B14F-4D97-AF65-F5344CB8AC3E}">
        <p14:creationId xmlns:p14="http://schemas.microsoft.com/office/powerpoint/2010/main" val="1941263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B8796F01-7154-41E0-B48B-A6921757531A}" type="slidenum">
              <a:rPr lang="id-ID" smtClean="0"/>
              <a:pPr/>
              <a:t>3</a:t>
            </a:fld>
            <a:endParaRPr lang="id-ID"/>
          </a:p>
        </p:txBody>
      </p:sp>
    </p:spTree>
    <p:extLst>
      <p:ext uri="{BB962C8B-B14F-4D97-AF65-F5344CB8AC3E}">
        <p14:creationId xmlns:p14="http://schemas.microsoft.com/office/powerpoint/2010/main" val="108681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371AC434-DCA3-4C97-937C-1E1B7DECBD6F}" type="datetimeFigureOut">
              <a:rPr lang="id-ID" smtClean="0"/>
              <a:t>11/04/2018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A745C1-B95C-4224-868B-ECF6EEEDEFE2}" type="slidenum">
              <a:rPr lang="id-ID" smtClean="0"/>
              <a:t>‹#›</a:t>
            </a:fld>
            <a:endParaRPr lang="id-ID"/>
          </a:p>
        </p:txBody>
      </p:sp>
    </p:spTree>
    <p:extLst>
      <p:ext uri="{BB962C8B-B14F-4D97-AF65-F5344CB8AC3E}">
        <p14:creationId xmlns:p14="http://schemas.microsoft.com/office/powerpoint/2010/main" val="27784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AECB6C2-1084-4AED-A74A-DF028B0094EA}"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91C5AD9-787D-40FA-8A4D-16A055B9AF81}" type="slidenum">
              <a:rPr lang="id-ID" smtClean="0"/>
              <a:t>‹#›</a:t>
            </a:fld>
            <a:endParaRPr lang="id-ID"/>
          </a:p>
        </p:txBody>
      </p:sp>
    </p:spTree>
    <p:extLst>
      <p:ext uri="{BB962C8B-B14F-4D97-AF65-F5344CB8AC3E}">
        <p14:creationId xmlns:p14="http://schemas.microsoft.com/office/powerpoint/2010/main" val="295785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41"/>
            <a:ext cx="3654531"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12590" y="274641"/>
            <a:ext cx="1076468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AECB6C2-1084-4AED-A74A-DF028B0094EA}"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91C5AD9-787D-40FA-8A4D-16A055B9AF81}" type="slidenum">
              <a:rPr lang="id-ID" smtClean="0"/>
              <a:t>‹#›</a:t>
            </a:fld>
            <a:endParaRPr lang="id-ID"/>
          </a:p>
        </p:txBody>
      </p:sp>
    </p:spTree>
    <p:extLst>
      <p:ext uri="{BB962C8B-B14F-4D97-AF65-F5344CB8AC3E}">
        <p14:creationId xmlns:p14="http://schemas.microsoft.com/office/powerpoint/2010/main" val="322889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B5A30F4-0B4E-4E4B-BC36-C30CD13F4E17}" type="datetimeFigureOut">
              <a:rPr lang="en-US" smtClean="0"/>
              <a:t>4/11/2018</a:t>
            </a:fld>
            <a:endParaRPr lang="en-US" dirty="0"/>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A60BA0E-20D0-4E7C-B286-26C960A6788F}" type="slidenum">
              <a:rPr lang="id-ID" smtClean="0"/>
              <a:t>‹#›</a:t>
            </a:fld>
            <a:endParaRPr lang="id-ID"/>
          </a:p>
        </p:txBody>
      </p:sp>
    </p:spTree>
    <p:extLst>
      <p:ext uri="{BB962C8B-B14F-4D97-AF65-F5344CB8AC3E}">
        <p14:creationId xmlns:p14="http://schemas.microsoft.com/office/powerpoint/2010/main" val="1643078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1AC434-DCA3-4C97-937C-1E1B7DECBD6F}" type="datetimeFigureOut">
              <a:rPr lang="id-ID" smtClean="0"/>
              <a:t>11/04/2018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A745C1-B95C-4224-868B-ECF6EEEDEFE2}" type="slidenum">
              <a:rPr lang="id-ID" smtClean="0"/>
              <a:t>‹#›</a:t>
            </a:fld>
            <a:endParaRPr lang="id-ID"/>
          </a:p>
        </p:txBody>
      </p:sp>
    </p:spTree>
    <p:extLst>
      <p:ext uri="{BB962C8B-B14F-4D97-AF65-F5344CB8AC3E}">
        <p14:creationId xmlns:p14="http://schemas.microsoft.com/office/powerpoint/2010/main" val="121949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12589" y="1600203"/>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8225341" y="1600203"/>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2DD204D1-F9BD-4643-8480-6EA41EB484F1}"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B37DED6-D4C7-42EE-AB49-D2E39E64FDE4}" type="slidenum">
              <a:rPr lang="id-ID" smtClean="0"/>
              <a:t>‹#›</a:t>
            </a:fld>
            <a:endParaRPr lang="id-ID"/>
          </a:p>
        </p:txBody>
      </p:sp>
    </p:spTree>
    <p:extLst>
      <p:ext uri="{BB962C8B-B14F-4D97-AF65-F5344CB8AC3E}">
        <p14:creationId xmlns:p14="http://schemas.microsoft.com/office/powerpoint/2010/main" val="168449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2DD204D1-F9BD-4643-8480-6EA41EB484F1}" type="datetimeFigureOut">
              <a:rPr lang="en-US" smtClean="0"/>
              <a:t>4/11/2018</a:t>
            </a:fld>
            <a:endParaRPr lang="en-US"/>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B37DED6-D4C7-42EE-AB49-D2E39E64FDE4}" type="slidenum">
              <a:rPr lang="id-ID" smtClean="0"/>
              <a:t>‹#›</a:t>
            </a:fld>
            <a:endParaRPr lang="id-ID"/>
          </a:p>
        </p:txBody>
      </p:sp>
    </p:spTree>
    <p:extLst>
      <p:ext uri="{BB962C8B-B14F-4D97-AF65-F5344CB8AC3E}">
        <p14:creationId xmlns:p14="http://schemas.microsoft.com/office/powerpoint/2010/main" val="29498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2DD204D1-F9BD-4643-8480-6EA41EB484F1}" type="datetimeFigureOut">
              <a:rPr lang="en-US" smtClean="0"/>
              <a:t>4/11/2018</a:t>
            </a:fld>
            <a:endParaRPr lang="en-US"/>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B37DED6-D4C7-42EE-AB49-D2E39E64FDE4}" type="slidenum">
              <a:rPr lang="id-ID" smtClean="0"/>
              <a:t>‹#›</a:t>
            </a:fld>
            <a:endParaRPr lang="id-ID"/>
          </a:p>
        </p:txBody>
      </p:sp>
    </p:spTree>
    <p:extLst>
      <p:ext uri="{BB962C8B-B14F-4D97-AF65-F5344CB8AC3E}">
        <p14:creationId xmlns:p14="http://schemas.microsoft.com/office/powerpoint/2010/main" val="32391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4/11/2018</a:t>
            </a:fld>
            <a:endParaRPr lang="en-US"/>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B37DED6-D4C7-42EE-AB49-D2E39E64FDE4}" type="slidenum">
              <a:rPr lang="id-ID" smtClean="0"/>
              <a:t>‹#›</a:t>
            </a:fld>
            <a:endParaRPr lang="id-ID"/>
          </a:p>
        </p:txBody>
      </p:sp>
    </p:spTree>
    <p:extLst>
      <p:ext uri="{BB962C8B-B14F-4D97-AF65-F5344CB8AC3E}">
        <p14:creationId xmlns:p14="http://schemas.microsoft.com/office/powerpoint/2010/main" val="63907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5492" y="273053"/>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DFBB78A-01B4-41F2-96B0-677A4A282832}" type="slidenum">
              <a:rPr lang="id-ID" smtClean="0"/>
              <a:t>‹#›</a:t>
            </a:fld>
            <a:endParaRPr lang="id-ID"/>
          </a:p>
        </p:txBody>
      </p:sp>
    </p:spTree>
    <p:extLst>
      <p:ext uri="{BB962C8B-B14F-4D97-AF65-F5344CB8AC3E}">
        <p14:creationId xmlns:p14="http://schemas.microsoft.com/office/powerpoint/2010/main" val="412271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DFBB78A-01B4-41F2-96B0-677A4A282832}" type="slidenum">
              <a:rPr lang="id-ID" smtClean="0"/>
              <a:t>‹#›</a:t>
            </a:fld>
            <a:endParaRPr lang="id-ID"/>
          </a:p>
        </p:txBody>
      </p:sp>
    </p:spTree>
    <p:extLst>
      <p:ext uri="{BB962C8B-B14F-4D97-AF65-F5344CB8AC3E}">
        <p14:creationId xmlns:p14="http://schemas.microsoft.com/office/powerpoint/2010/main" val="150255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609441" y="1600203"/>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609441" y="6356353"/>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204D1-F9BD-4643-8480-6EA41EB484F1}" type="datetimeFigureOut">
              <a:rPr lang="en-US" smtClean="0"/>
              <a:pPr/>
              <a:t>4/11/2018</a:t>
            </a:fld>
            <a:endParaRPr lang="en-US"/>
          </a:p>
        </p:txBody>
      </p:sp>
      <p:sp>
        <p:nvSpPr>
          <p:cNvPr id="5" name="Footer Placeholder 4"/>
          <p:cNvSpPr>
            <a:spLocks noGrp="1"/>
          </p:cNvSpPr>
          <p:nvPr>
            <p:ph type="ftr" sz="quarter" idx="3"/>
          </p:nvPr>
        </p:nvSpPr>
        <p:spPr>
          <a:xfrm>
            <a:off x="4164515" y="6356353"/>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1936137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3932" y="548680"/>
            <a:ext cx="8856983" cy="2520280"/>
          </a:xfrm>
        </p:spPr>
        <p:txBody>
          <a:bodyPr>
            <a:noAutofit/>
          </a:bodyPr>
          <a:lstStyle/>
          <a:p>
            <a:pPr>
              <a:lnSpc>
                <a:spcPct val="100000"/>
              </a:lnSpc>
            </a:pPr>
            <a:r>
              <a:rPr lang="id-ID" sz="2800" b="1" dirty="0" smtClean="0"/>
              <a:t>RANCANG BANGUN </a:t>
            </a:r>
            <a:br>
              <a:rPr lang="id-ID" sz="2800" b="1" dirty="0" smtClean="0"/>
            </a:br>
            <a:r>
              <a:rPr lang="id-ID" sz="2800" b="1" dirty="0" smtClean="0"/>
              <a:t>MINI-SUPERVISORY CONTROL AND DATA ACQUISITION (SCADA) </a:t>
            </a:r>
            <a:br>
              <a:rPr lang="id-ID" sz="2800" b="1" dirty="0" smtClean="0"/>
            </a:br>
            <a:r>
              <a:rPr lang="id-ID" sz="2800" b="1" dirty="0" smtClean="0"/>
              <a:t>PADA PENGONTROLAN SUHU DAN KELEMBABAN BUDIDAYA JAMUR TIRAM PUTIH</a:t>
            </a:r>
            <a:endParaRPr lang="en-US" sz="2800" b="1" dirty="0"/>
          </a:p>
        </p:txBody>
      </p:sp>
      <p:sp>
        <p:nvSpPr>
          <p:cNvPr id="3" name="Subtitle 2"/>
          <p:cNvSpPr>
            <a:spLocks noGrp="1"/>
          </p:cNvSpPr>
          <p:nvPr>
            <p:ph type="subTitle" idx="1"/>
          </p:nvPr>
        </p:nvSpPr>
        <p:spPr>
          <a:xfrm>
            <a:off x="2854052" y="4293096"/>
            <a:ext cx="7008574" cy="1244600"/>
          </a:xfrm>
        </p:spPr>
        <p:txBody>
          <a:bodyPr/>
          <a:lstStyle/>
          <a:p>
            <a:r>
              <a:rPr lang="id-ID" dirty="0" smtClean="0"/>
              <a:t>Stephanus Sigit Dwi Argana</a:t>
            </a:r>
          </a:p>
          <a:p>
            <a:r>
              <a:rPr lang="id-ID" dirty="0" smtClean="0"/>
              <a:t>1741177003</a:t>
            </a:r>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d-ID" dirty="0" smtClean="0"/>
              <a:t>Latar Belakang</a:t>
            </a:r>
            <a:endParaRPr lang="en-US" dirty="0"/>
          </a:p>
        </p:txBody>
      </p:sp>
      <p:sp>
        <p:nvSpPr>
          <p:cNvPr id="14" name="Content Placeholder 13"/>
          <p:cNvSpPr>
            <a:spLocks noGrp="1"/>
          </p:cNvSpPr>
          <p:nvPr>
            <p:ph idx="1"/>
          </p:nvPr>
        </p:nvSpPr>
        <p:spPr>
          <a:xfrm>
            <a:off x="1117308" y="1701800"/>
            <a:ext cx="11529831" cy="4470400"/>
          </a:xfrm>
        </p:spPr>
        <p:txBody>
          <a:bodyPr/>
          <a:lstStyle/>
          <a:p>
            <a:r>
              <a:rPr lang="id-ID" dirty="0" smtClean="0"/>
              <a:t>Hardware SCADA umumnya </a:t>
            </a:r>
            <a:r>
              <a:rPr lang="id-ID" b="1" dirty="0" smtClean="0"/>
              <a:t>mahal</a:t>
            </a:r>
          </a:p>
          <a:p>
            <a:r>
              <a:rPr lang="id-ID" dirty="0" smtClean="0"/>
              <a:t>Pelaku budidaya jamur tiram masih menggunakan </a:t>
            </a:r>
            <a:r>
              <a:rPr lang="id-ID" b="1" dirty="0" smtClean="0"/>
              <a:t>peralatan konvensional</a:t>
            </a:r>
          </a:p>
          <a:p>
            <a:endParaRPr lang="en-US" b="1"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d-ID" dirty="0" smtClean="0"/>
              <a:t>Rumusan Masalah</a:t>
            </a:r>
            <a:endParaRPr lang="en-US" dirty="0"/>
          </a:p>
        </p:txBody>
      </p:sp>
      <p:sp>
        <p:nvSpPr>
          <p:cNvPr id="14" name="Content Placeholder 13"/>
          <p:cNvSpPr>
            <a:spLocks noGrp="1"/>
          </p:cNvSpPr>
          <p:nvPr>
            <p:ph idx="1"/>
          </p:nvPr>
        </p:nvSpPr>
        <p:spPr>
          <a:xfrm>
            <a:off x="333772" y="1772816"/>
            <a:ext cx="11529831" cy="4470400"/>
          </a:xfrm>
        </p:spPr>
        <p:txBody>
          <a:bodyPr/>
          <a:lstStyle/>
          <a:p>
            <a:pPr lvl="0"/>
            <a:r>
              <a:rPr lang="en-US" dirty="0" err="1"/>
              <a:t>Bagaimana</a:t>
            </a:r>
            <a:r>
              <a:rPr lang="en-US" dirty="0"/>
              <a:t> </a:t>
            </a:r>
            <a:r>
              <a:rPr lang="en-US" dirty="0" err="1"/>
              <a:t>implementasi</a:t>
            </a:r>
            <a:r>
              <a:rPr lang="en-US" dirty="0"/>
              <a:t> </a:t>
            </a:r>
            <a:r>
              <a:rPr lang="id-ID" dirty="0"/>
              <a:t>metode sistem kontrol on/off</a:t>
            </a:r>
            <a:r>
              <a:rPr lang="en-US" dirty="0"/>
              <a:t> </a:t>
            </a:r>
            <a:r>
              <a:rPr lang="en-US" dirty="0" err="1"/>
              <a:t>pada</a:t>
            </a:r>
            <a:r>
              <a:rPr lang="en-US" dirty="0"/>
              <a:t> </a:t>
            </a:r>
            <a:r>
              <a:rPr lang="en-US" dirty="0" err="1"/>
              <a:t>pengontrolan</a:t>
            </a:r>
            <a:r>
              <a:rPr lang="en-US" dirty="0"/>
              <a:t> </a:t>
            </a:r>
            <a:r>
              <a:rPr lang="en-US" dirty="0" err="1"/>
              <a:t>suhu</a:t>
            </a:r>
            <a:r>
              <a:rPr lang="en-US" dirty="0"/>
              <a:t> </a:t>
            </a:r>
            <a:r>
              <a:rPr lang="en-US" dirty="0" err="1"/>
              <a:t>dan</a:t>
            </a:r>
            <a:r>
              <a:rPr lang="en-US" dirty="0"/>
              <a:t> </a:t>
            </a:r>
            <a:r>
              <a:rPr lang="en-US" dirty="0" err="1"/>
              <a:t>kelembaban</a:t>
            </a:r>
            <a:r>
              <a:rPr lang="en-US" dirty="0"/>
              <a:t>  </a:t>
            </a:r>
            <a:r>
              <a:rPr lang="en-US" dirty="0" err="1"/>
              <a:t>budidaya</a:t>
            </a:r>
            <a:r>
              <a:rPr lang="en-US" dirty="0"/>
              <a:t> </a:t>
            </a:r>
            <a:r>
              <a:rPr lang="en-US" dirty="0" err="1"/>
              <a:t>jamur</a:t>
            </a:r>
            <a:r>
              <a:rPr lang="en-US" dirty="0"/>
              <a:t> </a:t>
            </a:r>
            <a:r>
              <a:rPr lang="id-ID" dirty="0"/>
              <a:t>tiram putih dengan menggunakan parameter-parameter kontrolnya</a:t>
            </a:r>
            <a:r>
              <a:rPr lang="en-US" dirty="0"/>
              <a:t>?</a:t>
            </a:r>
            <a:endParaRPr lang="id-ID" dirty="0"/>
          </a:p>
          <a:p>
            <a:pPr lvl="0"/>
            <a:r>
              <a:rPr lang="en-US" dirty="0" err="1"/>
              <a:t>Bagaimana</a:t>
            </a:r>
            <a:r>
              <a:rPr lang="en-US" dirty="0"/>
              <a:t> </a:t>
            </a:r>
            <a:r>
              <a:rPr lang="id-ID" dirty="0"/>
              <a:t>performa integrasi sistem kontrol mini-SCADA dan metode kontrol on/off untuk pengontrolan</a:t>
            </a:r>
            <a:r>
              <a:rPr lang="en-US" dirty="0"/>
              <a:t> </a:t>
            </a:r>
            <a:r>
              <a:rPr lang="en-US" dirty="0" err="1"/>
              <a:t>suhu</a:t>
            </a:r>
            <a:r>
              <a:rPr lang="en-US" dirty="0"/>
              <a:t> </a:t>
            </a:r>
            <a:r>
              <a:rPr lang="id-ID" dirty="0"/>
              <a:t>dan kelembaban </a:t>
            </a:r>
            <a:r>
              <a:rPr lang="en-US" dirty="0" err="1"/>
              <a:t>dengan</a:t>
            </a:r>
            <a:r>
              <a:rPr lang="en-US" dirty="0"/>
              <a:t> </a:t>
            </a:r>
            <a:r>
              <a:rPr lang="en-US" dirty="0" err="1"/>
              <a:t>menggunakan</a:t>
            </a:r>
            <a:r>
              <a:rPr lang="en-US" dirty="0"/>
              <a:t> </a:t>
            </a:r>
            <a:r>
              <a:rPr lang="id-ID" i="1" dirty="0"/>
              <a:t>embedded system</a:t>
            </a:r>
            <a:r>
              <a:rPr lang="en-US" dirty="0"/>
              <a:t>?</a:t>
            </a:r>
            <a:endParaRPr lang="id-ID" dirty="0"/>
          </a:p>
          <a:p>
            <a:pPr lvl="0"/>
            <a:r>
              <a:rPr lang="id-ID" dirty="0"/>
              <a:t>Bagaimana respon sistem kontrol on/off berdasarkan metode analisa secara eksperimen dan simulasi?  </a:t>
            </a:r>
          </a:p>
        </p:txBody>
      </p:sp>
    </p:spTree>
    <p:extLst>
      <p:ext uri="{BB962C8B-B14F-4D97-AF65-F5344CB8AC3E}">
        <p14:creationId xmlns:p14="http://schemas.microsoft.com/office/powerpoint/2010/main" val="406768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58994" y="0"/>
            <a:ext cx="11529831" cy="6858000"/>
          </a:xfrm>
        </p:spPr>
        <p:txBody>
          <a:bodyPr>
            <a:normAutofit fontScale="77500" lnSpcReduction="20000"/>
          </a:bodyPr>
          <a:lstStyle/>
          <a:p>
            <a:pPr lvl="0"/>
            <a:r>
              <a:rPr lang="id-ID" dirty="0" smtClean="0"/>
              <a:t>Menggunakan prinsip </a:t>
            </a:r>
            <a:r>
              <a:rPr lang="id-ID" b="1" dirty="0" smtClean="0"/>
              <a:t>1 MASTER -&gt; 2 SLAVE</a:t>
            </a:r>
          </a:p>
          <a:p>
            <a:pPr lvl="0"/>
            <a:r>
              <a:rPr lang="id-ID" dirty="0" smtClean="0"/>
              <a:t>Komunikasi Data menggunakan </a:t>
            </a:r>
            <a:r>
              <a:rPr lang="id-ID" b="1" dirty="0" smtClean="0"/>
              <a:t>RS485 MODBUS</a:t>
            </a:r>
          </a:p>
          <a:p>
            <a:pPr lvl="0"/>
            <a:r>
              <a:rPr lang="id-ID" i="1" dirty="0" smtClean="0"/>
              <a:t>Master</a:t>
            </a:r>
            <a:r>
              <a:rPr lang="en-US" i="1" dirty="0" smtClean="0"/>
              <a:t> </a:t>
            </a:r>
            <a:r>
              <a:rPr lang="en-US" i="1" dirty="0"/>
              <a:t>Terminal Unit</a:t>
            </a:r>
            <a:r>
              <a:rPr lang="en-US" dirty="0"/>
              <a:t> (</a:t>
            </a:r>
            <a:r>
              <a:rPr lang="id-ID" dirty="0"/>
              <a:t>M</a:t>
            </a:r>
            <a:r>
              <a:rPr lang="en-US" dirty="0"/>
              <a:t>TU</a:t>
            </a:r>
            <a:r>
              <a:rPr lang="en-US" dirty="0" smtClean="0"/>
              <a:t>)</a:t>
            </a:r>
            <a:r>
              <a:rPr lang="id-ID" dirty="0" smtClean="0"/>
              <a:t> : </a:t>
            </a:r>
            <a:r>
              <a:rPr lang="id-ID" b="1" i="1" dirty="0" smtClean="0"/>
              <a:t>Raspberry Pi 3</a:t>
            </a:r>
            <a:endParaRPr lang="id-ID" b="1" dirty="0" smtClean="0"/>
          </a:p>
          <a:p>
            <a:pPr lvl="0"/>
            <a:r>
              <a:rPr lang="id-ID" i="1" dirty="0" smtClean="0"/>
              <a:t>Remote </a:t>
            </a:r>
            <a:r>
              <a:rPr lang="id-ID" i="1" dirty="0"/>
              <a:t>Terminal Unit </a:t>
            </a:r>
            <a:r>
              <a:rPr lang="id-ID" dirty="0"/>
              <a:t>(RTU</a:t>
            </a:r>
            <a:r>
              <a:rPr lang="id-ID" dirty="0" smtClean="0"/>
              <a:t>) : </a:t>
            </a:r>
            <a:r>
              <a:rPr lang="id-ID" b="1" dirty="0" smtClean="0"/>
              <a:t>ATMEGA16</a:t>
            </a:r>
          </a:p>
          <a:p>
            <a:pPr lvl="0"/>
            <a:r>
              <a:rPr lang="id-ID" dirty="0" smtClean="0"/>
              <a:t>Metode Kontrol On / Off untuk Lampu AC, Kipas, Water Sprayer</a:t>
            </a:r>
          </a:p>
          <a:p>
            <a:pPr lvl="0"/>
            <a:r>
              <a:rPr lang="id-ID" dirty="0" smtClean="0"/>
              <a:t>Kelembaban stabil </a:t>
            </a:r>
            <a:r>
              <a:rPr lang="id-ID" dirty="0" smtClean="0"/>
              <a:t>90%</a:t>
            </a:r>
          </a:p>
          <a:p>
            <a:pPr lvl="0"/>
            <a:r>
              <a:rPr lang="id-ID" dirty="0" smtClean="0"/>
              <a:t>Suhu </a:t>
            </a:r>
            <a:r>
              <a:rPr lang="id-ID" dirty="0" smtClean="0"/>
              <a:t>stabil 28 derajat </a:t>
            </a:r>
            <a:r>
              <a:rPr lang="id-ID" dirty="0" smtClean="0"/>
              <a:t>Celcius</a:t>
            </a:r>
          </a:p>
          <a:p>
            <a:r>
              <a:rPr lang="id-ID" dirty="0" smtClean="0"/>
              <a:t>Menggunakan </a:t>
            </a:r>
            <a:r>
              <a:rPr lang="id-ID" dirty="0"/>
              <a:t>4 sensor DHT11  tiap </a:t>
            </a:r>
            <a:r>
              <a:rPr lang="id-ID" dirty="0" smtClean="0"/>
              <a:t>slave/RTU</a:t>
            </a:r>
            <a:endParaRPr lang="id-ID" dirty="0" smtClean="0"/>
          </a:p>
          <a:p>
            <a:pPr lvl="0"/>
            <a:r>
              <a:rPr lang="id-ID" dirty="0" smtClean="0"/>
              <a:t>Menggunakan tampilan HMI (Human Machine Interface) dalam bentuk web server</a:t>
            </a:r>
          </a:p>
          <a:p>
            <a:pPr lvl="0"/>
            <a:r>
              <a:rPr lang="id-ID" dirty="0" smtClean="0"/>
              <a:t>Dalam tampilan web, ada:</a:t>
            </a:r>
          </a:p>
          <a:p>
            <a:pPr marL="1268413" lvl="0" indent="-457200">
              <a:buFont typeface="+mj-lt"/>
              <a:buAutoNum type="arabicPeriod"/>
            </a:pPr>
            <a:r>
              <a:rPr lang="id-ID" dirty="0"/>
              <a:t>T</a:t>
            </a:r>
            <a:r>
              <a:rPr lang="id-ID" dirty="0" smtClean="0"/>
              <a:t>ombol on/off</a:t>
            </a:r>
          </a:p>
          <a:p>
            <a:pPr marL="1268413" lvl="0" indent="-457200">
              <a:buFont typeface="+mj-lt"/>
              <a:buAutoNum type="arabicPeriod"/>
            </a:pPr>
            <a:r>
              <a:rPr lang="id-ID" dirty="0" smtClean="0"/>
              <a:t>Virtual LCD (Realtime)</a:t>
            </a:r>
          </a:p>
          <a:p>
            <a:pPr marL="1268413" lvl="0" indent="-457200">
              <a:buFont typeface="+mj-lt"/>
              <a:buAutoNum type="arabicPeriod"/>
            </a:pPr>
            <a:r>
              <a:rPr lang="id-ID" dirty="0" smtClean="0"/>
              <a:t>Tampilan kurva perubahan suhu dan kelembaban realtime tiap waktu</a:t>
            </a:r>
          </a:p>
          <a:p>
            <a:pPr marL="457200" lvl="0" indent="-457200"/>
            <a:r>
              <a:rPr lang="id-ID" dirty="0" smtClean="0"/>
              <a:t>Selain web, dibuat versi manual:</a:t>
            </a:r>
          </a:p>
          <a:p>
            <a:pPr marL="1262063" lvl="0" indent="-363538">
              <a:buFont typeface="+mj-lt"/>
              <a:buAutoNum type="arabicPeriod"/>
            </a:pPr>
            <a:r>
              <a:rPr lang="id-ID" dirty="0" smtClean="0"/>
              <a:t>Push Button untuk on/off</a:t>
            </a:r>
          </a:p>
          <a:p>
            <a:pPr marL="1262063" lvl="0" indent="-363538">
              <a:buFont typeface="+mj-lt"/>
              <a:buAutoNum type="arabicPeriod"/>
            </a:pPr>
            <a:r>
              <a:rPr lang="id-ID" dirty="0" smtClean="0"/>
              <a:t>3 PUSH BUTTON untuk setting input dan OK</a:t>
            </a:r>
          </a:p>
          <a:p>
            <a:pPr marL="1262063" lvl="0" indent="-363538">
              <a:buFont typeface="+mj-lt"/>
              <a:buAutoNum type="arabicPeriod"/>
            </a:pPr>
            <a:r>
              <a:rPr lang="id-ID" dirty="0" smtClean="0"/>
              <a:t>LCD 16x2 untuk tampilan perubahan suhu dan kelembaban</a:t>
            </a:r>
          </a:p>
          <a:p>
            <a:pPr marL="457200" lvl="0" indent="-457200"/>
            <a:endParaRPr lang="id-ID" dirty="0" smtClean="0"/>
          </a:p>
          <a:p>
            <a:pPr marL="1268413" lvl="0" indent="-457200">
              <a:buFont typeface="+mj-lt"/>
              <a:buAutoNum type="arabicPeriod"/>
            </a:pPr>
            <a:endParaRPr lang="id-ID" dirty="0" smtClean="0"/>
          </a:p>
          <a:p>
            <a:pPr lvl="0"/>
            <a:endParaRPr lang="id-ID" dirty="0" smtClean="0"/>
          </a:p>
          <a:p>
            <a:pPr lvl="0"/>
            <a:endParaRPr lang="id-ID" b="1" dirty="0" smtClean="0"/>
          </a:p>
          <a:p>
            <a:pPr marL="0" indent="0">
              <a:buNone/>
            </a:pPr>
            <a:endParaRPr lang="en-US" b="1" dirty="0"/>
          </a:p>
        </p:txBody>
      </p:sp>
    </p:spTree>
    <p:extLst>
      <p:ext uri="{BB962C8B-B14F-4D97-AF65-F5344CB8AC3E}">
        <p14:creationId xmlns:p14="http://schemas.microsoft.com/office/powerpoint/2010/main" val="214671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37828" y="0"/>
            <a:ext cx="11017224" cy="6525343"/>
          </a:xfrm>
          <a:prstGeom prst="rect">
            <a:avLst/>
          </a:prstGeom>
          <a:noFill/>
          <a:ln>
            <a:noFill/>
          </a:ln>
        </p:spPr>
      </p:pic>
      <p:sp>
        <p:nvSpPr>
          <p:cNvPr id="5" name="Rectangle 4"/>
          <p:cNvSpPr/>
          <p:nvPr/>
        </p:nvSpPr>
        <p:spPr>
          <a:xfrm>
            <a:off x="6382197" y="908720"/>
            <a:ext cx="756084"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RS</a:t>
            </a:r>
            <a:endParaRPr lang="id-ID" dirty="0"/>
          </a:p>
        </p:txBody>
      </p:sp>
      <p:sp>
        <p:nvSpPr>
          <p:cNvPr id="7" name="Rectangle 6"/>
          <p:cNvSpPr/>
          <p:nvPr/>
        </p:nvSpPr>
        <p:spPr>
          <a:xfrm>
            <a:off x="4294212" y="2780928"/>
            <a:ext cx="756084"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7246540" y="2809503"/>
            <a:ext cx="756084"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Box 8"/>
          <p:cNvSpPr txBox="1"/>
          <p:nvPr/>
        </p:nvSpPr>
        <p:spPr>
          <a:xfrm>
            <a:off x="5347714" y="937917"/>
            <a:ext cx="954877" cy="461665"/>
          </a:xfrm>
          <a:prstGeom prst="rect">
            <a:avLst/>
          </a:prstGeom>
          <a:noFill/>
        </p:spPr>
        <p:txBody>
          <a:bodyPr wrap="none" rtlCol="0">
            <a:spAutoFit/>
          </a:bodyPr>
          <a:lstStyle/>
          <a:p>
            <a:r>
              <a:rPr lang="id-ID" dirty="0" smtClean="0"/>
              <a:t>RS485</a:t>
            </a:r>
            <a:endParaRPr lang="id-ID" dirty="0"/>
          </a:p>
        </p:txBody>
      </p:sp>
      <p:sp>
        <p:nvSpPr>
          <p:cNvPr id="10" name="TextBox 9"/>
          <p:cNvSpPr txBox="1"/>
          <p:nvPr/>
        </p:nvSpPr>
        <p:spPr>
          <a:xfrm>
            <a:off x="2140893" y="2809503"/>
            <a:ext cx="954877" cy="461665"/>
          </a:xfrm>
          <a:prstGeom prst="rect">
            <a:avLst/>
          </a:prstGeom>
          <a:noFill/>
        </p:spPr>
        <p:txBody>
          <a:bodyPr wrap="none" rtlCol="0">
            <a:spAutoFit/>
          </a:bodyPr>
          <a:lstStyle/>
          <a:p>
            <a:r>
              <a:rPr lang="id-ID" dirty="0" smtClean="0"/>
              <a:t>RS485</a:t>
            </a:r>
            <a:endParaRPr lang="id-ID" dirty="0"/>
          </a:p>
        </p:txBody>
      </p:sp>
      <p:sp>
        <p:nvSpPr>
          <p:cNvPr id="11" name="TextBox 10"/>
          <p:cNvSpPr txBox="1"/>
          <p:nvPr/>
        </p:nvSpPr>
        <p:spPr>
          <a:xfrm>
            <a:off x="8684728" y="2758690"/>
            <a:ext cx="954877" cy="461665"/>
          </a:xfrm>
          <a:prstGeom prst="rect">
            <a:avLst/>
          </a:prstGeom>
          <a:noFill/>
        </p:spPr>
        <p:txBody>
          <a:bodyPr wrap="none" rtlCol="0">
            <a:spAutoFit/>
          </a:bodyPr>
          <a:lstStyle/>
          <a:p>
            <a:r>
              <a:rPr lang="id-ID" dirty="0" smtClean="0"/>
              <a:t>RS485</a:t>
            </a:r>
            <a:endParaRPr lang="id-ID" dirty="0"/>
          </a:p>
        </p:txBody>
      </p:sp>
    </p:spTree>
    <p:extLst>
      <p:ext uri="{BB962C8B-B14F-4D97-AF65-F5344CB8AC3E}">
        <p14:creationId xmlns:p14="http://schemas.microsoft.com/office/powerpoint/2010/main" val="279947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980" y="163850"/>
            <a:ext cx="7575835" cy="636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629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purl.org/dc/terms/"/>
    <ds:schemaRef ds:uri="http://purl.org/dc/dcmitype/"/>
    <ds:schemaRef ds:uri="http://purl.org/dc/elements/1.1/"/>
    <ds:schemaRef ds:uri="http://schemas.microsoft.com/office/2006/documentManagement/types"/>
    <ds:schemaRef ds:uri="http://www.w3.org/XML/1998/namespace"/>
    <ds:schemaRef ds:uri="4873beb7-5857-4685-be1f-d57550cc96cc"/>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743</TotalTime>
  <Words>293</Words>
  <Application>Microsoft Office PowerPoint</Application>
  <PresentationFormat>Custom</PresentationFormat>
  <Paragraphs>38</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RANCANG BANGUN  MINI-SUPERVISORY CONTROL AND DATA ACQUISITION (SCADA)  PADA PENGONTROLAN SUHU DAN KELEMBABAN BUDIDAYA JAMUR TIRAM PUTIH</vt:lpstr>
      <vt:lpstr>Latar Belakang</vt:lpstr>
      <vt:lpstr>Rumusan Masalah</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RANCANG BANGUN  MINI-SUPERVISORY CONTROL AND DATA ACQUISITION (SCADA)  PADA PENGONTROLAN SUHU DAN KELEMBABAN BUDIDAYA JAMUR TIRAM PUTIH</dc:title>
  <dc:creator>stefan</dc:creator>
  <cp:lastModifiedBy>stefan</cp:lastModifiedBy>
  <cp:revision>29</cp:revision>
  <cp:lastPrinted>2018-01-22T15:05:19Z</cp:lastPrinted>
  <dcterms:created xsi:type="dcterms:W3CDTF">2018-01-08T08:14:58Z</dcterms:created>
  <dcterms:modified xsi:type="dcterms:W3CDTF">2018-04-11T15:33:23Z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