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58"/>
  </p:notesMasterIdLst>
  <p:handoutMasterIdLst>
    <p:handoutMasterId r:id="rId59"/>
  </p:handoutMasterIdLst>
  <p:sldIdLst>
    <p:sldId id="257" r:id="rId3"/>
    <p:sldId id="334" r:id="rId4"/>
    <p:sldId id="335" r:id="rId5"/>
    <p:sldId id="336" r:id="rId6"/>
    <p:sldId id="338" r:id="rId7"/>
    <p:sldId id="340" r:id="rId8"/>
    <p:sldId id="387" r:id="rId9"/>
    <p:sldId id="392"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89" r:id="rId32"/>
    <p:sldId id="391" r:id="rId33"/>
    <p:sldId id="362" r:id="rId34"/>
    <p:sldId id="363" r:id="rId35"/>
    <p:sldId id="364" r:id="rId36"/>
    <p:sldId id="365" r:id="rId37"/>
    <p:sldId id="366" r:id="rId38"/>
    <p:sldId id="367" r:id="rId39"/>
    <p:sldId id="368" r:id="rId40"/>
    <p:sldId id="369" r:id="rId41"/>
    <p:sldId id="370" r:id="rId42"/>
    <p:sldId id="372" r:id="rId43"/>
    <p:sldId id="373" r:id="rId44"/>
    <p:sldId id="374" r:id="rId45"/>
    <p:sldId id="375" r:id="rId46"/>
    <p:sldId id="376" r:id="rId47"/>
    <p:sldId id="377" r:id="rId48"/>
    <p:sldId id="378" r:id="rId49"/>
    <p:sldId id="379" r:id="rId50"/>
    <p:sldId id="380" r:id="rId51"/>
    <p:sldId id="381" r:id="rId52"/>
    <p:sldId id="382" r:id="rId53"/>
    <p:sldId id="390" r:id="rId54"/>
    <p:sldId id="383" r:id="rId55"/>
    <p:sldId id="385" r:id="rId56"/>
    <p:sldId id="386" r:id="rId5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551"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FDCCA-7959-43D5-BC14-662EAD4EF158}"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74B887E-3C10-4C17-A58A-6874397EDE9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id-ID" smtClean="0"/>
          </a:p>
        </p:txBody>
      </p:sp>
      <p:sp>
        <p:nvSpPr>
          <p:cNvPr id="66564" name="Slide Number Placeholder 3"/>
          <p:cNvSpPr>
            <a:spLocks noGrp="1"/>
          </p:cNvSpPr>
          <p:nvPr>
            <p:ph type="sldNum" sz="quarter" idx="5"/>
          </p:nvPr>
        </p:nvSpPr>
        <p:spPr>
          <a:noFill/>
        </p:spPr>
        <p:txBody>
          <a:bodyPr/>
          <a:lstStyle/>
          <a:p>
            <a:fld id="{AF5CB329-D2F7-4676-8EE4-B53EDD0C528B}"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CF0271-67EF-4930-91C3-51C91737157C}" type="slidenum">
              <a:rPr lang="en-US" smtClean="0"/>
              <a:pPr/>
              <a:t>15</a:t>
            </a:fld>
            <a:endParaRPr lang="en-US" smtClean="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449ABB72-88E0-4F3A-8AB4-F639A2606F9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F10B0367-1A6C-42C3-8E21-D8BEFFE3F26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D6DD8E22-5671-41C4-B0C8-2A4D4C282E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9A67E22C-4EEA-41DB-893D-BD7708929F6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381000" y="1371600"/>
            <a:ext cx="8305800" cy="45720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1524000" y="6400800"/>
            <a:ext cx="6248400" cy="457200"/>
          </a:xfrm>
        </p:spPr>
        <p:txBody>
          <a:bodyPr/>
          <a:lstStyle>
            <a:lvl1pPr>
              <a:buFontTx/>
              <a:buNone/>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1"/>
          </p:nvPr>
        </p:nvSpPr>
        <p:spPr/>
        <p:txBody>
          <a:bodyPr/>
          <a:lstStyle>
            <a:lvl1pPr>
              <a:buNone/>
              <a:defRPr/>
            </a:lvl1pPr>
          </a:lstStyle>
          <a:p>
            <a:pPr>
              <a:defRPr/>
            </a:pPr>
            <a:fld id="{63CCA576-7529-4E91-A632-586752F551E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Information Technology Project Management, Fifth Edition, Copyright 2007</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1DB6A918-1572-453F-91EB-459FB09D36B2}"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22"/>
          <p:cNvSpPr>
            <a:spLocks noGrp="1"/>
          </p:cNvSpPr>
          <p:nvPr>
            <p:ph type="sldNum" sz="quarter" idx="12"/>
          </p:nvPr>
        </p:nvSpPr>
        <p:spPr/>
        <p:txBody>
          <a:bodyPr/>
          <a:lstStyle>
            <a:lvl1pPr>
              <a:defRPr/>
            </a:lvl1pPr>
          </a:lstStyle>
          <a:p>
            <a:pPr>
              <a:defRPr/>
            </a:pPr>
            <a:fld id="{7F97B397-4E59-4492-912C-80EAE0471A3E}"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22"/>
          <p:cNvSpPr>
            <a:spLocks noGrp="1"/>
          </p:cNvSpPr>
          <p:nvPr>
            <p:ph type="sldNum" sz="quarter" idx="12"/>
          </p:nvPr>
        </p:nvSpPr>
        <p:spPr/>
        <p:txBody>
          <a:bodyPr/>
          <a:lstStyle>
            <a:lvl1pPr>
              <a:defRPr/>
            </a:lvl1pPr>
          </a:lstStyle>
          <a:p>
            <a:pPr>
              <a:defRPr/>
            </a:pPr>
            <a:fld id="{1CFE7886-6C60-4068-8846-27A3D81762EC}"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22"/>
          <p:cNvSpPr>
            <a:spLocks noGrp="1"/>
          </p:cNvSpPr>
          <p:nvPr>
            <p:ph type="sldNum" sz="quarter" idx="12"/>
          </p:nvPr>
        </p:nvSpPr>
        <p:spPr/>
        <p:txBody>
          <a:bodyPr/>
          <a:lstStyle>
            <a:lvl1pPr>
              <a:defRPr/>
            </a:lvl1pPr>
          </a:lstStyle>
          <a:p>
            <a:pPr>
              <a:defRPr/>
            </a:pPr>
            <a:fld id="{29631A17-9A5E-408D-A3B2-FEF353D847C8}"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22"/>
          <p:cNvSpPr>
            <a:spLocks noGrp="1"/>
          </p:cNvSpPr>
          <p:nvPr>
            <p:ph type="sldNum" sz="quarter" idx="12"/>
          </p:nvPr>
        </p:nvSpPr>
        <p:spPr/>
        <p:txBody>
          <a:bodyPr/>
          <a:lstStyle>
            <a:lvl1pPr>
              <a:defRPr/>
            </a:lvl1pPr>
          </a:lstStyle>
          <a:p>
            <a:pPr>
              <a:defRPr/>
            </a:pPr>
            <a:fld id="{0C2F52E5-F9F5-4EF4-96B1-83ECCA6C7A67}"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6"/>
          <p:cNvSpPr>
            <a:spLocks noGrp="1"/>
          </p:cNvSpPr>
          <p:nvPr>
            <p:ph type="sldNum" sz="quarter" idx="12"/>
          </p:nvPr>
        </p:nvSpPr>
        <p:spPr/>
        <p:txBody>
          <a:bodyPr/>
          <a:lstStyle>
            <a:lvl1pPr>
              <a:defRPr/>
            </a:lvl1pPr>
          </a:lstStyle>
          <a:p>
            <a:pPr>
              <a:defRPr/>
            </a:pPr>
            <a:fld id="{18746EA7-B764-45C5-85D7-9C1171640DD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167C85C4-71BA-412F-907A-0C0CCDD394D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Information Technology Project Management, Fifth Edition, Copyright 2007</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F3F0CCC6-2816-4D32-96D4-769E3D4AE768}"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C292F22F-FB3C-4606-83B9-3B2A703CCBA4}"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64CF94C8-B823-494B-BD83-90FFC790C31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ABEC3C63-262F-429F-B4D1-7233B711356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B164EE0D-F3FE-4892-9BF5-C45ADC1D52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5"/>
          <p:cNvSpPr>
            <a:spLocks noGrp="1"/>
          </p:cNvSpPr>
          <p:nvPr>
            <p:ph type="sldNum" sz="quarter" idx="12"/>
          </p:nvPr>
        </p:nvSpPr>
        <p:spPr/>
        <p:txBody>
          <a:bodyPr/>
          <a:lstStyle>
            <a:lvl1pPr>
              <a:defRPr/>
            </a:lvl1pPr>
          </a:lstStyle>
          <a:p>
            <a:pPr>
              <a:defRPr/>
            </a:pPr>
            <a:fld id="{C232F33C-7C79-4B7C-9442-67D8AF870DF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2"/>
          </p:nvPr>
        </p:nvSpPr>
        <p:spPr/>
        <p:txBody>
          <a:bodyPr/>
          <a:lstStyle>
            <a:lvl1pPr>
              <a:defRPr/>
            </a:lvl1pPr>
          </a:lstStyle>
          <a:p>
            <a:pPr>
              <a:defRPr/>
            </a:pPr>
            <a:fld id="{120C2B06-A5EC-4AA8-84BC-0C720962237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5"/>
          <p:cNvSpPr>
            <a:spLocks noGrp="1"/>
          </p:cNvSpPr>
          <p:nvPr>
            <p:ph type="sldNum" sz="quarter" idx="12"/>
          </p:nvPr>
        </p:nvSpPr>
        <p:spPr/>
        <p:txBody>
          <a:bodyPr/>
          <a:lstStyle>
            <a:lvl1pPr>
              <a:defRPr/>
            </a:lvl1pPr>
          </a:lstStyle>
          <a:p>
            <a:pPr>
              <a:defRPr/>
            </a:pPr>
            <a:fld id="{465AF7D7-53ED-42DB-B22D-5AF9952A26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D92DD04E-CCF9-4721-B2A2-C572E97B16E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83B5B71A-89BC-4F72-A5B7-85FCB16AEC2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B05B6D4D-05B1-4502-BE08-F9BF7597C20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400">
                <a:solidFill>
                  <a:schemeClr val="tx2"/>
                </a:solidFill>
                <a:latin typeface="Times New Roman" pitchFamily="18" charset="0"/>
              </a:defRPr>
            </a:lvl1pPr>
          </a:lstStyle>
          <a:p>
            <a:pPr>
              <a:defRPr/>
            </a:pPr>
            <a:r>
              <a:rPr lang="en-US"/>
              <a:t>Information Technology Project Management, Fifth Edition, Copyright 2007</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lnSpc>
                <a:spcPct val="90000"/>
              </a:lnSpc>
              <a:spcBef>
                <a:spcPct val="20000"/>
              </a:spcBef>
              <a:buFontTx/>
              <a:buChar char="•"/>
              <a:defRPr kumimoji="0" sz="1400">
                <a:solidFill>
                  <a:srgbClr val="FFFFFF"/>
                </a:solidFill>
                <a:latin typeface="+mj-lt"/>
                <a:ea typeface="+mj-ea"/>
                <a:cs typeface="+mj-cs"/>
              </a:defRPr>
            </a:lvl1pPr>
          </a:lstStyle>
          <a:p>
            <a:pPr>
              <a:defRPr/>
            </a:pPr>
            <a:fld id="{08FF3CCE-C004-463F-A960-BC4ACC1E3DF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01" r:id="rId4"/>
    <p:sldLayoutId id="2147483902" r:id="rId5"/>
    <p:sldLayoutId id="2147483903" r:id="rId6"/>
    <p:sldLayoutId id="2147483904" r:id="rId7"/>
    <p:sldLayoutId id="2147483910" r:id="rId8"/>
    <p:sldLayoutId id="2147483911" r:id="rId9"/>
    <p:sldLayoutId id="2147483905" r:id="rId10"/>
    <p:sldLayoutId id="2147483906"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a:bodyPr>
          <a:lstStyle/>
          <a:p>
            <a:pPr eaLnBrk="1" fontAlgn="auto" hangingPunct="1">
              <a:spcAft>
                <a:spcPts val="0"/>
              </a:spcAft>
              <a:defRPr/>
            </a:pPr>
            <a:r>
              <a:rPr sz="3000">
                <a:effectLst>
                  <a:outerShdw blurRad="38100" dist="38100" dir="2700000" algn="tl">
                    <a:srgbClr val="FFFFFF"/>
                  </a:outerShdw>
                </a:effectLst>
                <a:latin typeface="Arial Rounded MT Bold" pitchFamily="34" charset="0"/>
              </a:rPr>
              <a:t>Chapter </a:t>
            </a:r>
            <a:r>
              <a:rPr sz="3000" smtClean="0">
                <a:effectLst>
                  <a:outerShdw blurRad="38100" dist="38100" dir="2700000" algn="tl">
                    <a:srgbClr val="FFFFFF"/>
                  </a:outerShdw>
                </a:effectLst>
                <a:latin typeface="Arial Rounded MT Bold" pitchFamily="34" charset="0"/>
              </a:rPr>
              <a:t>6:</a:t>
            </a:r>
            <a:r>
              <a:rPr sz="3000">
                <a:effectLst>
                  <a:outerShdw blurRad="38100" dist="38100" dir="2700000" algn="tl">
                    <a:srgbClr val="FFFFFF"/>
                  </a:outerShdw>
                </a:effectLst>
                <a:latin typeface="Arial Rounded MT Bold" pitchFamily="34" charset="0"/>
              </a:rPr>
              <a:t/>
            </a:r>
            <a:br>
              <a:rPr sz="3000">
                <a:effectLst>
                  <a:outerShdw blurRad="38100" dist="38100" dir="2700000" algn="tl">
                    <a:srgbClr val="FFFFFF"/>
                  </a:outerShdw>
                </a:effectLst>
                <a:latin typeface="Arial Rounded MT Bold" pitchFamily="34" charset="0"/>
              </a:rPr>
            </a:br>
            <a:r>
              <a:rPr sz="3000" smtClean="0">
                <a:effectLst>
                  <a:outerShdw blurRad="38100" dist="38100" dir="2700000" algn="tl">
                    <a:srgbClr val="FFFFFF"/>
                  </a:outerShdw>
                </a:effectLst>
                <a:latin typeface="Arial Rounded MT Bold" pitchFamily="34" charset="0"/>
              </a:rPr>
              <a:t>Project Time Management</a:t>
            </a:r>
            <a:endParaRPr sz="300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304800" y="3810000"/>
            <a:ext cx="5791200" cy="1349375"/>
          </a:xfrm>
          <a:prstGeom prst="rect">
            <a:avLst/>
          </a:prstGeom>
          <a:noFill/>
          <a:ln w="9525">
            <a:noFill/>
            <a:miter lim="800000"/>
            <a:headEnd/>
            <a:tailEnd/>
          </a:ln>
          <a:effectLst/>
        </p:spPr>
        <p:txBody>
          <a:bodyPr/>
          <a:lstStyle/>
          <a:p>
            <a:pPr>
              <a:defRPr/>
            </a:pPr>
            <a:r>
              <a:rPr lang="en-US" sz="2800" dirty="0">
                <a:solidFill>
                  <a:srgbClr val="666699"/>
                </a:solidFill>
                <a:effectLst>
                  <a:outerShdw blurRad="38100" dist="38100" dir="2700000" algn="tl">
                    <a:srgbClr val="000000"/>
                  </a:outerShdw>
                </a:effectLst>
                <a:latin typeface="Arial Black" pitchFamily="34" charset="0"/>
              </a:rPr>
              <a:t>Information Technology Project Management,</a:t>
            </a:r>
          </a:p>
          <a:p>
            <a:pPr>
              <a:defRPr/>
            </a:pPr>
            <a:r>
              <a:rPr lang="en-US" sz="2800" dirty="0">
                <a:solidFill>
                  <a:srgbClr val="666699"/>
                </a:solidFill>
                <a:effectLst>
                  <a:outerShdw blurRad="38100" dist="38100" dir="2700000" algn="tl">
                    <a:srgbClr val="000000"/>
                  </a:outerShdw>
                </a:effectLst>
                <a:latin typeface="Arial Black" pitchFamily="34" charset="0"/>
              </a:rPr>
              <a:t>Fifth Edition</a:t>
            </a:r>
          </a:p>
        </p:txBody>
      </p:sp>
      <p:pic>
        <p:nvPicPr>
          <p:cNvPr id="8196" name="Picture 4"/>
          <p:cNvPicPr>
            <a:picLocks noChangeAspect="1" noChangeArrowheads="1"/>
          </p:cNvPicPr>
          <p:nvPr/>
        </p:nvPicPr>
        <p:blipFill>
          <a:blip r:embed="rId3"/>
          <a:srcRect l="53035" t="18163" r="5449" b="11752"/>
          <a:stretch>
            <a:fillRect/>
          </a:stretch>
        </p:blipFill>
        <p:spPr bwMode="auto">
          <a:xfrm>
            <a:off x="6172200" y="3352800"/>
            <a:ext cx="2543175" cy="321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50838"/>
            <a:ext cx="8305800" cy="868362"/>
          </a:xfrm>
        </p:spPr>
        <p:txBody>
          <a:bodyPr/>
          <a:lstStyle/>
          <a:p>
            <a:r>
              <a:rPr lang="en-US" smtClean="0"/>
              <a:t>Activity Lists and Attributes</a:t>
            </a:r>
          </a:p>
        </p:txBody>
      </p:sp>
      <p:sp>
        <p:nvSpPr>
          <p:cNvPr id="17411" name="Rectangle 3"/>
          <p:cNvSpPr>
            <a:spLocks noGrp="1" noChangeArrowheads="1"/>
          </p:cNvSpPr>
          <p:nvPr>
            <p:ph type="body" idx="1"/>
          </p:nvPr>
        </p:nvSpPr>
        <p:spPr/>
        <p:txBody>
          <a:bodyPr/>
          <a:lstStyle/>
          <a:p>
            <a:r>
              <a:rPr lang="en-US" smtClean="0"/>
              <a:t>An </a:t>
            </a:r>
            <a:r>
              <a:rPr lang="en-US" b="1" smtClean="0"/>
              <a:t>activity list</a:t>
            </a:r>
            <a:r>
              <a:rPr lang="en-US" smtClean="0"/>
              <a:t> is a tabulation of activities to be included on a project schedule that includes:</a:t>
            </a:r>
          </a:p>
          <a:p>
            <a:pPr lvl="1"/>
            <a:r>
              <a:rPr lang="en-US" smtClean="0"/>
              <a:t>The activity name</a:t>
            </a:r>
          </a:p>
          <a:p>
            <a:pPr lvl="1"/>
            <a:r>
              <a:rPr lang="en-US" smtClean="0"/>
              <a:t>An activity identifier or number</a:t>
            </a:r>
          </a:p>
          <a:p>
            <a:pPr lvl="1"/>
            <a:r>
              <a:rPr lang="en-US" smtClean="0"/>
              <a:t>A brief description of the activity</a:t>
            </a:r>
          </a:p>
          <a:p>
            <a:r>
              <a:rPr lang="en-US" b="1" smtClean="0"/>
              <a:t>Activity attributes</a:t>
            </a:r>
            <a:r>
              <a:rPr lang="en-US" smtClean="0"/>
              <a:t> provide more information such as predecessors, successors, logical relationships, leads and lags, resource requirements, constraints, imposed dates, and assumptions related to the activity</a:t>
            </a:r>
          </a:p>
          <a:p>
            <a:pPr lvl="1"/>
            <a:endParaRPr lang="en-US" smtClean="0"/>
          </a:p>
        </p:txBody>
      </p:sp>
      <p:sp>
        <p:nvSpPr>
          <p:cNvPr id="6" name="Slide Number Placeholder 5"/>
          <p:cNvSpPr>
            <a:spLocks noGrp="1"/>
          </p:cNvSpPr>
          <p:nvPr>
            <p:ph type="sldNum" sz="quarter" idx="11"/>
          </p:nvPr>
        </p:nvSpPr>
        <p:spPr/>
        <p:txBody>
          <a:bodyPr/>
          <a:lstStyle/>
          <a:p>
            <a:pPr>
              <a:defRPr/>
            </a:pPr>
            <a:fld id="{12D42F8F-FAA4-4159-944E-D7302023F2E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8305800" cy="1143000"/>
          </a:xfrm>
        </p:spPr>
        <p:txBody>
          <a:bodyPr/>
          <a:lstStyle/>
          <a:p>
            <a:r>
              <a:rPr lang="en-US" smtClean="0"/>
              <a:t>Milestones</a:t>
            </a:r>
          </a:p>
        </p:txBody>
      </p:sp>
      <p:sp>
        <p:nvSpPr>
          <p:cNvPr id="18435" name="Rectangle 3"/>
          <p:cNvSpPr>
            <a:spLocks noGrp="1" noChangeArrowheads="1"/>
          </p:cNvSpPr>
          <p:nvPr>
            <p:ph type="body" idx="1"/>
          </p:nvPr>
        </p:nvSpPr>
        <p:spPr/>
        <p:txBody>
          <a:bodyPr/>
          <a:lstStyle/>
          <a:p>
            <a:pPr>
              <a:lnSpc>
                <a:spcPct val="90000"/>
              </a:lnSpc>
            </a:pPr>
            <a:r>
              <a:rPr lang="en-US" smtClean="0"/>
              <a:t>A </a:t>
            </a:r>
            <a:r>
              <a:rPr lang="en-US" b="1" smtClean="0"/>
              <a:t>milestone</a:t>
            </a:r>
            <a:r>
              <a:rPr lang="en-US" smtClean="0"/>
              <a:t> is a significant event that normally has no duration</a:t>
            </a:r>
          </a:p>
          <a:p>
            <a:pPr>
              <a:lnSpc>
                <a:spcPct val="90000"/>
              </a:lnSpc>
            </a:pPr>
            <a:r>
              <a:rPr lang="en-US" smtClean="0"/>
              <a:t>It often takes several activities and a lot of work to complete a milestone</a:t>
            </a:r>
          </a:p>
          <a:p>
            <a:pPr>
              <a:lnSpc>
                <a:spcPct val="90000"/>
              </a:lnSpc>
            </a:pPr>
            <a:r>
              <a:rPr lang="en-US" smtClean="0"/>
              <a:t>They’re useful tools for setting schedule goals and monitoring progress</a:t>
            </a:r>
          </a:p>
          <a:p>
            <a:pPr>
              <a:lnSpc>
                <a:spcPct val="90000"/>
              </a:lnSpc>
            </a:pPr>
            <a:r>
              <a:rPr lang="en-US" smtClean="0"/>
              <a:t>Examples include obtaining customer sign-off on key documents or completion of specific products</a:t>
            </a:r>
          </a:p>
          <a:p>
            <a:pPr>
              <a:lnSpc>
                <a:spcPct val="90000"/>
              </a:lnSpc>
            </a:pPr>
            <a:endParaRPr lang="en-US" smtClean="0"/>
          </a:p>
        </p:txBody>
      </p:sp>
      <p:sp>
        <p:nvSpPr>
          <p:cNvPr id="6" name="Slide Number Placeholder 5"/>
          <p:cNvSpPr>
            <a:spLocks noGrp="1"/>
          </p:cNvSpPr>
          <p:nvPr>
            <p:ph type="sldNum" sz="quarter" idx="11"/>
          </p:nvPr>
        </p:nvSpPr>
        <p:spPr/>
        <p:txBody>
          <a:bodyPr/>
          <a:lstStyle/>
          <a:p>
            <a:pPr>
              <a:defRPr/>
            </a:pPr>
            <a:fld id="{653CA88F-ED88-4F73-8FC5-17610E3E99E6}"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381000"/>
            <a:ext cx="8229600" cy="762000"/>
          </a:xfrm>
        </p:spPr>
        <p:txBody>
          <a:bodyPr/>
          <a:lstStyle/>
          <a:p>
            <a:r>
              <a:rPr lang="en-US" smtClean="0"/>
              <a:t>Activity Sequencing</a:t>
            </a:r>
          </a:p>
        </p:txBody>
      </p:sp>
      <p:sp>
        <p:nvSpPr>
          <p:cNvPr id="20483" name="Rectangle 3"/>
          <p:cNvSpPr>
            <a:spLocks noGrp="1" noChangeArrowheads="1"/>
          </p:cNvSpPr>
          <p:nvPr>
            <p:ph type="body" idx="1"/>
          </p:nvPr>
        </p:nvSpPr>
        <p:spPr>
          <a:xfrm>
            <a:off x="228600" y="1295400"/>
            <a:ext cx="8186738" cy="4791075"/>
          </a:xfrm>
        </p:spPr>
        <p:txBody>
          <a:bodyPr/>
          <a:lstStyle/>
          <a:p>
            <a:r>
              <a:rPr lang="en-US" smtClean="0"/>
              <a:t>Involves reviewing activities and determining dependencies</a:t>
            </a:r>
          </a:p>
          <a:p>
            <a:r>
              <a:rPr lang="en-US" smtClean="0"/>
              <a:t>A </a:t>
            </a:r>
            <a:r>
              <a:rPr lang="en-US" b="1" smtClean="0"/>
              <a:t>dependency</a:t>
            </a:r>
            <a:r>
              <a:rPr lang="en-US" smtClean="0"/>
              <a:t> or </a:t>
            </a:r>
            <a:r>
              <a:rPr lang="en-US" b="1" smtClean="0"/>
              <a:t>relationship</a:t>
            </a:r>
            <a:r>
              <a:rPr lang="en-US" smtClean="0"/>
              <a:t> is the sequencing of project activities or tasks	</a:t>
            </a:r>
          </a:p>
          <a:p>
            <a:r>
              <a:rPr lang="en-US" smtClean="0"/>
              <a:t>You </a:t>
            </a:r>
            <a:r>
              <a:rPr lang="en-US" i="1" smtClean="0"/>
              <a:t>must</a:t>
            </a:r>
            <a:r>
              <a:rPr lang="en-US" smtClean="0"/>
              <a:t> determine dependencies in order to use critical path analysis</a:t>
            </a:r>
          </a:p>
        </p:txBody>
      </p:sp>
      <p:sp>
        <p:nvSpPr>
          <p:cNvPr id="6" name="Slide Number Placeholder 5"/>
          <p:cNvSpPr>
            <a:spLocks noGrp="1"/>
          </p:cNvSpPr>
          <p:nvPr>
            <p:ph type="sldNum" sz="quarter" idx="11"/>
          </p:nvPr>
        </p:nvSpPr>
        <p:spPr/>
        <p:txBody>
          <a:bodyPr/>
          <a:lstStyle/>
          <a:p>
            <a:pPr>
              <a:defRPr/>
            </a:pPr>
            <a:fld id="{116B828B-1B1F-4073-B64E-6CA717AC93E9}"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76200"/>
            <a:ext cx="8305800" cy="1143000"/>
          </a:xfrm>
        </p:spPr>
        <p:txBody>
          <a:bodyPr/>
          <a:lstStyle/>
          <a:p>
            <a:r>
              <a:rPr lang="en-US" smtClean="0"/>
              <a:t>Three Types of Dependencies</a:t>
            </a:r>
          </a:p>
        </p:txBody>
      </p:sp>
      <p:sp>
        <p:nvSpPr>
          <p:cNvPr id="21507" name="Rectangle 3"/>
          <p:cNvSpPr>
            <a:spLocks noGrp="1" noChangeArrowheads="1"/>
          </p:cNvSpPr>
          <p:nvPr>
            <p:ph type="body" idx="1"/>
          </p:nvPr>
        </p:nvSpPr>
        <p:spPr>
          <a:xfrm>
            <a:off x="381000" y="1524000"/>
            <a:ext cx="8305800" cy="4572000"/>
          </a:xfrm>
        </p:spPr>
        <p:txBody>
          <a:bodyPr/>
          <a:lstStyle/>
          <a:p>
            <a:pPr>
              <a:lnSpc>
                <a:spcPct val="90000"/>
              </a:lnSpc>
            </a:pPr>
            <a:r>
              <a:rPr lang="en-US" b="1" smtClean="0"/>
              <a:t>Mandatory dependencies</a:t>
            </a:r>
            <a:r>
              <a:rPr lang="en-US" smtClean="0"/>
              <a:t>: inherent in the nature of the work being performed on a project, sometimes referred to as hard logic</a:t>
            </a:r>
            <a:endParaRPr lang="en-US" b="1" smtClean="0"/>
          </a:p>
          <a:p>
            <a:pPr>
              <a:lnSpc>
                <a:spcPct val="90000"/>
              </a:lnSpc>
            </a:pPr>
            <a:r>
              <a:rPr lang="en-US" b="1" smtClean="0"/>
              <a:t>Discretionary dependencies</a:t>
            </a:r>
            <a:r>
              <a:rPr lang="en-US" smtClean="0"/>
              <a:t>:</a:t>
            </a:r>
            <a:r>
              <a:rPr lang="en-US" b="1" smtClean="0"/>
              <a:t> </a:t>
            </a:r>
            <a:r>
              <a:rPr lang="en-US" smtClean="0"/>
              <a:t>defined by the project team; sometimes referred to as soft logic and should be used with care since they may limit later scheduling options</a:t>
            </a:r>
            <a:endParaRPr lang="en-US" b="1" smtClean="0"/>
          </a:p>
          <a:p>
            <a:pPr>
              <a:lnSpc>
                <a:spcPct val="90000"/>
              </a:lnSpc>
            </a:pPr>
            <a:r>
              <a:rPr lang="en-US" b="1" smtClean="0"/>
              <a:t>External dependencies</a:t>
            </a:r>
            <a:r>
              <a:rPr lang="en-US" smtClean="0"/>
              <a:t>: involve relationships between project and nonproject activities</a:t>
            </a:r>
          </a:p>
        </p:txBody>
      </p:sp>
      <p:sp>
        <p:nvSpPr>
          <p:cNvPr id="6" name="Slide Number Placeholder 5"/>
          <p:cNvSpPr>
            <a:spLocks noGrp="1"/>
          </p:cNvSpPr>
          <p:nvPr>
            <p:ph type="sldNum" sz="quarter" idx="11"/>
          </p:nvPr>
        </p:nvSpPr>
        <p:spPr/>
        <p:txBody>
          <a:bodyPr/>
          <a:lstStyle/>
          <a:p>
            <a:pPr>
              <a:defRPr/>
            </a:pPr>
            <a:fld id="{3F3DA2BB-596A-4462-96D5-383F34AC74D9}"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274638"/>
            <a:ext cx="8305800" cy="868362"/>
          </a:xfrm>
        </p:spPr>
        <p:txBody>
          <a:bodyPr/>
          <a:lstStyle/>
          <a:p>
            <a:r>
              <a:rPr lang="en-US" smtClean="0"/>
              <a:t>Network Diagrams</a:t>
            </a:r>
          </a:p>
        </p:txBody>
      </p:sp>
      <p:sp>
        <p:nvSpPr>
          <p:cNvPr id="22531" name="Rectangle 3"/>
          <p:cNvSpPr>
            <a:spLocks noGrp="1" noChangeArrowheads="1"/>
          </p:cNvSpPr>
          <p:nvPr>
            <p:ph type="body" idx="1"/>
          </p:nvPr>
        </p:nvSpPr>
        <p:spPr/>
        <p:txBody>
          <a:bodyPr/>
          <a:lstStyle/>
          <a:p>
            <a:r>
              <a:rPr lang="en-US" smtClean="0"/>
              <a:t>Network diagrams are the preferred technique for showing activity sequencing</a:t>
            </a:r>
          </a:p>
          <a:p>
            <a:r>
              <a:rPr lang="en-US" smtClean="0"/>
              <a:t>A </a:t>
            </a:r>
            <a:r>
              <a:rPr lang="en-US" b="1" smtClean="0"/>
              <a:t>network diagram</a:t>
            </a:r>
            <a:r>
              <a:rPr lang="en-US" smtClean="0"/>
              <a:t> is a schematic display of the logical relationships among, or sequencing of, project activities</a:t>
            </a:r>
          </a:p>
          <a:p>
            <a:r>
              <a:rPr lang="en-US" smtClean="0"/>
              <a:t>Two main formats are the arrow and precedence diagramming methods</a:t>
            </a:r>
          </a:p>
        </p:txBody>
      </p:sp>
      <p:sp>
        <p:nvSpPr>
          <p:cNvPr id="6" name="Slide Number Placeholder 5"/>
          <p:cNvSpPr>
            <a:spLocks noGrp="1"/>
          </p:cNvSpPr>
          <p:nvPr>
            <p:ph type="sldNum" sz="quarter" idx="11"/>
          </p:nvPr>
        </p:nvSpPr>
        <p:spPr/>
        <p:txBody>
          <a:bodyPr/>
          <a:lstStyle/>
          <a:p>
            <a:pPr>
              <a:defRPr/>
            </a:pPr>
            <a:fld id="{70213DCB-F1DC-4733-9F81-718B6A4D5B9E}"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09600"/>
            <a:ext cx="7772400" cy="1143000"/>
          </a:xfrm>
        </p:spPr>
        <p:txBody>
          <a:bodyPr/>
          <a:lstStyle/>
          <a:p>
            <a:r>
              <a:rPr lang="en-US" dirty="0" smtClean="0"/>
              <a:t>Sample </a:t>
            </a:r>
            <a:r>
              <a:rPr lang="en-US" dirty="0" smtClean="0"/>
              <a:t>Activity-on-Arrow (AOA) Network Diagram for Project X</a:t>
            </a:r>
          </a:p>
        </p:txBody>
      </p:sp>
      <p:sp>
        <p:nvSpPr>
          <p:cNvPr id="6" name="Slide Number Placeholder 5"/>
          <p:cNvSpPr>
            <a:spLocks noGrp="1"/>
          </p:cNvSpPr>
          <p:nvPr>
            <p:ph type="sldNum" sz="quarter" idx="12"/>
          </p:nvPr>
        </p:nvSpPr>
        <p:spPr/>
        <p:txBody>
          <a:bodyPr/>
          <a:lstStyle/>
          <a:p>
            <a:pPr>
              <a:buFontTx/>
              <a:buNone/>
              <a:defRPr/>
            </a:pPr>
            <a:fld id="{76096487-F3C4-4A1C-8C05-949B2F420334}" type="slidenum">
              <a:rPr lang="en-US" smtClean="0"/>
              <a:pPr>
                <a:buFontTx/>
                <a:buNone/>
                <a:defRPr/>
              </a:pPr>
              <a:t>15</a:t>
            </a:fld>
            <a:endParaRPr lang="en-US" dirty="0"/>
          </a:p>
        </p:txBody>
      </p:sp>
      <p:pic>
        <p:nvPicPr>
          <p:cNvPr id="2050" name="Picture 2"/>
          <p:cNvPicPr>
            <a:picLocks noChangeAspect="1" noChangeArrowheads="1"/>
          </p:cNvPicPr>
          <p:nvPr/>
        </p:nvPicPr>
        <p:blipFill>
          <a:blip r:embed="rId3"/>
          <a:srcRect/>
          <a:stretch>
            <a:fillRect/>
          </a:stretch>
        </p:blipFill>
        <p:spPr bwMode="auto">
          <a:xfrm>
            <a:off x="380999" y="2286000"/>
            <a:ext cx="8534401" cy="376690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228600"/>
            <a:ext cx="8305800" cy="960438"/>
          </a:xfrm>
        </p:spPr>
        <p:txBody>
          <a:bodyPr/>
          <a:lstStyle/>
          <a:p>
            <a:r>
              <a:rPr lang="en-US" smtClean="0"/>
              <a:t>Arrow Diagramming Method (ADM)</a:t>
            </a:r>
          </a:p>
        </p:txBody>
      </p:sp>
      <p:sp>
        <p:nvSpPr>
          <p:cNvPr id="24579" name="Rectangle 3"/>
          <p:cNvSpPr>
            <a:spLocks noGrp="1" noChangeArrowheads="1"/>
          </p:cNvSpPr>
          <p:nvPr>
            <p:ph type="body" idx="1"/>
          </p:nvPr>
        </p:nvSpPr>
        <p:spPr/>
        <p:txBody>
          <a:bodyPr/>
          <a:lstStyle/>
          <a:p>
            <a:r>
              <a:rPr lang="en-US" smtClean="0"/>
              <a:t>Also called activity-on-arrow (AOA) network diagrams</a:t>
            </a:r>
          </a:p>
          <a:p>
            <a:r>
              <a:rPr lang="en-US" smtClean="0"/>
              <a:t>Activities are represented by arrows</a:t>
            </a:r>
          </a:p>
          <a:p>
            <a:r>
              <a:rPr lang="en-US" smtClean="0"/>
              <a:t>Nodes or circles are the starting and ending points of activities</a:t>
            </a:r>
          </a:p>
          <a:p>
            <a:r>
              <a:rPr lang="en-US" smtClean="0"/>
              <a:t>Can only show finish-to-start dependencies</a:t>
            </a:r>
          </a:p>
        </p:txBody>
      </p:sp>
      <p:sp>
        <p:nvSpPr>
          <p:cNvPr id="6" name="Slide Number Placeholder 5"/>
          <p:cNvSpPr>
            <a:spLocks noGrp="1"/>
          </p:cNvSpPr>
          <p:nvPr>
            <p:ph type="sldNum" sz="quarter" idx="11"/>
          </p:nvPr>
        </p:nvSpPr>
        <p:spPr/>
        <p:txBody>
          <a:bodyPr/>
          <a:lstStyle/>
          <a:p>
            <a:pPr>
              <a:defRPr/>
            </a:pPr>
            <a:fld id="{7A5A79D1-0E6B-467A-A558-A35A42E29658}"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762000"/>
            <a:ext cx="9144000" cy="327025"/>
          </a:xfrm>
        </p:spPr>
        <p:txBody>
          <a:bodyPr/>
          <a:lstStyle/>
          <a:p>
            <a:r>
              <a:rPr lang="en-US" smtClean="0"/>
              <a:t>Process for Creating AOA Diagrams</a:t>
            </a:r>
          </a:p>
        </p:txBody>
      </p:sp>
      <p:sp>
        <p:nvSpPr>
          <p:cNvPr id="25603" name="Rectangle 3"/>
          <p:cNvSpPr>
            <a:spLocks noGrp="1" noChangeArrowheads="1"/>
          </p:cNvSpPr>
          <p:nvPr>
            <p:ph type="body" idx="1"/>
          </p:nvPr>
        </p:nvSpPr>
        <p:spPr>
          <a:xfrm>
            <a:off x="533400" y="914400"/>
            <a:ext cx="8382000" cy="5257800"/>
          </a:xfrm>
        </p:spPr>
        <p:txBody>
          <a:bodyPr/>
          <a:lstStyle/>
          <a:p>
            <a:pPr marL="287338" indent="-287338">
              <a:buFontTx/>
              <a:buNone/>
              <a:defRPr/>
            </a:pPr>
            <a:r>
              <a:rPr lang="en-US" sz="2000" dirty="0" smtClean="0"/>
              <a:t>1. </a:t>
            </a:r>
            <a:r>
              <a:rPr lang="en-US" sz="2400" dirty="0" smtClean="0"/>
              <a:t>Find all of the activities that start at node 1: Draw their finish nodes and draw arrows between node 1 and those finish nodes; put the activity letter or name and duration estimate on the associated arrow </a:t>
            </a:r>
          </a:p>
          <a:p>
            <a:pPr marL="341313" indent="-341313">
              <a:buFontTx/>
              <a:buNone/>
              <a:defRPr/>
            </a:pPr>
            <a:r>
              <a:rPr lang="en-US" sz="2400" dirty="0" smtClean="0"/>
              <a:t>2. Continue drawing the network diagram, working from left to right: Look for bursts and merges</a:t>
            </a:r>
          </a:p>
          <a:p>
            <a:pPr marL="615951" lvl="1" indent="-341313">
              <a:defRPr/>
            </a:pPr>
            <a:r>
              <a:rPr lang="en-US" sz="2000" b="1" dirty="0" smtClean="0"/>
              <a:t>Bursts</a:t>
            </a:r>
            <a:r>
              <a:rPr lang="en-US" sz="2000" dirty="0" smtClean="0"/>
              <a:t> occur when a single node is followed by two or more activities</a:t>
            </a:r>
          </a:p>
          <a:p>
            <a:pPr marL="615951" lvl="1" indent="-341313">
              <a:defRPr/>
            </a:pPr>
            <a:r>
              <a:rPr lang="en-US" sz="2000" dirty="0" smtClean="0"/>
              <a:t>A </a:t>
            </a:r>
            <a:r>
              <a:rPr lang="en-US" sz="2000" b="1" dirty="0" smtClean="0"/>
              <a:t>merge</a:t>
            </a:r>
            <a:r>
              <a:rPr lang="en-US" sz="2000" dirty="0" smtClean="0"/>
              <a:t> occurs when two or more nodes precede a single node</a:t>
            </a:r>
          </a:p>
          <a:p>
            <a:pPr>
              <a:buFontTx/>
              <a:buNone/>
              <a:defRPr/>
            </a:pPr>
            <a:r>
              <a:rPr lang="en-US" sz="2400" dirty="0" smtClean="0"/>
              <a:t>3. Continue drawing the project network diagram until all activities are included on the diagram that have dependencies</a:t>
            </a:r>
          </a:p>
          <a:p>
            <a:pPr>
              <a:buFontTx/>
              <a:buNone/>
              <a:defRPr/>
            </a:pPr>
            <a:r>
              <a:rPr lang="en-US" sz="2400" dirty="0" smtClean="0"/>
              <a:t>4. As a rule of thumb, all arrowheads should face toward the right, and no arrows should cross on an AOA network diagram</a:t>
            </a:r>
            <a:endParaRPr lang="en-US" sz="3600" dirty="0" smtClean="0"/>
          </a:p>
        </p:txBody>
      </p:sp>
      <p:sp>
        <p:nvSpPr>
          <p:cNvPr id="6" name="Slide Number Placeholder 5"/>
          <p:cNvSpPr>
            <a:spLocks noGrp="1"/>
          </p:cNvSpPr>
          <p:nvPr>
            <p:ph type="sldNum" sz="quarter" idx="11"/>
          </p:nvPr>
        </p:nvSpPr>
        <p:spPr/>
        <p:txBody>
          <a:bodyPr/>
          <a:lstStyle/>
          <a:p>
            <a:pPr>
              <a:defRPr/>
            </a:pPr>
            <a:fld id="{5BFA17A4-9B4B-4423-AA3E-2DAE4EF3DA06}"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457200"/>
            <a:ext cx="8305800" cy="1143000"/>
          </a:xfrm>
        </p:spPr>
        <p:txBody>
          <a:bodyPr/>
          <a:lstStyle/>
          <a:p>
            <a:r>
              <a:rPr lang="en-US" smtClean="0"/>
              <a:t>Precedence Diagramming Method (PDM)</a:t>
            </a:r>
          </a:p>
        </p:txBody>
      </p:sp>
      <p:sp>
        <p:nvSpPr>
          <p:cNvPr id="26627" name="Rectangle 3"/>
          <p:cNvSpPr>
            <a:spLocks noGrp="1" noChangeArrowheads="1"/>
          </p:cNvSpPr>
          <p:nvPr>
            <p:ph type="body" idx="1"/>
          </p:nvPr>
        </p:nvSpPr>
        <p:spPr>
          <a:xfrm>
            <a:off x="381000" y="1676400"/>
            <a:ext cx="8305800" cy="3733800"/>
          </a:xfrm>
        </p:spPr>
        <p:txBody>
          <a:bodyPr/>
          <a:lstStyle/>
          <a:p>
            <a:r>
              <a:rPr lang="en-US" smtClean="0"/>
              <a:t>Activities are represented by boxes</a:t>
            </a:r>
          </a:p>
          <a:p>
            <a:r>
              <a:rPr lang="en-US" smtClean="0"/>
              <a:t>Arrows show relationships between activities</a:t>
            </a:r>
          </a:p>
          <a:p>
            <a:r>
              <a:rPr lang="en-US" smtClean="0"/>
              <a:t>More popular than ADM method and used by project management software</a:t>
            </a:r>
          </a:p>
          <a:p>
            <a:r>
              <a:rPr lang="en-US" smtClean="0"/>
              <a:t>Better at showing different types of dependencies</a:t>
            </a:r>
          </a:p>
        </p:txBody>
      </p:sp>
      <p:sp>
        <p:nvSpPr>
          <p:cNvPr id="6" name="Slide Number Placeholder 5"/>
          <p:cNvSpPr>
            <a:spLocks noGrp="1"/>
          </p:cNvSpPr>
          <p:nvPr>
            <p:ph type="sldNum" sz="quarter" idx="11"/>
          </p:nvPr>
        </p:nvSpPr>
        <p:spPr/>
        <p:txBody>
          <a:bodyPr/>
          <a:lstStyle/>
          <a:p>
            <a:pPr>
              <a:defRPr/>
            </a:pPr>
            <a:fld id="{EA61E2F6-A49E-4409-A81F-7D597B38DEC7}"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304800"/>
            <a:ext cx="8610600" cy="914400"/>
          </a:xfrm>
        </p:spPr>
        <p:txBody>
          <a:bodyPr/>
          <a:lstStyle/>
          <a:p>
            <a:r>
              <a:rPr lang="en-US" dirty="0" smtClean="0"/>
              <a:t>Task </a:t>
            </a:r>
            <a:r>
              <a:rPr lang="en-US" dirty="0" smtClean="0"/>
              <a:t>Dependency Types</a:t>
            </a:r>
          </a:p>
        </p:txBody>
      </p:sp>
      <p:sp>
        <p:nvSpPr>
          <p:cNvPr id="7" name="Slide Number Placeholder 6"/>
          <p:cNvSpPr>
            <a:spLocks noGrp="1"/>
          </p:cNvSpPr>
          <p:nvPr>
            <p:ph type="sldNum" sz="quarter" idx="12"/>
          </p:nvPr>
        </p:nvSpPr>
        <p:spPr/>
        <p:txBody>
          <a:bodyPr/>
          <a:lstStyle/>
          <a:p>
            <a:pPr>
              <a:buFontTx/>
              <a:buNone/>
              <a:defRPr/>
            </a:pPr>
            <a:fld id="{6ADF1BAA-85A7-48C4-816D-AFD42D3C26C2}" type="slidenum">
              <a:rPr lang="en-US" smtClean="0"/>
              <a:pPr>
                <a:buFontTx/>
                <a:buNone/>
                <a:defRPr/>
              </a:pPr>
              <a:t>19</a:t>
            </a:fld>
            <a:endParaRPr lang="en-US" dirty="0"/>
          </a:p>
        </p:txBody>
      </p:sp>
      <p:pic>
        <p:nvPicPr>
          <p:cNvPr id="3074" name="Picture 2"/>
          <p:cNvPicPr>
            <a:picLocks noChangeAspect="1" noChangeArrowheads="1"/>
          </p:cNvPicPr>
          <p:nvPr/>
        </p:nvPicPr>
        <p:blipFill>
          <a:blip r:embed="rId2"/>
          <a:srcRect/>
          <a:stretch>
            <a:fillRect/>
          </a:stretch>
        </p:blipFill>
        <p:spPr bwMode="auto">
          <a:xfrm>
            <a:off x="228600" y="1219200"/>
            <a:ext cx="8778240" cy="4800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304800"/>
            <a:ext cx="8839200" cy="685800"/>
          </a:xfrm>
        </p:spPr>
        <p:txBody>
          <a:bodyPr/>
          <a:lstStyle/>
          <a:p>
            <a:r>
              <a:rPr lang="en-US" smtClean="0"/>
              <a:t>Learning Objectives</a:t>
            </a:r>
          </a:p>
        </p:txBody>
      </p:sp>
      <p:sp>
        <p:nvSpPr>
          <p:cNvPr id="9219" name="Rectangle 3"/>
          <p:cNvSpPr>
            <a:spLocks noGrp="1" noChangeArrowheads="1"/>
          </p:cNvSpPr>
          <p:nvPr>
            <p:ph type="body" idx="1"/>
          </p:nvPr>
        </p:nvSpPr>
        <p:spPr>
          <a:xfrm>
            <a:off x="457200" y="990600"/>
            <a:ext cx="8458200" cy="4572000"/>
          </a:xfrm>
        </p:spPr>
        <p:txBody>
          <a:bodyPr/>
          <a:lstStyle/>
          <a:p>
            <a:pPr marL="609600" indent="-609600"/>
            <a:r>
              <a:rPr lang="en-US" smtClean="0"/>
              <a:t>Understand the importance of project schedules and good project time management</a:t>
            </a:r>
          </a:p>
          <a:p>
            <a:pPr marL="609600" indent="-609600"/>
            <a:r>
              <a:rPr lang="en-US" smtClean="0"/>
              <a:t>Define activities as the basis for developing project schedules</a:t>
            </a:r>
          </a:p>
          <a:p>
            <a:pPr marL="609600" indent="-609600"/>
            <a:r>
              <a:rPr lang="en-US" smtClean="0"/>
              <a:t>Describe how project managers use network diagrams and dependencies to assist in activity sequencing</a:t>
            </a:r>
          </a:p>
          <a:p>
            <a:pPr marL="609600" indent="-609600"/>
            <a:r>
              <a:rPr lang="en-US" smtClean="0"/>
              <a:t>Understand the relationship between estimating resources and project schedules</a:t>
            </a:r>
          </a:p>
          <a:p>
            <a:pPr marL="609600" indent="-609600"/>
            <a:r>
              <a:rPr lang="en-US" smtClean="0"/>
              <a:t>Explain how various tools and techniques help project managers perform activity duration estimating</a:t>
            </a:r>
          </a:p>
        </p:txBody>
      </p:sp>
      <p:sp>
        <p:nvSpPr>
          <p:cNvPr id="6" name="Slide Number Placeholder 5"/>
          <p:cNvSpPr>
            <a:spLocks noGrp="1"/>
          </p:cNvSpPr>
          <p:nvPr>
            <p:ph type="sldNum" sz="quarter" idx="11"/>
          </p:nvPr>
        </p:nvSpPr>
        <p:spPr/>
        <p:txBody>
          <a:bodyPr/>
          <a:lstStyle/>
          <a:p>
            <a:pPr>
              <a:defRPr/>
            </a:pPr>
            <a:fld id="{6551E719-9ABC-4B3C-B78D-87BC4F7C1B9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685800"/>
            <a:ext cx="8915400" cy="762000"/>
          </a:xfrm>
        </p:spPr>
        <p:txBody>
          <a:bodyPr/>
          <a:lstStyle/>
          <a:p>
            <a:r>
              <a:rPr lang="en-US" dirty="0" smtClean="0"/>
              <a:t>Sample </a:t>
            </a:r>
            <a:r>
              <a:rPr lang="en-US" dirty="0" smtClean="0"/>
              <a:t>PDM Network Diagram</a:t>
            </a:r>
            <a:endParaRPr lang="en-US" b="1" dirty="0" smtClean="0"/>
          </a:p>
        </p:txBody>
      </p:sp>
      <p:sp>
        <p:nvSpPr>
          <p:cNvPr id="6" name="Slide Number Placeholder 5"/>
          <p:cNvSpPr>
            <a:spLocks noGrp="1"/>
          </p:cNvSpPr>
          <p:nvPr>
            <p:ph type="sldNum" sz="quarter" idx="12"/>
          </p:nvPr>
        </p:nvSpPr>
        <p:spPr/>
        <p:txBody>
          <a:bodyPr/>
          <a:lstStyle/>
          <a:p>
            <a:pPr>
              <a:buFontTx/>
              <a:buNone/>
              <a:defRPr/>
            </a:pPr>
            <a:fld id="{B01C9C60-ED28-4688-BF21-F331BC4BC996}" type="slidenum">
              <a:rPr lang="en-US" smtClean="0"/>
              <a:pPr>
                <a:buFontTx/>
                <a:buNone/>
                <a:defRPr/>
              </a:pPr>
              <a:t>20</a:t>
            </a:fld>
            <a:endParaRPr lang="en-US" dirty="0"/>
          </a:p>
        </p:txBody>
      </p:sp>
      <p:pic>
        <p:nvPicPr>
          <p:cNvPr id="28677" name="Picture 6" descr="Fig06-04.bmp"/>
          <p:cNvPicPr>
            <a:picLocks noChangeAspect="1"/>
          </p:cNvPicPr>
          <p:nvPr/>
        </p:nvPicPr>
        <p:blipFill>
          <a:blip r:embed="rId2"/>
          <a:srcRect b="6250"/>
          <a:stretch>
            <a:fillRect/>
          </a:stretch>
        </p:blipFill>
        <p:spPr bwMode="auto">
          <a:xfrm>
            <a:off x="685800" y="1676400"/>
            <a:ext cx="8001000" cy="4572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427038"/>
            <a:ext cx="8305800" cy="639762"/>
          </a:xfrm>
        </p:spPr>
        <p:txBody>
          <a:bodyPr/>
          <a:lstStyle/>
          <a:p>
            <a:r>
              <a:rPr lang="en-US" smtClean="0"/>
              <a:t>Activity Resource Estimating</a:t>
            </a:r>
          </a:p>
        </p:txBody>
      </p:sp>
      <p:sp>
        <p:nvSpPr>
          <p:cNvPr id="29699" name="Rectangle 3"/>
          <p:cNvSpPr>
            <a:spLocks noGrp="1" noChangeArrowheads="1"/>
          </p:cNvSpPr>
          <p:nvPr>
            <p:ph type="body" idx="1"/>
          </p:nvPr>
        </p:nvSpPr>
        <p:spPr>
          <a:xfrm>
            <a:off x="457200" y="1219200"/>
            <a:ext cx="8305800" cy="4572000"/>
          </a:xfrm>
        </p:spPr>
        <p:txBody>
          <a:bodyPr/>
          <a:lstStyle/>
          <a:p>
            <a:pPr>
              <a:lnSpc>
                <a:spcPct val="90000"/>
              </a:lnSpc>
            </a:pPr>
            <a:r>
              <a:rPr lang="en-US" smtClean="0"/>
              <a:t>Before estimating activity durations, you must have a good idea of the quantity and type of resources that will be assigned to each activity</a:t>
            </a:r>
          </a:p>
          <a:p>
            <a:pPr>
              <a:lnSpc>
                <a:spcPct val="90000"/>
              </a:lnSpc>
            </a:pPr>
            <a:r>
              <a:rPr lang="en-US" smtClean="0"/>
              <a:t>Consider important issues in estimating resources</a:t>
            </a:r>
          </a:p>
          <a:p>
            <a:pPr lvl="1">
              <a:lnSpc>
                <a:spcPct val="90000"/>
              </a:lnSpc>
            </a:pPr>
            <a:r>
              <a:rPr lang="en-US" smtClean="0"/>
              <a:t>How difficult will it be to do specific activities on this project?</a:t>
            </a:r>
          </a:p>
          <a:p>
            <a:pPr lvl="1">
              <a:lnSpc>
                <a:spcPct val="90000"/>
              </a:lnSpc>
            </a:pPr>
            <a:r>
              <a:rPr lang="en-US" smtClean="0"/>
              <a:t>What is the organization’s history in doing similar activities?</a:t>
            </a:r>
          </a:p>
          <a:p>
            <a:pPr lvl="1">
              <a:lnSpc>
                <a:spcPct val="90000"/>
              </a:lnSpc>
            </a:pPr>
            <a:r>
              <a:rPr lang="en-US" smtClean="0"/>
              <a:t>Are the required resources available?</a:t>
            </a:r>
          </a:p>
          <a:p>
            <a:pPr>
              <a:lnSpc>
                <a:spcPct val="90000"/>
              </a:lnSpc>
            </a:pPr>
            <a:r>
              <a:rPr lang="en-US" smtClean="0"/>
              <a:t>A </a:t>
            </a:r>
            <a:r>
              <a:rPr lang="en-US" b="1" smtClean="0"/>
              <a:t>resource breakdown structure </a:t>
            </a:r>
            <a:r>
              <a:rPr lang="en-US" smtClean="0"/>
              <a:t>is a hierarchical structure that identifies the project’s resources by category and type</a:t>
            </a:r>
          </a:p>
        </p:txBody>
      </p:sp>
      <p:sp>
        <p:nvSpPr>
          <p:cNvPr id="6" name="Slide Number Placeholder 5"/>
          <p:cNvSpPr>
            <a:spLocks noGrp="1"/>
          </p:cNvSpPr>
          <p:nvPr>
            <p:ph type="sldNum" sz="quarter" idx="11"/>
          </p:nvPr>
        </p:nvSpPr>
        <p:spPr/>
        <p:txBody>
          <a:bodyPr/>
          <a:lstStyle/>
          <a:p>
            <a:pPr>
              <a:defRPr/>
            </a:pPr>
            <a:fld id="{F53E9A72-3B83-4B9B-A38E-99480421D901}"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152400"/>
            <a:ext cx="8229600" cy="1066800"/>
          </a:xfrm>
        </p:spPr>
        <p:txBody>
          <a:bodyPr/>
          <a:lstStyle/>
          <a:p>
            <a:r>
              <a:rPr lang="en-US" smtClean="0"/>
              <a:t>Activity Duration Estimating</a:t>
            </a:r>
          </a:p>
        </p:txBody>
      </p:sp>
      <p:sp>
        <p:nvSpPr>
          <p:cNvPr id="30723" name="Rectangle 3"/>
          <p:cNvSpPr>
            <a:spLocks noGrp="1" noChangeArrowheads="1"/>
          </p:cNvSpPr>
          <p:nvPr>
            <p:ph type="body" idx="1"/>
          </p:nvPr>
        </p:nvSpPr>
        <p:spPr>
          <a:xfrm>
            <a:off x="457200" y="1371600"/>
            <a:ext cx="8186738" cy="3733800"/>
          </a:xfrm>
        </p:spPr>
        <p:txBody>
          <a:bodyPr/>
          <a:lstStyle/>
          <a:p>
            <a:r>
              <a:rPr lang="en-US" b="1" smtClean="0"/>
              <a:t>Duration</a:t>
            </a:r>
            <a:r>
              <a:rPr lang="en-US" smtClean="0"/>
              <a:t> includes the actual amount of time worked on an activity </a:t>
            </a:r>
            <a:r>
              <a:rPr lang="en-US" i="1" smtClean="0"/>
              <a:t>plus</a:t>
            </a:r>
            <a:r>
              <a:rPr lang="en-US" smtClean="0"/>
              <a:t> elapsed time</a:t>
            </a:r>
          </a:p>
          <a:p>
            <a:r>
              <a:rPr lang="en-US" b="1" smtClean="0"/>
              <a:t>Effort</a:t>
            </a:r>
            <a:r>
              <a:rPr lang="en-US" smtClean="0"/>
              <a:t> is the number of workdays or work hours required to complete a task</a:t>
            </a:r>
          </a:p>
          <a:p>
            <a:r>
              <a:rPr lang="en-US" smtClean="0"/>
              <a:t>Effort does not normally equal duration</a:t>
            </a:r>
          </a:p>
          <a:p>
            <a:r>
              <a:rPr lang="en-US" smtClean="0"/>
              <a:t>People doing the work should help create estimates, and an expert should review them</a:t>
            </a:r>
          </a:p>
        </p:txBody>
      </p:sp>
      <p:sp>
        <p:nvSpPr>
          <p:cNvPr id="6" name="Slide Number Placeholder 5"/>
          <p:cNvSpPr>
            <a:spLocks noGrp="1"/>
          </p:cNvSpPr>
          <p:nvPr>
            <p:ph type="sldNum" sz="quarter" idx="11"/>
          </p:nvPr>
        </p:nvSpPr>
        <p:spPr/>
        <p:txBody>
          <a:bodyPr/>
          <a:lstStyle/>
          <a:p>
            <a:pPr>
              <a:defRPr/>
            </a:pPr>
            <a:fld id="{96C04843-7BBE-449D-A27E-6BB41562C047}"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152400"/>
            <a:ext cx="8305800" cy="1143000"/>
          </a:xfrm>
        </p:spPr>
        <p:txBody>
          <a:bodyPr/>
          <a:lstStyle/>
          <a:p>
            <a:r>
              <a:rPr lang="en-US" smtClean="0"/>
              <a:t>Three-Point Estimates</a:t>
            </a:r>
          </a:p>
        </p:txBody>
      </p:sp>
      <p:sp>
        <p:nvSpPr>
          <p:cNvPr id="31747" name="Rectangle 3"/>
          <p:cNvSpPr>
            <a:spLocks noGrp="1" noChangeArrowheads="1"/>
          </p:cNvSpPr>
          <p:nvPr>
            <p:ph type="body" idx="1"/>
          </p:nvPr>
        </p:nvSpPr>
        <p:spPr/>
        <p:txBody>
          <a:bodyPr/>
          <a:lstStyle/>
          <a:p>
            <a:r>
              <a:rPr lang="en-US" smtClean="0"/>
              <a:t>Instead of providing activity estimates as a discrete number, such as four weeks, it’s often helpful to create a </a:t>
            </a:r>
            <a:r>
              <a:rPr lang="en-US" b="1" smtClean="0"/>
              <a:t>three-point estimate</a:t>
            </a:r>
          </a:p>
          <a:p>
            <a:pPr lvl="1"/>
            <a:r>
              <a:rPr lang="en-US" smtClean="0"/>
              <a:t>An estimate that includes an optimistic, most likely, and pessimistic estimate, such as three weeks for the optimistic, four weeks for the most likely, and five weeks for the pessimistic estimate</a:t>
            </a:r>
          </a:p>
          <a:p>
            <a:r>
              <a:rPr lang="en-US" smtClean="0"/>
              <a:t>Three-point estimates are needed for PERT and Monte Carlo simulations</a:t>
            </a:r>
          </a:p>
        </p:txBody>
      </p:sp>
      <p:sp>
        <p:nvSpPr>
          <p:cNvPr id="6" name="Slide Number Placeholder 5"/>
          <p:cNvSpPr>
            <a:spLocks noGrp="1"/>
          </p:cNvSpPr>
          <p:nvPr>
            <p:ph type="sldNum" sz="quarter" idx="11"/>
          </p:nvPr>
        </p:nvSpPr>
        <p:spPr/>
        <p:txBody>
          <a:bodyPr/>
          <a:lstStyle/>
          <a:p>
            <a:pPr>
              <a:defRPr/>
            </a:pPr>
            <a:fld id="{26D5D069-6F55-4B86-BADA-951C912ABB4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229600" cy="1066800"/>
          </a:xfrm>
        </p:spPr>
        <p:txBody>
          <a:bodyPr/>
          <a:lstStyle/>
          <a:p>
            <a:r>
              <a:rPr lang="en-US" smtClean="0"/>
              <a:t>Schedule Development</a:t>
            </a:r>
          </a:p>
        </p:txBody>
      </p:sp>
      <p:sp>
        <p:nvSpPr>
          <p:cNvPr id="32771" name="Rectangle 3"/>
          <p:cNvSpPr>
            <a:spLocks noGrp="1" noChangeArrowheads="1"/>
          </p:cNvSpPr>
          <p:nvPr>
            <p:ph type="body" idx="1"/>
          </p:nvPr>
        </p:nvSpPr>
        <p:spPr>
          <a:xfrm>
            <a:off x="381000" y="1371600"/>
            <a:ext cx="8186738" cy="4343400"/>
          </a:xfrm>
        </p:spPr>
        <p:txBody>
          <a:bodyPr/>
          <a:lstStyle/>
          <a:p>
            <a:pPr>
              <a:lnSpc>
                <a:spcPct val="90000"/>
              </a:lnSpc>
            </a:pPr>
            <a:r>
              <a:rPr lang="en-US" smtClean="0"/>
              <a:t>Uses results of the other time management processes to determine the start and end date of the project</a:t>
            </a:r>
          </a:p>
          <a:p>
            <a:pPr>
              <a:lnSpc>
                <a:spcPct val="90000"/>
              </a:lnSpc>
            </a:pPr>
            <a:r>
              <a:rPr lang="en-US" smtClean="0"/>
              <a:t>Ultimate goal is to create a realistic project schedule that provides a basis for monitoring project progress for the time dimension of the project</a:t>
            </a:r>
          </a:p>
          <a:p>
            <a:pPr>
              <a:lnSpc>
                <a:spcPct val="90000"/>
              </a:lnSpc>
            </a:pPr>
            <a:r>
              <a:rPr lang="en-US" smtClean="0"/>
              <a:t>Important tools and techniques include Gantt charts, critical path analysis, critical chain scheduling, and PERT analysis</a:t>
            </a:r>
          </a:p>
        </p:txBody>
      </p:sp>
      <p:sp>
        <p:nvSpPr>
          <p:cNvPr id="6" name="Slide Number Placeholder 5"/>
          <p:cNvSpPr>
            <a:spLocks noGrp="1"/>
          </p:cNvSpPr>
          <p:nvPr>
            <p:ph type="sldNum" sz="quarter" idx="11"/>
          </p:nvPr>
        </p:nvSpPr>
        <p:spPr/>
        <p:txBody>
          <a:bodyPr/>
          <a:lstStyle/>
          <a:p>
            <a:pPr>
              <a:defRPr/>
            </a:pPr>
            <a:fld id="{B27DC771-E6D4-4E9D-BAA7-48C566F0FCC0}"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81000"/>
            <a:ext cx="8229600" cy="838200"/>
          </a:xfrm>
        </p:spPr>
        <p:txBody>
          <a:bodyPr/>
          <a:lstStyle/>
          <a:p>
            <a:r>
              <a:rPr lang="en-US" smtClean="0"/>
              <a:t>Gantt Charts</a:t>
            </a:r>
          </a:p>
        </p:txBody>
      </p:sp>
      <p:sp>
        <p:nvSpPr>
          <p:cNvPr id="33795" name="Rectangle 3"/>
          <p:cNvSpPr>
            <a:spLocks noGrp="1" noChangeArrowheads="1"/>
          </p:cNvSpPr>
          <p:nvPr>
            <p:ph type="body" idx="1"/>
          </p:nvPr>
        </p:nvSpPr>
        <p:spPr>
          <a:xfrm>
            <a:off x="381000" y="1457325"/>
            <a:ext cx="8186738" cy="4791075"/>
          </a:xfrm>
        </p:spPr>
        <p:txBody>
          <a:bodyPr/>
          <a:lstStyle/>
          <a:p>
            <a:pPr>
              <a:lnSpc>
                <a:spcPct val="90000"/>
              </a:lnSpc>
            </a:pPr>
            <a:r>
              <a:rPr lang="en-US" b="1" smtClean="0"/>
              <a:t>Gantt charts</a:t>
            </a:r>
            <a:r>
              <a:rPr lang="en-US" smtClean="0"/>
              <a:t> provide a standard format for displaying project schedule information by listing project activities and their corresponding start and finish dates in a calendar format</a:t>
            </a:r>
          </a:p>
          <a:p>
            <a:pPr>
              <a:lnSpc>
                <a:spcPct val="90000"/>
              </a:lnSpc>
            </a:pPr>
            <a:r>
              <a:rPr lang="en-US" smtClean="0"/>
              <a:t>Symbols include:</a:t>
            </a:r>
          </a:p>
          <a:p>
            <a:pPr lvl="1">
              <a:lnSpc>
                <a:spcPct val="90000"/>
              </a:lnSpc>
            </a:pPr>
            <a:r>
              <a:rPr lang="en-US" smtClean="0"/>
              <a:t>Black diamonds: milestones </a:t>
            </a:r>
          </a:p>
          <a:p>
            <a:pPr lvl="1">
              <a:lnSpc>
                <a:spcPct val="90000"/>
              </a:lnSpc>
            </a:pPr>
            <a:r>
              <a:rPr lang="en-US" smtClean="0"/>
              <a:t>Thick black bars: summary tasks</a:t>
            </a:r>
          </a:p>
          <a:p>
            <a:pPr lvl="1">
              <a:lnSpc>
                <a:spcPct val="90000"/>
              </a:lnSpc>
            </a:pPr>
            <a:r>
              <a:rPr lang="en-US" smtClean="0"/>
              <a:t>Lighter horizontal bars: durations of tasks</a:t>
            </a:r>
          </a:p>
          <a:p>
            <a:pPr lvl="1">
              <a:lnSpc>
                <a:spcPct val="90000"/>
              </a:lnSpc>
            </a:pPr>
            <a:r>
              <a:rPr lang="en-US" smtClean="0"/>
              <a:t>Arrows: dependencies between tasks</a:t>
            </a:r>
          </a:p>
          <a:p>
            <a:pPr>
              <a:lnSpc>
                <a:spcPct val="90000"/>
              </a:lnSpc>
            </a:pPr>
            <a:endParaRPr lang="en-US" smtClean="0"/>
          </a:p>
        </p:txBody>
      </p:sp>
      <p:sp>
        <p:nvSpPr>
          <p:cNvPr id="6" name="Slide Number Placeholder 5"/>
          <p:cNvSpPr>
            <a:spLocks noGrp="1"/>
          </p:cNvSpPr>
          <p:nvPr>
            <p:ph type="sldNum" sz="quarter" idx="11"/>
          </p:nvPr>
        </p:nvSpPr>
        <p:spPr/>
        <p:txBody>
          <a:bodyPr/>
          <a:lstStyle/>
          <a:p>
            <a:pPr>
              <a:defRPr/>
            </a:pPr>
            <a:fld id="{F384B98B-7E6D-45CD-A309-DC146A3A25CB}"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609600"/>
            <a:ext cx="8610600" cy="609600"/>
          </a:xfrm>
        </p:spPr>
        <p:txBody>
          <a:bodyPr/>
          <a:lstStyle/>
          <a:p>
            <a:r>
              <a:rPr lang="en-US" smtClean="0"/>
              <a:t>Figure 6-5: Gantt Chart for Project X</a:t>
            </a:r>
          </a:p>
        </p:txBody>
      </p:sp>
      <p:pic>
        <p:nvPicPr>
          <p:cNvPr id="34819" name="Picture 5" descr="Fig06-05"/>
          <p:cNvPicPr>
            <a:picLocks noChangeAspect="1" noChangeArrowheads="1"/>
          </p:cNvPicPr>
          <p:nvPr/>
        </p:nvPicPr>
        <p:blipFill>
          <a:blip r:embed="rId2"/>
          <a:srcRect b="7320"/>
          <a:stretch>
            <a:fillRect/>
          </a:stretch>
        </p:blipFill>
        <p:spPr bwMode="auto">
          <a:xfrm>
            <a:off x="381000" y="1676400"/>
            <a:ext cx="8377238" cy="3657600"/>
          </a:xfrm>
          <a:prstGeom prst="rect">
            <a:avLst/>
          </a:prstGeom>
          <a:noFill/>
          <a:ln w="9525">
            <a:noFill/>
            <a:miter lim="800000"/>
            <a:headEnd/>
            <a:tailEnd/>
          </a:ln>
        </p:spPr>
      </p:pic>
      <p:sp>
        <p:nvSpPr>
          <p:cNvPr id="34820" name="Text Box 6"/>
          <p:cNvSpPr txBox="1">
            <a:spLocks noChangeArrowheads="1"/>
          </p:cNvSpPr>
          <p:nvPr/>
        </p:nvSpPr>
        <p:spPr bwMode="auto">
          <a:xfrm>
            <a:off x="339725" y="5543550"/>
            <a:ext cx="8499475" cy="400050"/>
          </a:xfrm>
          <a:prstGeom prst="rect">
            <a:avLst/>
          </a:prstGeom>
          <a:noFill/>
          <a:ln w="9525">
            <a:noFill/>
            <a:miter lim="800000"/>
            <a:headEnd/>
            <a:tailEnd/>
          </a:ln>
        </p:spPr>
        <p:txBody>
          <a:bodyPr wrap="none">
            <a:spAutoFit/>
          </a:bodyPr>
          <a:lstStyle/>
          <a:p>
            <a:r>
              <a:rPr lang="en-US" sz="2000"/>
              <a:t>Note: Darker bars would be red in Project 2007 to represent critical tasks</a:t>
            </a:r>
          </a:p>
        </p:txBody>
      </p:sp>
      <p:sp>
        <p:nvSpPr>
          <p:cNvPr id="7" name="Slide Number Placeholder 6"/>
          <p:cNvSpPr>
            <a:spLocks noGrp="1"/>
          </p:cNvSpPr>
          <p:nvPr>
            <p:ph type="sldNum" sz="quarter" idx="12"/>
          </p:nvPr>
        </p:nvSpPr>
        <p:spPr/>
        <p:txBody>
          <a:bodyPr/>
          <a:lstStyle/>
          <a:p>
            <a:pPr>
              <a:buFontTx/>
              <a:buNone/>
              <a:defRPr/>
            </a:pPr>
            <a:fld id="{35E9A2BE-4392-4BFB-94A8-D9BB23B2FC1C}" type="slidenum">
              <a:rPr lang="en-US" smtClean="0"/>
              <a:pPr>
                <a:buFontTx/>
                <a:buNone/>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838200"/>
            <a:ext cx="8915400" cy="609600"/>
          </a:xfrm>
        </p:spPr>
        <p:txBody>
          <a:bodyPr/>
          <a:lstStyle/>
          <a:p>
            <a:r>
              <a:rPr lang="en-US" sz="3600" smtClean="0"/>
              <a:t>Figure 6-6: Gantt Chart for Software Launch Project</a:t>
            </a:r>
            <a:endParaRPr lang="en-US" smtClean="0"/>
          </a:p>
        </p:txBody>
      </p:sp>
      <p:sp>
        <p:nvSpPr>
          <p:cNvPr id="6" name="Slide Number Placeholder 5"/>
          <p:cNvSpPr>
            <a:spLocks noGrp="1"/>
          </p:cNvSpPr>
          <p:nvPr>
            <p:ph type="sldNum" sz="quarter" idx="12"/>
          </p:nvPr>
        </p:nvSpPr>
        <p:spPr/>
        <p:txBody>
          <a:bodyPr/>
          <a:lstStyle/>
          <a:p>
            <a:pPr>
              <a:buFontTx/>
              <a:buNone/>
              <a:defRPr/>
            </a:pPr>
            <a:fld id="{869B2A78-89A4-49DA-B4E2-7F1899D9CAF8}" type="slidenum">
              <a:rPr lang="en-US" smtClean="0"/>
              <a:pPr>
                <a:buFontTx/>
                <a:buNone/>
                <a:defRPr/>
              </a:pPr>
              <a:t>27</a:t>
            </a:fld>
            <a:endParaRPr lang="en-US" dirty="0"/>
          </a:p>
        </p:txBody>
      </p:sp>
      <p:pic>
        <p:nvPicPr>
          <p:cNvPr id="35845" name="Picture 6" descr="Fig06-06.bmp"/>
          <p:cNvPicPr>
            <a:picLocks noChangeAspect="1"/>
          </p:cNvPicPr>
          <p:nvPr/>
        </p:nvPicPr>
        <p:blipFill>
          <a:blip r:embed="rId2"/>
          <a:srcRect b="4852"/>
          <a:stretch>
            <a:fillRect/>
          </a:stretch>
        </p:blipFill>
        <p:spPr bwMode="auto">
          <a:xfrm>
            <a:off x="1828800" y="1404938"/>
            <a:ext cx="6248400" cy="51482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50838"/>
            <a:ext cx="8305800" cy="868362"/>
          </a:xfrm>
        </p:spPr>
        <p:txBody>
          <a:bodyPr/>
          <a:lstStyle/>
          <a:p>
            <a:r>
              <a:rPr lang="en-US" smtClean="0"/>
              <a:t>Adding Milestones to Gantt Charts</a:t>
            </a:r>
          </a:p>
        </p:txBody>
      </p:sp>
      <p:sp>
        <p:nvSpPr>
          <p:cNvPr id="36867" name="Rectangle 3"/>
          <p:cNvSpPr>
            <a:spLocks noGrp="1" noChangeArrowheads="1"/>
          </p:cNvSpPr>
          <p:nvPr>
            <p:ph type="body" idx="1"/>
          </p:nvPr>
        </p:nvSpPr>
        <p:spPr/>
        <p:txBody>
          <a:bodyPr/>
          <a:lstStyle/>
          <a:p>
            <a:r>
              <a:rPr lang="en-US" smtClean="0"/>
              <a:t>Many people like to focus on meeting milestones, especially for large projects</a:t>
            </a:r>
          </a:p>
          <a:p>
            <a:r>
              <a:rPr lang="en-US" smtClean="0"/>
              <a:t>Milestones emphasize important events or accomplishments on projects</a:t>
            </a:r>
          </a:p>
          <a:p>
            <a:r>
              <a:rPr lang="en-US" smtClean="0"/>
              <a:t>Normally create milestone by entering tasks with a zero duration, or you can mark any task as a milestone</a:t>
            </a:r>
          </a:p>
          <a:p>
            <a:pPr lvl="1"/>
            <a:endParaRPr lang="en-US" smtClean="0"/>
          </a:p>
        </p:txBody>
      </p:sp>
      <p:sp>
        <p:nvSpPr>
          <p:cNvPr id="6" name="Slide Number Placeholder 5"/>
          <p:cNvSpPr>
            <a:spLocks noGrp="1"/>
          </p:cNvSpPr>
          <p:nvPr>
            <p:ph type="sldNum" sz="quarter" idx="11"/>
          </p:nvPr>
        </p:nvSpPr>
        <p:spPr/>
        <p:txBody>
          <a:bodyPr/>
          <a:lstStyle/>
          <a:p>
            <a:pPr>
              <a:defRPr/>
            </a:pPr>
            <a:fld id="{510ABF1E-487E-4401-8BC1-78FBB1517A33}"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152400"/>
            <a:ext cx="8305800" cy="1143000"/>
          </a:xfrm>
        </p:spPr>
        <p:txBody>
          <a:bodyPr/>
          <a:lstStyle/>
          <a:p>
            <a:r>
              <a:rPr lang="en-US" smtClean="0"/>
              <a:t>SMART Criteria</a:t>
            </a:r>
          </a:p>
        </p:txBody>
      </p:sp>
      <p:sp>
        <p:nvSpPr>
          <p:cNvPr id="37891" name="Rectangle 3"/>
          <p:cNvSpPr>
            <a:spLocks noGrp="1" noChangeArrowheads="1"/>
          </p:cNvSpPr>
          <p:nvPr>
            <p:ph type="body" idx="1"/>
          </p:nvPr>
        </p:nvSpPr>
        <p:spPr>
          <a:xfrm>
            <a:off x="381000" y="1447800"/>
            <a:ext cx="8305800" cy="4572000"/>
          </a:xfrm>
        </p:spPr>
        <p:txBody>
          <a:bodyPr/>
          <a:lstStyle/>
          <a:p>
            <a:r>
              <a:rPr lang="en-US" smtClean="0"/>
              <a:t>Milestones should be:</a:t>
            </a:r>
          </a:p>
          <a:p>
            <a:pPr lvl="1"/>
            <a:r>
              <a:rPr lang="en-US" b="1" smtClean="0"/>
              <a:t>S</a:t>
            </a:r>
            <a:r>
              <a:rPr lang="en-US" smtClean="0"/>
              <a:t>pecific</a:t>
            </a:r>
          </a:p>
          <a:p>
            <a:pPr lvl="1"/>
            <a:r>
              <a:rPr lang="en-US" b="1" smtClean="0"/>
              <a:t>M</a:t>
            </a:r>
            <a:r>
              <a:rPr lang="en-US" smtClean="0"/>
              <a:t>easurable</a:t>
            </a:r>
          </a:p>
          <a:p>
            <a:pPr lvl="1"/>
            <a:r>
              <a:rPr lang="en-US" b="1" smtClean="0"/>
              <a:t>A</a:t>
            </a:r>
            <a:r>
              <a:rPr lang="en-US" smtClean="0"/>
              <a:t>ssignable</a:t>
            </a:r>
          </a:p>
          <a:p>
            <a:pPr lvl="1"/>
            <a:r>
              <a:rPr lang="en-US" b="1" smtClean="0"/>
              <a:t>R</a:t>
            </a:r>
            <a:r>
              <a:rPr lang="en-US" smtClean="0"/>
              <a:t>ealistic</a:t>
            </a:r>
          </a:p>
          <a:p>
            <a:pPr lvl="1"/>
            <a:r>
              <a:rPr lang="en-US" b="1" smtClean="0"/>
              <a:t>T</a:t>
            </a:r>
            <a:r>
              <a:rPr lang="en-US" smtClean="0"/>
              <a:t>ime-framed</a:t>
            </a:r>
          </a:p>
        </p:txBody>
      </p:sp>
      <p:sp>
        <p:nvSpPr>
          <p:cNvPr id="6" name="Slide Number Placeholder 5"/>
          <p:cNvSpPr>
            <a:spLocks noGrp="1"/>
          </p:cNvSpPr>
          <p:nvPr>
            <p:ph type="sldNum" sz="quarter" idx="11"/>
          </p:nvPr>
        </p:nvSpPr>
        <p:spPr/>
        <p:txBody>
          <a:bodyPr/>
          <a:lstStyle/>
          <a:p>
            <a:pPr>
              <a:defRPr/>
            </a:pPr>
            <a:fld id="{254FDA82-CFAE-4507-BF10-E0F2D134B29D}"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152400"/>
            <a:ext cx="8839200" cy="838200"/>
          </a:xfrm>
        </p:spPr>
        <p:txBody>
          <a:bodyPr/>
          <a:lstStyle/>
          <a:p>
            <a:r>
              <a:rPr lang="en-US" smtClean="0"/>
              <a:t>Learning Objectives (continued)</a:t>
            </a:r>
          </a:p>
        </p:txBody>
      </p:sp>
      <p:sp>
        <p:nvSpPr>
          <p:cNvPr id="10243" name="Rectangle 3"/>
          <p:cNvSpPr>
            <a:spLocks noGrp="1" noChangeArrowheads="1"/>
          </p:cNvSpPr>
          <p:nvPr>
            <p:ph type="body" idx="1"/>
          </p:nvPr>
        </p:nvSpPr>
        <p:spPr>
          <a:xfrm>
            <a:off x="381000" y="990600"/>
            <a:ext cx="8458200" cy="5105400"/>
          </a:xfrm>
        </p:spPr>
        <p:txBody>
          <a:bodyPr/>
          <a:lstStyle/>
          <a:p>
            <a:pPr marL="609600" indent="-609600"/>
            <a:r>
              <a:rPr lang="en-US" smtClean="0"/>
              <a:t>Use a Gantt chart for planning and tracking schedule information, find the critical path for a project, and describe how critical chain scheduling and the Program Evaluation and Review Technique (PERT) affect schedule development</a:t>
            </a:r>
          </a:p>
          <a:p>
            <a:pPr marL="609600" indent="-609600"/>
            <a:r>
              <a:rPr lang="en-US" smtClean="0"/>
              <a:t>Discuss how reality checks and people issues are involved in controlling and managing changes to the project schedule</a:t>
            </a:r>
          </a:p>
          <a:p>
            <a:pPr marL="609600" indent="-609600"/>
            <a:r>
              <a:rPr lang="en-US" smtClean="0"/>
              <a:t>Describe how project management software can assist in project time management and review words of caution before using this software </a:t>
            </a:r>
          </a:p>
        </p:txBody>
      </p:sp>
      <p:sp>
        <p:nvSpPr>
          <p:cNvPr id="6" name="Slide Number Placeholder 5"/>
          <p:cNvSpPr>
            <a:spLocks noGrp="1"/>
          </p:cNvSpPr>
          <p:nvPr>
            <p:ph type="sldNum" sz="quarter" idx="11"/>
          </p:nvPr>
        </p:nvSpPr>
        <p:spPr/>
        <p:txBody>
          <a:bodyPr/>
          <a:lstStyle/>
          <a:p>
            <a:pPr>
              <a:defRPr/>
            </a:pPr>
            <a:fld id="{C620579D-A5BA-4CD2-96FA-BC800C53F6D9}"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655638"/>
            <a:ext cx="8305800" cy="563562"/>
          </a:xfrm>
        </p:spPr>
        <p:txBody>
          <a:bodyPr/>
          <a:lstStyle/>
          <a:p>
            <a:r>
              <a:rPr lang="en-US" smtClean="0"/>
              <a:t>Best Practice</a:t>
            </a:r>
          </a:p>
        </p:txBody>
      </p:sp>
      <p:sp>
        <p:nvSpPr>
          <p:cNvPr id="38915" name="Content Placeholder 2"/>
          <p:cNvSpPr>
            <a:spLocks noGrp="1"/>
          </p:cNvSpPr>
          <p:nvPr>
            <p:ph sz="quarter" idx="1"/>
          </p:nvPr>
        </p:nvSpPr>
        <p:spPr>
          <a:xfrm>
            <a:off x="381000" y="1447800"/>
            <a:ext cx="8382000" cy="3581400"/>
          </a:xfrm>
        </p:spPr>
        <p:txBody>
          <a:bodyPr/>
          <a:lstStyle/>
          <a:p>
            <a:r>
              <a:rPr lang="en-US" smtClean="0"/>
              <a:t>Schedule risk is inherent in the development of complex systems</a:t>
            </a:r>
          </a:p>
          <a:p>
            <a:r>
              <a:rPr lang="en-US" smtClean="0"/>
              <a:t>Luc Richard, the founder of www.projectmangler.com, suggests that project managers can reduce schedule risk through project milestones, a best practice that involves identifying and tracking significant points or achievements in the project</a:t>
            </a:r>
          </a:p>
          <a:p>
            <a:endParaRPr lang="en-US" smtClean="0"/>
          </a:p>
        </p:txBody>
      </p:sp>
      <p:sp>
        <p:nvSpPr>
          <p:cNvPr id="5" name="Slide Number Placeholder 4"/>
          <p:cNvSpPr>
            <a:spLocks noGrp="1"/>
          </p:cNvSpPr>
          <p:nvPr>
            <p:ph type="sldNum" sz="quarter" idx="11"/>
          </p:nvPr>
        </p:nvSpPr>
        <p:spPr/>
        <p:txBody>
          <a:bodyPr/>
          <a:lstStyle/>
          <a:p>
            <a:pPr>
              <a:defRPr/>
            </a:pPr>
            <a:fld id="{89990A79-3DA6-4065-8E2B-FD45E8EAE4BB}"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defRPr/>
            </a:pPr>
            <a:r>
              <a:rPr lang="en-US" dirty="0" smtClean="0"/>
              <a:t>The five key points of using project milestones include the following:</a:t>
            </a:r>
          </a:p>
          <a:p>
            <a:pPr marL="682625" lvl="1" indent="-363538">
              <a:buFont typeface="Wingdings 2" pitchFamily="18" charset="2"/>
              <a:buNone/>
              <a:defRPr/>
            </a:pPr>
            <a:r>
              <a:rPr lang="en-US" dirty="0" smtClean="0"/>
              <a:t>1. Define milestones early in the project and include them in the Gantt chart to provide a visual guide</a:t>
            </a:r>
          </a:p>
          <a:p>
            <a:pPr lvl="1">
              <a:buFont typeface="Wingdings 2" pitchFamily="18" charset="2"/>
              <a:buNone/>
              <a:defRPr/>
            </a:pPr>
            <a:r>
              <a:rPr lang="en-US" dirty="0" smtClean="0"/>
              <a:t>2. Keep milestones small and frequent</a:t>
            </a:r>
          </a:p>
          <a:p>
            <a:pPr lvl="1">
              <a:buFont typeface="Wingdings 2" pitchFamily="18" charset="2"/>
              <a:buNone/>
              <a:defRPr/>
            </a:pPr>
            <a:r>
              <a:rPr lang="en-US" dirty="0" smtClean="0"/>
              <a:t>3. The set of milestones must be all-encompassing</a:t>
            </a:r>
          </a:p>
          <a:p>
            <a:pPr marL="627063" lvl="1" indent="-307975">
              <a:buFont typeface="Wingdings 2" pitchFamily="18" charset="2"/>
              <a:buNone/>
              <a:defRPr/>
            </a:pPr>
            <a:r>
              <a:rPr lang="en-US" dirty="0" smtClean="0"/>
              <a:t>4. Each milestone must be binary, meaning it is either complete or incomplete</a:t>
            </a:r>
          </a:p>
          <a:p>
            <a:pPr lvl="1">
              <a:buFont typeface="Wingdings 2" pitchFamily="18" charset="2"/>
              <a:buNone/>
              <a:defRPr/>
            </a:pPr>
            <a:r>
              <a:rPr lang="en-US" dirty="0" smtClean="0"/>
              <a:t>5. Carefully monitor the critical path</a:t>
            </a:r>
            <a:endParaRPr lang="en-US" dirty="0"/>
          </a:p>
        </p:txBody>
      </p:sp>
      <p:sp>
        <p:nvSpPr>
          <p:cNvPr id="5" name="Slide Number Placeholder 4"/>
          <p:cNvSpPr>
            <a:spLocks noGrp="1"/>
          </p:cNvSpPr>
          <p:nvPr>
            <p:ph type="sldNum" sz="quarter" idx="11"/>
          </p:nvPr>
        </p:nvSpPr>
        <p:spPr/>
        <p:txBody>
          <a:bodyPr/>
          <a:lstStyle/>
          <a:p>
            <a:pPr>
              <a:defRPr/>
            </a:pPr>
            <a:fld id="{F215C9CB-63F6-4399-A398-F84D161AA722}" type="slidenum">
              <a:rPr lang="en-US" smtClean="0"/>
              <a:pPr>
                <a:defRPr/>
              </a:pPr>
              <a:t>31</a:t>
            </a:fld>
            <a:endParaRPr lang="en-US" dirty="0"/>
          </a:p>
        </p:txBody>
      </p:sp>
      <p:sp>
        <p:nvSpPr>
          <p:cNvPr id="39941" name="Title 1"/>
          <p:cNvSpPr>
            <a:spLocks noGrp="1"/>
          </p:cNvSpPr>
          <p:nvPr>
            <p:ph type="title"/>
          </p:nvPr>
        </p:nvSpPr>
        <p:spPr>
          <a:xfrm>
            <a:off x="381000" y="655638"/>
            <a:ext cx="8305800" cy="563562"/>
          </a:xfrm>
        </p:spPr>
        <p:txBody>
          <a:bodyPr/>
          <a:lstStyle/>
          <a:p>
            <a:r>
              <a:rPr lang="en-US" smtClean="0"/>
              <a:t>Best Practice (continued)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685800"/>
            <a:ext cx="8915400" cy="838200"/>
          </a:xfrm>
        </p:spPr>
        <p:txBody>
          <a:bodyPr/>
          <a:lstStyle/>
          <a:p>
            <a:r>
              <a:rPr lang="en-US" smtClean="0"/>
              <a:t>Figure 6-7: Sample Tracking Gantt Chart</a:t>
            </a:r>
          </a:p>
        </p:txBody>
      </p:sp>
      <p:pic>
        <p:nvPicPr>
          <p:cNvPr id="40963" name="Picture 6"/>
          <p:cNvPicPr>
            <a:picLocks noChangeAspect="1" noChangeArrowheads="1"/>
          </p:cNvPicPr>
          <p:nvPr/>
        </p:nvPicPr>
        <p:blipFill>
          <a:blip r:embed="rId2"/>
          <a:srcRect t="4965" b="14020"/>
          <a:stretch>
            <a:fillRect/>
          </a:stretch>
        </p:blipFill>
        <p:spPr bwMode="auto">
          <a:xfrm>
            <a:off x="609600" y="1371600"/>
            <a:ext cx="8153400" cy="4953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buFontTx/>
              <a:buNone/>
              <a:defRPr/>
            </a:pPr>
            <a:fld id="{6CD0C4A6-D11B-4776-A4D3-DA2DC67637D0}" type="slidenum">
              <a:rPr lang="en-US" smtClean="0"/>
              <a:pPr>
                <a:buFontTx/>
                <a:buNone/>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427038"/>
            <a:ext cx="8305800" cy="715962"/>
          </a:xfrm>
        </p:spPr>
        <p:txBody>
          <a:bodyPr/>
          <a:lstStyle/>
          <a:p>
            <a:r>
              <a:rPr lang="en-US" smtClean="0"/>
              <a:t>Critical Path Method (CPM)</a:t>
            </a:r>
          </a:p>
        </p:txBody>
      </p:sp>
      <p:sp>
        <p:nvSpPr>
          <p:cNvPr id="41987" name="Rectangle 3"/>
          <p:cNvSpPr>
            <a:spLocks noGrp="1" noChangeArrowheads="1"/>
          </p:cNvSpPr>
          <p:nvPr>
            <p:ph type="body" idx="1"/>
          </p:nvPr>
        </p:nvSpPr>
        <p:spPr>
          <a:xfrm>
            <a:off x="381000" y="1304925"/>
            <a:ext cx="8186738" cy="4791075"/>
          </a:xfrm>
        </p:spPr>
        <p:txBody>
          <a:bodyPr/>
          <a:lstStyle/>
          <a:p>
            <a:pPr>
              <a:lnSpc>
                <a:spcPct val="90000"/>
              </a:lnSpc>
            </a:pPr>
            <a:r>
              <a:rPr lang="en-US" b="1" smtClean="0"/>
              <a:t>CPM</a:t>
            </a:r>
            <a:r>
              <a:rPr lang="en-US" smtClean="0"/>
              <a:t> is a network diagramming technique used to predict total project duration</a:t>
            </a:r>
          </a:p>
          <a:p>
            <a:pPr>
              <a:lnSpc>
                <a:spcPct val="90000"/>
              </a:lnSpc>
            </a:pPr>
            <a:r>
              <a:rPr lang="en-US" smtClean="0"/>
              <a:t>A </a:t>
            </a:r>
            <a:r>
              <a:rPr lang="en-US" b="1" smtClean="0"/>
              <a:t>critical path</a:t>
            </a:r>
            <a:r>
              <a:rPr lang="en-US" smtClean="0"/>
              <a:t> for a project is the series of activities that determines the </a:t>
            </a:r>
            <a:r>
              <a:rPr lang="en-US" i="1" smtClean="0"/>
              <a:t>earliest time</a:t>
            </a:r>
            <a:r>
              <a:rPr lang="en-US" smtClean="0"/>
              <a:t> by which the project can be completed</a:t>
            </a:r>
          </a:p>
          <a:p>
            <a:pPr>
              <a:lnSpc>
                <a:spcPct val="90000"/>
              </a:lnSpc>
            </a:pPr>
            <a:r>
              <a:rPr lang="en-US" smtClean="0"/>
              <a:t>The critical path is the </a:t>
            </a:r>
            <a:r>
              <a:rPr lang="en-US" i="1" smtClean="0"/>
              <a:t>longest path</a:t>
            </a:r>
            <a:r>
              <a:rPr lang="en-US" smtClean="0"/>
              <a:t> through the network diagram and has the least amount of</a:t>
            </a:r>
            <a:r>
              <a:rPr lang="en-US" b="1" smtClean="0"/>
              <a:t> </a:t>
            </a:r>
            <a:r>
              <a:rPr lang="en-US" smtClean="0"/>
              <a:t>slack or float</a:t>
            </a:r>
          </a:p>
          <a:p>
            <a:pPr>
              <a:lnSpc>
                <a:spcPct val="90000"/>
              </a:lnSpc>
            </a:pPr>
            <a:r>
              <a:rPr lang="en-US" b="1" smtClean="0"/>
              <a:t>Slack </a:t>
            </a:r>
            <a:r>
              <a:rPr lang="en-US" smtClean="0"/>
              <a:t>or</a:t>
            </a:r>
            <a:r>
              <a:rPr lang="en-US" b="1" smtClean="0"/>
              <a:t> float</a:t>
            </a:r>
            <a:r>
              <a:rPr lang="en-US" smtClean="0"/>
              <a:t> is</a:t>
            </a:r>
            <a:r>
              <a:rPr lang="en-US" b="1" smtClean="0"/>
              <a:t> </a:t>
            </a:r>
            <a:r>
              <a:rPr lang="en-US" smtClean="0"/>
              <a:t>the amount of time an activity may be delayed without delaying a succeeding activity or the project finish date</a:t>
            </a:r>
          </a:p>
        </p:txBody>
      </p:sp>
      <p:sp>
        <p:nvSpPr>
          <p:cNvPr id="6" name="Slide Number Placeholder 5"/>
          <p:cNvSpPr>
            <a:spLocks noGrp="1"/>
          </p:cNvSpPr>
          <p:nvPr>
            <p:ph type="sldNum" sz="quarter" idx="11"/>
          </p:nvPr>
        </p:nvSpPr>
        <p:spPr/>
        <p:txBody>
          <a:bodyPr/>
          <a:lstStyle/>
          <a:p>
            <a:pPr>
              <a:defRPr/>
            </a:pPr>
            <a:fld id="{61A4836E-E56C-4B29-AB65-975850236A92}"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76200"/>
            <a:ext cx="8305800" cy="1143000"/>
          </a:xfrm>
        </p:spPr>
        <p:txBody>
          <a:bodyPr/>
          <a:lstStyle/>
          <a:p>
            <a:r>
              <a:rPr lang="en-US" smtClean="0"/>
              <a:t>Calculating the Critical Path</a:t>
            </a:r>
          </a:p>
        </p:txBody>
      </p:sp>
      <p:sp>
        <p:nvSpPr>
          <p:cNvPr id="43011" name="Rectangle 3"/>
          <p:cNvSpPr>
            <a:spLocks noGrp="1" noChangeArrowheads="1"/>
          </p:cNvSpPr>
          <p:nvPr>
            <p:ph type="body" idx="1"/>
          </p:nvPr>
        </p:nvSpPr>
        <p:spPr/>
        <p:txBody>
          <a:bodyPr/>
          <a:lstStyle/>
          <a:p>
            <a:r>
              <a:rPr lang="en-US" smtClean="0"/>
              <a:t>First develop a good network diagram</a:t>
            </a:r>
          </a:p>
          <a:p>
            <a:r>
              <a:rPr lang="en-US" smtClean="0"/>
              <a:t>Add the duration estimates for all activities on each path through the network diagram</a:t>
            </a:r>
          </a:p>
          <a:p>
            <a:r>
              <a:rPr lang="en-US" smtClean="0"/>
              <a:t>The longest path is the critical path</a:t>
            </a:r>
          </a:p>
          <a:p>
            <a:r>
              <a:rPr lang="en-US" smtClean="0"/>
              <a:t>If one or more of the activities on the critical path takes longer than planned, the whole project schedule will slip </a:t>
            </a:r>
            <a:r>
              <a:rPr lang="en-US" i="1" smtClean="0"/>
              <a:t>unless</a:t>
            </a:r>
            <a:r>
              <a:rPr lang="en-US" smtClean="0"/>
              <a:t> the project manager takes corrective action</a:t>
            </a:r>
          </a:p>
        </p:txBody>
      </p:sp>
      <p:sp>
        <p:nvSpPr>
          <p:cNvPr id="6" name="Slide Number Placeholder 5"/>
          <p:cNvSpPr>
            <a:spLocks noGrp="1"/>
          </p:cNvSpPr>
          <p:nvPr>
            <p:ph type="sldNum" sz="quarter" idx="11"/>
          </p:nvPr>
        </p:nvSpPr>
        <p:spPr/>
        <p:txBody>
          <a:bodyPr/>
          <a:lstStyle/>
          <a:p>
            <a:pPr>
              <a:defRPr/>
            </a:pPr>
            <a:fld id="{3DDA5631-818A-457D-B474-FD484FE08B7C}"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620713"/>
            <a:ext cx="8661400" cy="979487"/>
          </a:xfrm>
        </p:spPr>
        <p:txBody>
          <a:bodyPr/>
          <a:lstStyle/>
          <a:p>
            <a:r>
              <a:rPr lang="en-US" smtClean="0"/>
              <a:t>Figure 6-8: Determining the Critical Path for Project X</a:t>
            </a:r>
          </a:p>
        </p:txBody>
      </p:sp>
      <p:pic>
        <p:nvPicPr>
          <p:cNvPr id="44035" name="Picture 3"/>
          <p:cNvPicPr>
            <a:picLocks noChangeAspect="1" noChangeArrowheads="1"/>
          </p:cNvPicPr>
          <p:nvPr/>
        </p:nvPicPr>
        <p:blipFill>
          <a:blip r:embed="rId2"/>
          <a:srcRect/>
          <a:stretch>
            <a:fillRect/>
          </a:stretch>
        </p:blipFill>
        <p:spPr bwMode="auto">
          <a:xfrm>
            <a:off x="990600" y="1562100"/>
            <a:ext cx="7543800" cy="49149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buFontTx/>
              <a:buNone/>
              <a:defRPr/>
            </a:pPr>
            <a:fld id="{E3981E43-ED36-402A-8530-EA5A9D691817}" type="slidenum">
              <a:rPr lang="en-US" smtClean="0"/>
              <a:pPr>
                <a:buFontTx/>
                <a:buNone/>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533400"/>
            <a:ext cx="8229600" cy="533400"/>
          </a:xfrm>
        </p:spPr>
        <p:txBody>
          <a:bodyPr/>
          <a:lstStyle/>
          <a:p>
            <a:r>
              <a:rPr lang="en-US" smtClean="0"/>
              <a:t>More on the Critical Path</a:t>
            </a:r>
          </a:p>
        </p:txBody>
      </p:sp>
      <p:sp>
        <p:nvSpPr>
          <p:cNvPr id="45059" name="Rectangle 3"/>
          <p:cNvSpPr>
            <a:spLocks noGrp="1" noChangeArrowheads="1"/>
          </p:cNvSpPr>
          <p:nvPr>
            <p:ph type="body" idx="1"/>
          </p:nvPr>
        </p:nvSpPr>
        <p:spPr>
          <a:xfrm>
            <a:off x="381000" y="1228725"/>
            <a:ext cx="8763000" cy="4791075"/>
          </a:xfrm>
        </p:spPr>
        <p:txBody>
          <a:bodyPr/>
          <a:lstStyle/>
          <a:p>
            <a:pPr>
              <a:lnSpc>
                <a:spcPct val="90000"/>
              </a:lnSpc>
            </a:pPr>
            <a:r>
              <a:rPr lang="en-US" smtClean="0"/>
              <a:t>A project team at Apple computer put a stuffed gorilla on the top of the cubicle of the person currently managing a critical task</a:t>
            </a:r>
          </a:p>
          <a:p>
            <a:pPr>
              <a:lnSpc>
                <a:spcPct val="90000"/>
              </a:lnSpc>
            </a:pPr>
            <a:r>
              <a:rPr lang="en-US" smtClean="0"/>
              <a:t>The critical path is </a:t>
            </a:r>
            <a:r>
              <a:rPr lang="en-US" i="1" smtClean="0"/>
              <a:t>not</a:t>
            </a:r>
            <a:r>
              <a:rPr lang="en-US" smtClean="0"/>
              <a:t> the one with all the critical activities; it only accounts for time</a:t>
            </a:r>
          </a:p>
          <a:p>
            <a:pPr lvl="1">
              <a:lnSpc>
                <a:spcPct val="90000"/>
              </a:lnSpc>
            </a:pPr>
            <a:r>
              <a:rPr lang="en-US" smtClean="0"/>
              <a:t>Remember the example of </a:t>
            </a:r>
            <a:r>
              <a:rPr lang="en-US" b="1" i="1" smtClean="0"/>
              <a:t>growing grass</a:t>
            </a:r>
            <a:r>
              <a:rPr lang="en-US" smtClean="0"/>
              <a:t> being on the critical path for Disney’s Animal Kingdom</a:t>
            </a:r>
          </a:p>
          <a:p>
            <a:pPr>
              <a:lnSpc>
                <a:spcPct val="90000"/>
              </a:lnSpc>
            </a:pPr>
            <a:r>
              <a:rPr lang="en-US" smtClean="0"/>
              <a:t>There can be more than one critical path if the lengths of two or more paths are the same</a:t>
            </a:r>
          </a:p>
          <a:p>
            <a:pPr>
              <a:lnSpc>
                <a:spcPct val="90000"/>
              </a:lnSpc>
            </a:pPr>
            <a:r>
              <a:rPr lang="en-US" smtClean="0"/>
              <a:t>The critical path can change as the project progresses</a:t>
            </a:r>
          </a:p>
        </p:txBody>
      </p:sp>
      <p:sp>
        <p:nvSpPr>
          <p:cNvPr id="6" name="Slide Number Placeholder 5"/>
          <p:cNvSpPr>
            <a:spLocks noGrp="1"/>
          </p:cNvSpPr>
          <p:nvPr>
            <p:ph type="sldNum" sz="quarter" idx="11"/>
          </p:nvPr>
        </p:nvSpPr>
        <p:spPr/>
        <p:txBody>
          <a:bodyPr/>
          <a:lstStyle/>
          <a:p>
            <a:pPr>
              <a:defRPr/>
            </a:pPr>
            <a:fld id="{459736A6-7DED-4B7B-B019-B94843830464}"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457200"/>
            <a:ext cx="8305800" cy="1143000"/>
          </a:xfrm>
        </p:spPr>
        <p:txBody>
          <a:bodyPr/>
          <a:lstStyle/>
          <a:p>
            <a:r>
              <a:rPr lang="en-US" smtClean="0"/>
              <a:t>Using Critical Path Analysis to Make Schedule Trade-offs</a:t>
            </a:r>
          </a:p>
        </p:txBody>
      </p:sp>
      <p:sp>
        <p:nvSpPr>
          <p:cNvPr id="46083" name="Rectangle 3"/>
          <p:cNvSpPr>
            <a:spLocks noGrp="1" noChangeArrowheads="1"/>
          </p:cNvSpPr>
          <p:nvPr>
            <p:ph type="body" idx="1"/>
          </p:nvPr>
        </p:nvSpPr>
        <p:spPr>
          <a:xfrm>
            <a:off x="304800" y="1600200"/>
            <a:ext cx="8534400" cy="4572000"/>
          </a:xfrm>
        </p:spPr>
        <p:txBody>
          <a:bodyPr/>
          <a:lstStyle/>
          <a:p>
            <a:r>
              <a:rPr lang="en-US" b="1" smtClean="0"/>
              <a:t>Free slack </a:t>
            </a:r>
            <a:r>
              <a:rPr lang="en-US" smtClean="0"/>
              <a:t>or</a:t>
            </a:r>
            <a:r>
              <a:rPr lang="en-US" b="1" smtClean="0"/>
              <a:t> free float</a:t>
            </a:r>
            <a:r>
              <a:rPr lang="en-US" smtClean="0"/>
              <a:t> is the amount of time an activity can be delayed without delaying the early start of any immediately following activities</a:t>
            </a:r>
          </a:p>
          <a:p>
            <a:r>
              <a:rPr lang="en-US" b="1" smtClean="0"/>
              <a:t>Total slack </a:t>
            </a:r>
            <a:r>
              <a:rPr lang="en-US" smtClean="0"/>
              <a:t>or</a:t>
            </a:r>
            <a:r>
              <a:rPr lang="en-US" b="1" smtClean="0"/>
              <a:t> total float</a:t>
            </a:r>
            <a:r>
              <a:rPr lang="en-US" smtClean="0"/>
              <a:t> is the amount of time an activity may be delayed from its early start without delaying the planned project finish date</a:t>
            </a:r>
          </a:p>
          <a:p>
            <a:r>
              <a:rPr lang="en-US" smtClean="0"/>
              <a:t>A </a:t>
            </a:r>
            <a:r>
              <a:rPr lang="en-US" b="1" smtClean="0"/>
              <a:t>forward pass</a:t>
            </a:r>
            <a:r>
              <a:rPr lang="en-US" smtClean="0"/>
              <a:t> through the network diagram determines the early start and finish dates</a:t>
            </a:r>
          </a:p>
          <a:p>
            <a:r>
              <a:rPr lang="en-US" smtClean="0"/>
              <a:t>A </a:t>
            </a:r>
            <a:r>
              <a:rPr lang="en-US" b="1" smtClean="0"/>
              <a:t>backward pass</a:t>
            </a:r>
            <a:r>
              <a:rPr lang="en-US" smtClean="0"/>
              <a:t> determines the late start and finish dates</a:t>
            </a:r>
          </a:p>
        </p:txBody>
      </p:sp>
      <p:sp>
        <p:nvSpPr>
          <p:cNvPr id="6" name="Slide Number Placeholder 5"/>
          <p:cNvSpPr>
            <a:spLocks noGrp="1"/>
          </p:cNvSpPr>
          <p:nvPr>
            <p:ph type="sldNum" sz="quarter" idx="11"/>
          </p:nvPr>
        </p:nvSpPr>
        <p:spPr/>
        <p:txBody>
          <a:bodyPr/>
          <a:lstStyle/>
          <a:p>
            <a:pPr>
              <a:defRPr/>
            </a:pPr>
            <a:fld id="{DA5B5B5C-C015-47DA-A62F-1E790138E2FD}"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533400"/>
            <a:ext cx="8458200" cy="1143000"/>
          </a:xfrm>
        </p:spPr>
        <p:txBody>
          <a:bodyPr/>
          <a:lstStyle/>
          <a:p>
            <a:r>
              <a:rPr lang="en-US" smtClean="0"/>
              <a:t>Figure 6-9: Calculating Early and Late Start and Finish Dates</a:t>
            </a:r>
          </a:p>
        </p:txBody>
      </p:sp>
      <p:pic>
        <p:nvPicPr>
          <p:cNvPr id="47107" name="Picture 3"/>
          <p:cNvPicPr>
            <a:picLocks noChangeAspect="1" noChangeArrowheads="1"/>
          </p:cNvPicPr>
          <p:nvPr/>
        </p:nvPicPr>
        <p:blipFill>
          <a:blip r:embed="rId2"/>
          <a:srcRect b="8244"/>
          <a:stretch>
            <a:fillRect/>
          </a:stretch>
        </p:blipFill>
        <p:spPr bwMode="auto">
          <a:xfrm>
            <a:off x="1371600" y="1676400"/>
            <a:ext cx="6553200" cy="451008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buFontTx/>
              <a:buNone/>
              <a:defRPr/>
            </a:pPr>
            <a:fld id="{39ED6847-34EB-4130-BD8A-D29A2D7A27FE}" type="slidenum">
              <a:rPr lang="en-US" smtClean="0"/>
              <a:pPr>
                <a:buFontTx/>
                <a:buNone/>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533400"/>
            <a:ext cx="8382000" cy="1143000"/>
          </a:xfrm>
        </p:spPr>
        <p:txBody>
          <a:bodyPr/>
          <a:lstStyle/>
          <a:p>
            <a:r>
              <a:rPr lang="en-US" smtClean="0"/>
              <a:t>Table 6-1: Free and Total Float or Slack for Project X</a:t>
            </a:r>
          </a:p>
        </p:txBody>
      </p:sp>
      <p:sp>
        <p:nvSpPr>
          <p:cNvPr id="6" name="Slide Number Placeholder 5"/>
          <p:cNvSpPr>
            <a:spLocks noGrp="1"/>
          </p:cNvSpPr>
          <p:nvPr>
            <p:ph type="sldNum" sz="quarter" idx="12"/>
          </p:nvPr>
        </p:nvSpPr>
        <p:spPr/>
        <p:txBody>
          <a:bodyPr/>
          <a:lstStyle/>
          <a:p>
            <a:pPr>
              <a:buFontTx/>
              <a:buNone/>
              <a:defRPr/>
            </a:pPr>
            <a:fld id="{4CD166D6-AA66-41AD-BDC2-6FDCD334DC51}" type="slidenum">
              <a:rPr lang="en-US" smtClean="0"/>
              <a:pPr>
                <a:buFontTx/>
                <a:buNone/>
                <a:defRPr/>
              </a:pPr>
              <a:t>39</a:t>
            </a:fld>
            <a:endParaRPr lang="en-US" dirty="0"/>
          </a:p>
        </p:txBody>
      </p:sp>
      <p:pic>
        <p:nvPicPr>
          <p:cNvPr id="48133" name="Picture 6" descr="Tbl06-01.bmp"/>
          <p:cNvPicPr>
            <a:picLocks noChangeAspect="1"/>
          </p:cNvPicPr>
          <p:nvPr/>
        </p:nvPicPr>
        <p:blipFill>
          <a:blip r:embed="rId2"/>
          <a:srcRect t="6035"/>
          <a:stretch>
            <a:fillRect/>
          </a:stretch>
        </p:blipFill>
        <p:spPr bwMode="auto">
          <a:xfrm>
            <a:off x="762000" y="1981200"/>
            <a:ext cx="7821613" cy="4191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44475"/>
            <a:ext cx="8915400" cy="898525"/>
          </a:xfrm>
        </p:spPr>
        <p:txBody>
          <a:bodyPr/>
          <a:lstStyle/>
          <a:p>
            <a:r>
              <a:rPr lang="en-US" smtClean="0"/>
              <a:t>Importance of Project Schedules</a:t>
            </a:r>
          </a:p>
        </p:txBody>
      </p:sp>
      <p:sp>
        <p:nvSpPr>
          <p:cNvPr id="11267" name="Rectangle 3"/>
          <p:cNvSpPr>
            <a:spLocks noGrp="1" noChangeArrowheads="1"/>
          </p:cNvSpPr>
          <p:nvPr>
            <p:ph type="body" idx="1"/>
          </p:nvPr>
        </p:nvSpPr>
        <p:spPr>
          <a:xfrm>
            <a:off x="304800" y="1219200"/>
            <a:ext cx="8458200" cy="4876800"/>
          </a:xfrm>
        </p:spPr>
        <p:txBody>
          <a:bodyPr/>
          <a:lstStyle/>
          <a:p>
            <a:r>
              <a:rPr lang="en-US" smtClean="0"/>
              <a:t>Managers often cite delivering projects on time as one of their biggest challenges</a:t>
            </a:r>
          </a:p>
          <a:p>
            <a:r>
              <a:rPr lang="en-US" smtClean="0"/>
              <a:t>Time has the least amount of flexibility; it passes no matter what happens on a project</a:t>
            </a:r>
          </a:p>
          <a:p>
            <a:r>
              <a:rPr lang="en-US" smtClean="0"/>
              <a:t>Schedule issues are the main reason for conflicts on projects, especially during the second half of projects</a:t>
            </a:r>
          </a:p>
        </p:txBody>
      </p:sp>
      <p:sp>
        <p:nvSpPr>
          <p:cNvPr id="6" name="Slide Number Placeholder 5"/>
          <p:cNvSpPr>
            <a:spLocks noGrp="1"/>
          </p:cNvSpPr>
          <p:nvPr>
            <p:ph type="sldNum" sz="quarter" idx="11"/>
          </p:nvPr>
        </p:nvSpPr>
        <p:spPr/>
        <p:txBody>
          <a:bodyPr/>
          <a:lstStyle/>
          <a:p>
            <a:pPr>
              <a:defRPr/>
            </a:pPr>
            <a:fld id="{10401A8F-91AA-4377-9373-CD9B704FFC8D}"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609600"/>
            <a:ext cx="8305800" cy="1143000"/>
          </a:xfrm>
        </p:spPr>
        <p:txBody>
          <a:bodyPr/>
          <a:lstStyle/>
          <a:p>
            <a:r>
              <a:rPr lang="en-US" smtClean="0"/>
              <a:t>Using the Critical Path to Shorten a Project Schedule</a:t>
            </a:r>
          </a:p>
        </p:txBody>
      </p:sp>
      <p:sp>
        <p:nvSpPr>
          <p:cNvPr id="49155" name="Rectangle 3"/>
          <p:cNvSpPr>
            <a:spLocks noGrp="1" noChangeArrowheads="1"/>
          </p:cNvSpPr>
          <p:nvPr>
            <p:ph type="body" idx="1"/>
          </p:nvPr>
        </p:nvSpPr>
        <p:spPr>
          <a:xfrm>
            <a:off x="381000" y="1905000"/>
            <a:ext cx="8305800" cy="3429000"/>
          </a:xfrm>
        </p:spPr>
        <p:txBody>
          <a:bodyPr/>
          <a:lstStyle/>
          <a:p>
            <a:r>
              <a:rPr lang="en-US" smtClean="0"/>
              <a:t>Three main techniques for shortening schedules</a:t>
            </a:r>
          </a:p>
          <a:p>
            <a:pPr lvl="1"/>
            <a:r>
              <a:rPr lang="en-US" smtClean="0"/>
              <a:t>Shortening durations of critical activities/tasks by adding more resources or changing their scope</a:t>
            </a:r>
          </a:p>
          <a:p>
            <a:pPr lvl="1"/>
            <a:r>
              <a:rPr lang="en-US" b="1" smtClean="0"/>
              <a:t>Crashing</a:t>
            </a:r>
            <a:r>
              <a:rPr lang="en-US" i="1" smtClean="0"/>
              <a:t> </a:t>
            </a:r>
            <a:r>
              <a:rPr lang="en-US" smtClean="0"/>
              <a:t>activities by obtaining the greatest amount of schedule compression for the least incremental cost</a:t>
            </a:r>
          </a:p>
          <a:p>
            <a:pPr lvl="1"/>
            <a:r>
              <a:rPr lang="en-US" b="1" smtClean="0"/>
              <a:t>Fast tracking</a:t>
            </a:r>
            <a:r>
              <a:rPr lang="en-US" smtClean="0"/>
              <a:t> activities by doing them in parallel or overlapping them</a:t>
            </a:r>
          </a:p>
          <a:p>
            <a:endParaRPr lang="en-US" smtClean="0"/>
          </a:p>
          <a:p>
            <a:endParaRPr lang="en-US" smtClean="0"/>
          </a:p>
        </p:txBody>
      </p:sp>
      <p:sp>
        <p:nvSpPr>
          <p:cNvPr id="6" name="Slide Number Placeholder 5"/>
          <p:cNvSpPr>
            <a:spLocks noGrp="1"/>
          </p:cNvSpPr>
          <p:nvPr>
            <p:ph type="sldNum" sz="quarter" idx="11"/>
          </p:nvPr>
        </p:nvSpPr>
        <p:spPr/>
        <p:txBody>
          <a:bodyPr/>
          <a:lstStyle/>
          <a:p>
            <a:pPr>
              <a:defRPr/>
            </a:pPr>
            <a:fld id="{B38A4CD7-B9C2-4C6B-BE7B-83A079247FFA}"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685800"/>
            <a:ext cx="8305800" cy="1143000"/>
          </a:xfrm>
        </p:spPr>
        <p:txBody>
          <a:bodyPr/>
          <a:lstStyle/>
          <a:p>
            <a:r>
              <a:rPr lang="en-US" smtClean="0"/>
              <a:t>Importance of Updating Critical Path Data</a:t>
            </a:r>
          </a:p>
        </p:txBody>
      </p:sp>
      <p:sp>
        <p:nvSpPr>
          <p:cNvPr id="50179" name="Rectangle 3"/>
          <p:cNvSpPr>
            <a:spLocks noGrp="1" noChangeArrowheads="1"/>
          </p:cNvSpPr>
          <p:nvPr>
            <p:ph type="body" idx="1"/>
          </p:nvPr>
        </p:nvSpPr>
        <p:spPr>
          <a:xfrm>
            <a:off x="381000" y="1905000"/>
            <a:ext cx="8305800" cy="3962400"/>
          </a:xfrm>
        </p:spPr>
        <p:txBody>
          <a:bodyPr/>
          <a:lstStyle/>
          <a:p>
            <a:r>
              <a:rPr lang="en-US" smtClean="0"/>
              <a:t>It is important to update project schedule information to meet time goals for a project</a:t>
            </a:r>
          </a:p>
          <a:p>
            <a:r>
              <a:rPr lang="en-US" smtClean="0"/>
              <a:t>The critical path may change as you enter actual start and finish dates</a:t>
            </a:r>
          </a:p>
          <a:p>
            <a:r>
              <a:rPr lang="en-US" smtClean="0"/>
              <a:t>If you know the project completion date will slip, negotiate with the project sponsor</a:t>
            </a:r>
          </a:p>
        </p:txBody>
      </p:sp>
      <p:sp>
        <p:nvSpPr>
          <p:cNvPr id="6" name="Slide Number Placeholder 5"/>
          <p:cNvSpPr>
            <a:spLocks noGrp="1"/>
          </p:cNvSpPr>
          <p:nvPr>
            <p:ph type="sldNum" sz="quarter" idx="11"/>
          </p:nvPr>
        </p:nvSpPr>
        <p:spPr/>
        <p:txBody>
          <a:bodyPr/>
          <a:lstStyle/>
          <a:p>
            <a:pPr>
              <a:defRPr/>
            </a:pPr>
            <a:fld id="{04258787-1039-4E58-9575-034ABEE216B5}"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503238"/>
            <a:ext cx="8305800" cy="715962"/>
          </a:xfrm>
        </p:spPr>
        <p:txBody>
          <a:bodyPr/>
          <a:lstStyle/>
          <a:p>
            <a:r>
              <a:rPr lang="en-US" smtClean="0"/>
              <a:t>Critical Chain Scheduling</a:t>
            </a:r>
          </a:p>
        </p:txBody>
      </p:sp>
      <p:sp>
        <p:nvSpPr>
          <p:cNvPr id="51203" name="Rectangle 3"/>
          <p:cNvSpPr>
            <a:spLocks noGrp="1" noChangeArrowheads="1"/>
          </p:cNvSpPr>
          <p:nvPr>
            <p:ph type="body" idx="1"/>
          </p:nvPr>
        </p:nvSpPr>
        <p:spPr>
          <a:xfrm>
            <a:off x="304800" y="1371600"/>
            <a:ext cx="8458200" cy="4495800"/>
          </a:xfrm>
        </p:spPr>
        <p:txBody>
          <a:bodyPr/>
          <a:lstStyle/>
          <a:p>
            <a:pPr>
              <a:lnSpc>
                <a:spcPct val="90000"/>
              </a:lnSpc>
            </a:pPr>
            <a:r>
              <a:rPr lang="en-US" b="1" smtClean="0"/>
              <a:t>Critical chain scheduling</a:t>
            </a:r>
          </a:p>
          <a:p>
            <a:pPr lvl="1">
              <a:lnSpc>
                <a:spcPct val="90000"/>
              </a:lnSpc>
            </a:pPr>
            <a:r>
              <a:rPr lang="en-US" smtClean="0"/>
              <a:t>A method of scheduling that considers limited resources when creating a project schedule and includes buffers to protect the project completion date</a:t>
            </a:r>
          </a:p>
          <a:p>
            <a:pPr>
              <a:lnSpc>
                <a:spcPct val="90000"/>
              </a:lnSpc>
            </a:pPr>
            <a:r>
              <a:rPr lang="en-US" smtClean="0"/>
              <a:t>Uses the </a:t>
            </a:r>
            <a:r>
              <a:rPr lang="en-US" b="1" smtClean="0"/>
              <a:t>Theory of Constraints</a:t>
            </a:r>
            <a:r>
              <a:rPr lang="en-US" smtClean="0"/>
              <a:t> </a:t>
            </a:r>
            <a:r>
              <a:rPr lang="en-US" b="1" smtClean="0"/>
              <a:t>(TOC)</a:t>
            </a:r>
          </a:p>
          <a:p>
            <a:pPr lvl="1">
              <a:lnSpc>
                <a:spcPct val="90000"/>
              </a:lnSpc>
            </a:pPr>
            <a:r>
              <a:rPr lang="en-US" smtClean="0"/>
              <a:t>A management philosophy developed by Eliyahu M. Goldratt and introduced in his book </a:t>
            </a:r>
            <a:r>
              <a:rPr lang="en-US" i="1" smtClean="0"/>
              <a:t>The Goal</a:t>
            </a:r>
            <a:r>
              <a:rPr lang="en-US" smtClean="0"/>
              <a:t> </a:t>
            </a:r>
          </a:p>
          <a:p>
            <a:pPr>
              <a:lnSpc>
                <a:spcPct val="90000"/>
              </a:lnSpc>
            </a:pPr>
            <a:r>
              <a:rPr lang="en-US" smtClean="0"/>
              <a:t>Attempts to minimize </a:t>
            </a:r>
            <a:r>
              <a:rPr lang="en-US" b="1" smtClean="0"/>
              <a:t>multitasking</a:t>
            </a:r>
          </a:p>
          <a:p>
            <a:pPr lvl="1">
              <a:lnSpc>
                <a:spcPct val="90000"/>
              </a:lnSpc>
            </a:pPr>
            <a:r>
              <a:rPr lang="en-US" smtClean="0"/>
              <a:t>When a resource works on more than one task at a time</a:t>
            </a:r>
          </a:p>
        </p:txBody>
      </p:sp>
      <p:sp>
        <p:nvSpPr>
          <p:cNvPr id="6" name="Slide Number Placeholder 5"/>
          <p:cNvSpPr>
            <a:spLocks noGrp="1"/>
          </p:cNvSpPr>
          <p:nvPr>
            <p:ph type="sldNum" sz="quarter" idx="11"/>
          </p:nvPr>
        </p:nvSpPr>
        <p:spPr/>
        <p:txBody>
          <a:bodyPr/>
          <a:lstStyle/>
          <a:p>
            <a:pPr>
              <a:defRPr/>
            </a:pPr>
            <a:fld id="{4B0C86C6-DCFD-4CCE-A38F-C0C3D21B28C0}"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427038"/>
            <a:ext cx="8458200" cy="715962"/>
          </a:xfrm>
        </p:spPr>
        <p:txBody>
          <a:bodyPr/>
          <a:lstStyle/>
          <a:p>
            <a:r>
              <a:rPr lang="en-US" smtClean="0"/>
              <a:t>Figure 6-10: Multitasking Example</a:t>
            </a:r>
          </a:p>
        </p:txBody>
      </p:sp>
      <p:pic>
        <p:nvPicPr>
          <p:cNvPr id="52227" name="Picture 4"/>
          <p:cNvPicPr>
            <a:picLocks noChangeAspect="1" noChangeArrowheads="1"/>
          </p:cNvPicPr>
          <p:nvPr/>
        </p:nvPicPr>
        <p:blipFill>
          <a:blip r:embed="rId2"/>
          <a:srcRect t="25000" b="23334"/>
          <a:stretch>
            <a:fillRect/>
          </a:stretch>
        </p:blipFill>
        <p:spPr bwMode="auto">
          <a:xfrm>
            <a:off x="685800" y="1163638"/>
            <a:ext cx="7613650" cy="2951162"/>
          </a:xfrm>
          <a:prstGeom prst="rect">
            <a:avLst/>
          </a:prstGeom>
          <a:noFill/>
          <a:ln w="9525">
            <a:noFill/>
            <a:miter lim="800000"/>
            <a:headEnd/>
            <a:tailEnd/>
          </a:ln>
        </p:spPr>
      </p:pic>
      <p:pic>
        <p:nvPicPr>
          <p:cNvPr id="52228" name="Picture 5"/>
          <p:cNvPicPr>
            <a:picLocks noChangeAspect="1" noChangeArrowheads="1"/>
          </p:cNvPicPr>
          <p:nvPr/>
        </p:nvPicPr>
        <p:blipFill>
          <a:blip r:embed="rId3"/>
          <a:srcRect t="26666" b="25000"/>
          <a:stretch>
            <a:fillRect/>
          </a:stretch>
        </p:blipFill>
        <p:spPr bwMode="auto">
          <a:xfrm>
            <a:off x="762000" y="3790950"/>
            <a:ext cx="7620000" cy="27622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buFontTx/>
              <a:buNone/>
              <a:defRPr/>
            </a:pPr>
            <a:fld id="{BBC0F054-DCD8-434D-BDC8-D419076AD2CE}" type="slidenum">
              <a:rPr lang="en-US" smtClean="0"/>
              <a:pPr>
                <a:buFontTx/>
                <a:buNone/>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579438"/>
            <a:ext cx="8305800" cy="563562"/>
          </a:xfrm>
        </p:spPr>
        <p:txBody>
          <a:bodyPr/>
          <a:lstStyle/>
          <a:p>
            <a:r>
              <a:rPr lang="en-US" smtClean="0"/>
              <a:t>Buffers and Critical Chain</a:t>
            </a:r>
          </a:p>
        </p:txBody>
      </p:sp>
      <p:sp>
        <p:nvSpPr>
          <p:cNvPr id="53251" name="Rectangle 3"/>
          <p:cNvSpPr>
            <a:spLocks noGrp="1" noChangeArrowheads="1"/>
          </p:cNvSpPr>
          <p:nvPr>
            <p:ph type="body" idx="1"/>
          </p:nvPr>
        </p:nvSpPr>
        <p:spPr>
          <a:xfrm>
            <a:off x="457200" y="1219200"/>
            <a:ext cx="8458200" cy="5410200"/>
          </a:xfrm>
        </p:spPr>
        <p:txBody>
          <a:bodyPr/>
          <a:lstStyle/>
          <a:p>
            <a:pPr>
              <a:lnSpc>
                <a:spcPct val="90000"/>
              </a:lnSpc>
            </a:pPr>
            <a:r>
              <a:rPr lang="en-US" smtClean="0"/>
              <a:t>A </a:t>
            </a:r>
            <a:r>
              <a:rPr lang="en-US" b="1" smtClean="0"/>
              <a:t>buffer</a:t>
            </a:r>
            <a:r>
              <a:rPr lang="en-US" smtClean="0"/>
              <a:t> is additional time to complete a task</a:t>
            </a:r>
          </a:p>
          <a:p>
            <a:pPr>
              <a:lnSpc>
                <a:spcPct val="90000"/>
              </a:lnSpc>
            </a:pPr>
            <a:r>
              <a:rPr lang="en-US" b="1" smtClean="0"/>
              <a:t>Murphy’s Law</a:t>
            </a:r>
            <a:r>
              <a:rPr lang="en-US" smtClean="0"/>
              <a:t> states that if something can go wrong, it will</a:t>
            </a:r>
          </a:p>
          <a:p>
            <a:pPr>
              <a:lnSpc>
                <a:spcPct val="90000"/>
              </a:lnSpc>
            </a:pPr>
            <a:r>
              <a:rPr lang="en-US" b="1" smtClean="0"/>
              <a:t>Parkinson’s Law</a:t>
            </a:r>
            <a:r>
              <a:rPr lang="en-US" smtClean="0"/>
              <a:t> states that work expands to fill the time allowed</a:t>
            </a:r>
          </a:p>
          <a:p>
            <a:pPr>
              <a:lnSpc>
                <a:spcPct val="90000"/>
              </a:lnSpc>
            </a:pPr>
            <a:r>
              <a:rPr lang="en-US" smtClean="0"/>
              <a:t>In traditional estimates, people often add a buffer to each task and use it if it’s needed or not</a:t>
            </a:r>
          </a:p>
          <a:p>
            <a:pPr>
              <a:lnSpc>
                <a:spcPct val="90000"/>
              </a:lnSpc>
            </a:pPr>
            <a:r>
              <a:rPr lang="en-US" smtClean="0"/>
              <a:t>Critical chain scheduling removes buffers from individual tasks and instead creates:</a:t>
            </a:r>
          </a:p>
          <a:p>
            <a:pPr lvl="1">
              <a:lnSpc>
                <a:spcPct val="90000"/>
              </a:lnSpc>
            </a:pPr>
            <a:r>
              <a:rPr lang="en-US" smtClean="0"/>
              <a:t>A </a:t>
            </a:r>
            <a:r>
              <a:rPr lang="en-US" b="1" smtClean="0"/>
              <a:t>project buffer</a:t>
            </a:r>
            <a:r>
              <a:rPr lang="en-US" smtClean="0"/>
              <a:t> or additional time added before the project’s due date</a:t>
            </a:r>
          </a:p>
          <a:p>
            <a:pPr lvl="1">
              <a:lnSpc>
                <a:spcPct val="90000"/>
              </a:lnSpc>
            </a:pPr>
            <a:r>
              <a:rPr lang="en-US" b="1" smtClean="0"/>
              <a:t>Feeding buffers </a:t>
            </a:r>
            <a:r>
              <a:rPr lang="en-US" smtClean="0"/>
              <a:t>or additional time added before tasks on the critical path</a:t>
            </a:r>
          </a:p>
        </p:txBody>
      </p:sp>
      <p:sp>
        <p:nvSpPr>
          <p:cNvPr id="6" name="Slide Number Placeholder 5"/>
          <p:cNvSpPr>
            <a:spLocks noGrp="1"/>
          </p:cNvSpPr>
          <p:nvPr>
            <p:ph type="sldNum" sz="quarter" idx="11"/>
          </p:nvPr>
        </p:nvSpPr>
        <p:spPr/>
        <p:txBody>
          <a:bodyPr/>
          <a:lstStyle/>
          <a:p>
            <a:pPr>
              <a:defRPr/>
            </a:pPr>
            <a:fld id="{68FC860D-935D-4C86-A856-5FFA2887F273}"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457200"/>
            <a:ext cx="8382000" cy="1143000"/>
          </a:xfrm>
        </p:spPr>
        <p:txBody>
          <a:bodyPr/>
          <a:lstStyle/>
          <a:p>
            <a:r>
              <a:rPr lang="en-US" smtClean="0"/>
              <a:t>Figure 6-11: Example of Critical Chain Scheduling</a:t>
            </a:r>
          </a:p>
        </p:txBody>
      </p:sp>
      <p:pic>
        <p:nvPicPr>
          <p:cNvPr id="54275" name="Picture 3"/>
          <p:cNvPicPr>
            <a:picLocks noChangeAspect="1" noChangeArrowheads="1"/>
          </p:cNvPicPr>
          <p:nvPr/>
        </p:nvPicPr>
        <p:blipFill>
          <a:blip r:embed="rId2"/>
          <a:srcRect/>
          <a:stretch>
            <a:fillRect/>
          </a:stretch>
        </p:blipFill>
        <p:spPr bwMode="auto">
          <a:xfrm>
            <a:off x="685800" y="1673225"/>
            <a:ext cx="7391400" cy="48037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buFontTx/>
              <a:buNone/>
              <a:defRPr/>
            </a:pPr>
            <a:fld id="{65480CA0-17B8-4F24-877D-061ADB377C9A}" type="slidenum">
              <a:rPr lang="en-US" smtClean="0"/>
              <a:pPr>
                <a:buFontTx/>
                <a:buNone/>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533400"/>
            <a:ext cx="8305800" cy="1143000"/>
          </a:xfrm>
        </p:spPr>
        <p:txBody>
          <a:bodyPr/>
          <a:lstStyle/>
          <a:p>
            <a:r>
              <a:rPr lang="en-US" smtClean="0"/>
              <a:t>Program Evaluation and Review Technique (PERT)</a:t>
            </a:r>
          </a:p>
        </p:txBody>
      </p:sp>
      <p:sp>
        <p:nvSpPr>
          <p:cNvPr id="55299" name="Rectangle 3"/>
          <p:cNvSpPr>
            <a:spLocks noGrp="1" noChangeArrowheads="1"/>
          </p:cNvSpPr>
          <p:nvPr>
            <p:ph type="body" idx="1"/>
          </p:nvPr>
        </p:nvSpPr>
        <p:spPr>
          <a:xfrm>
            <a:off x="381000" y="1752600"/>
            <a:ext cx="8305800" cy="4572000"/>
          </a:xfrm>
        </p:spPr>
        <p:txBody>
          <a:bodyPr/>
          <a:lstStyle/>
          <a:p>
            <a:r>
              <a:rPr lang="en-US" b="1" smtClean="0"/>
              <a:t>PERT</a:t>
            </a:r>
            <a:r>
              <a:rPr lang="en-US" smtClean="0"/>
              <a:t> is a network analysis technique used to estimate project duration when there is a high degree of uncertainty about the individual activity duration estimates</a:t>
            </a:r>
          </a:p>
          <a:p>
            <a:r>
              <a:rPr lang="en-US" smtClean="0"/>
              <a:t>PERT uses </a:t>
            </a:r>
            <a:r>
              <a:rPr lang="en-US" b="1" smtClean="0"/>
              <a:t>probabilistic time estimates</a:t>
            </a:r>
          </a:p>
          <a:p>
            <a:pPr lvl="1"/>
            <a:r>
              <a:rPr lang="en-US" smtClean="0"/>
              <a:t>Duration estimates based on using optimistic, most likely, and pessimistic estimates of activity durations, or a three-point estimate</a:t>
            </a:r>
          </a:p>
        </p:txBody>
      </p:sp>
      <p:sp>
        <p:nvSpPr>
          <p:cNvPr id="6" name="Slide Number Placeholder 5"/>
          <p:cNvSpPr>
            <a:spLocks noGrp="1"/>
          </p:cNvSpPr>
          <p:nvPr>
            <p:ph type="sldNum" sz="quarter" idx="11"/>
          </p:nvPr>
        </p:nvSpPr>
        <p:spPr/>
        <p:txBody>
          <a:bodyPr/>
          <a:lstStyle/>
          <a:p>
            <a:pPr>
              <a:defRPr/>
            </a:pPr>
            <a:fld id="{1AF1218B-84DB-4F15-99B8-4C9EC346D393}"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427038"/>
            <a:ext cx="8305800" cy="715962"/>
          </a:xfrm>
        </p:spPr>
        <p:txBody>
          <a:bodyPr/>
          <a:lstStyle/>
          <a:p>
            <a:r>
              <a:rPr lang="en-US" smtClean="0"/>
              <a:t>PERT Formula and Example</a:t>
            </a:r>
          </a:p>
        </p:txBody>
      </p:sp>
      <p:sp>
        <p:nvSpPr>
          <p:cNvPr id="56323" name="Rectangle 3"/>
          <p:cNvSpPr>
            <a:spLocks noGrp="1" noChangeArrowheads="1"/>
          </p:cNvSpPr>
          <p:nvPr>
            <p:ph type="body" idx="1"/>
          </p:nvPr>
        </p:nvSpPr>
        <p:spPr>
          <a:xfrm>
            <a:off x="457200" y="1219200"/>
            <a:ext cx="8458200" cy="5334000"/>
          </a:xfrm>
        </p:spPr>
        <p:txBody>
          <a:bodyPr/>
          <a:lstStyle/>
          <a:p>
            <a:pPr>
              <a:lnSpc>
                <a:spcPct val="90000"/>
              </a:lnSpc>
            </a:pPr>
            <a:r>
              <a:rPr lang="en-US" smtClean="0"/>
              <a:t>PERT weighted average</a:t>
            </a:r>
            <a:r>
              <a:rPr lang="en-US" b="1" smtClean="0"/>
              <a:t> =</a:t>
            </a:r>
            <a:r>
              <a:rPr lang="en-US" b="1" u="sng" smtClean="0"/>
              <a:t> </a:t>
            </a:r>
          </a:p>
          <a:p>
            <a:pPr>
              <a:lnSpc>
                <a:spcPct val="90000"/>
              </a:lnSpc>
              <a:buFontTx/>
              <a:buNone/>
            </a:pPr>
            <a:r>
              <a:rPr lang="en-US" sz="2400" u="sng" smtClean="0"/>
              <a:t>optimistic time + 4X most likely time + pessimistic time</a:t>
            </a:r>
            <a:endParaRPr lang="en-US" smtClean="0"/>
          </a:p>
          <a:p>
            <a:pPr>
              <a:lnSpc>
                <a:spcPct val="90000"/>
              </a:lnSpc>
              <a:buFontTx/>
              <a:buNone/>
            </a:pPr>
            <a:r>
              <a:rPr lang="en-US" smtClean="0"/>
              <a:t>					</a:t>
            </a:r>
            <a:r>
              <a:rPr lang="en-US" sz="2400" smtClean="0"/>
              <a:t>6</a:t>
            </a:r>
          </a:p>
          <a:p>
            <a:pPr>
              <a:lnSpc>
                <a:spcPct val="90000"/>
              </a:lnSpc>
            </a:pPr>
            <a:r>
              <a:rPr lang="en-US" smtClean="0"/>
              <a:t>Example:</a:t>
            </a:r>
          </a:p>
          <a:p>
            <a:pPr>
              <a:lnSpc>
                <a:spcPct val="90000"/>
              </a:lnSpc>
              <a:buFontTx/>
              <a:buNone/>
            </a:pPr>
            <a:r>
              <a:rPr lang="en-US" smtClean="0"/>
              <a:t>PERT weighted average =</a:t>
            </a:r>
          </a:p>
          <a:p>
            <a:pPr>
              <a:lnSpc>
                <a:spcPct val="90000"/>
              </a:lnSpc>
              <a:buFontTx/>
              <a:buNone/>
            </a:pPr>
            <a:r>
              <a:rPr lang="en-US" sz="2400" b="1" smtClean="0"/>
              <a:t> </a:t>
            </a:r>
            <a:r>
              <a:rPr lang="en-US" sz="2400" u="sng" smtClean="0"/>
              <a:t>8 workdays + 4 X 10 workdays + 24 workdays</a:t>
            </a:r>
            <a:r>
              <a:rPr lang="en-US" sz="2400" smtClean="0"/>
              <a:t> 	= </a:t>
            </a:r>
            <a:r>
              <a:rPr lang="en-US" sz="2400" b="1" smtClean="0"/>
              <a:t>12 days</a:t>
            </a:r>
            <a:r>
              <a:rPr lang="en-US" smtClean="0"/>
              <a:t>					</a:t>
            </a:r>
            <a:r>
              <a:rPr lang="en-US" sz="2400" smtClean="0"/>
              <a:t>6</a:t>
            </a:r>
          </a:p>
          <a:p>
            <a:pPr>
              <a:lnSpc>
                <a:spcPct val="90000"/>
              </a:lnSpc>
              <a:buFontTx/>
              <a:buNone/>
            </a:pPr>
            <a:r>
              <a:rPr lang="en-US" sz="2400" smtClean="0"/>
              <a:t>where optimistic time= 8 days,</a:t>
            </a:r>
          </a:p>
          <a:p>
            <a:pPr>
              <a:lnSpc>
                <a:spcPct val="90000"/>
              </a:lnSpc>
              <a:buFontTx/>
              <a:buNone/>
            </a:pPr>
            <a:r>
              <a:rPr lang="en-US" sz="2400" smtClean="0"/>
              <a:t>most likely time = </a:t>
            </a:r>
            <a:r>
              <a:rPr lang="en-US" sz="2400" b="1" smtClean="0"/>
              <a:t>10 days</a:t>
            </a:r>
            <a:r>
              <a:rPr lang="en-US" sz="2400" smtClean="0"/>
              <a:t>, and</a:t>
            </a:r>
          </a:p>
          <a:p>
            <a:pPr>
              <a:lnSpc>
                <a:spcPct val="90000"/>
              </a:lnSpc>
              <a:buFontTx/>
              <a:buNone/>
            </a:pPr>
            <a:r>
              <a:rPr lang="en-US" sz="2400" smtClean="0"/>
              <a:t>pessimistic time = 24 days</a:t>
            </a:r>
          </a:p>
          <a:p>
            <a:pPr>
              <a:lnSpc>
                <a:spcPct val="90000"/>
              </a:lnSpc>
              <a:buFontTx/>
              <a:buNone/>
            </a:pPr>
            <a:r>
              <a:rPr lang="en-US" sz="2400" smtClean="0"/>
              <a:t>   Therefore, you’d use </a:t>
            </a:r>
            <a:r>
              <a:rPr lang="en-US" sz="2400" b="1" smtClean="0"/>
              <a:t>12 days</a:t>
            </a:r>
            <a:r>
              <a:rPr lang="en-US" sz="2400" smtClean="0"/>
              <a:t> on the network diagram instead of 10 when using PERT for the above example</a:t>
            </a:r>
          </a:p>
        </p:txBody>
      </p:sp>
      <p:sp>
        <p:nvSpPr>
          <p:cNvPr id="6" name="Slide Number Placeholder 5"/>
          <p:cNvSpPr>
            <a:spLocks noGrp="1"/>
          </p:cNvSpPr>
          <p:nvPr>
            <p:ph type="sldNum" sz="quarter" idx="11"/>
          </p:nvPr>
        </p:nvSpPr>
        <p:spPr/>
        <p:txBody>
          <a:bodyPr/>
          <a:lstStyle/>
          <a:p>
            <a:pPr>
              <a:defRPr/>
            </a:pPr>
            <a:fld id="{3AC96CD6-3CBF-4CD0-9BB2-41151220428D}"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8305800" cy="1143000"/>
          </a:xfrm>
        </p:spPr>
        <p:txBody>
          <a:bodyPr/>
          <a:lstStyle/>
          <a:p>
            <a:r>
              <a:rPr lang="en-US" smtClean="0"/>
              <a:t>Schedule Control</a:t>
            </a:r>
          </a:p>
        </p:txBody>
      </p:sp>
      <p:sp>
        <p:nvSpPr>
          <p:cNvPr id="57347" name="Rectangle 3"/>
          <p:cNvSpPr>
            <a:spLocks noGrp="1" noChangeArrowheads="1"/>
          </p:cNvSpPr>
          <p:nvPr>
            <p:ph type="body" idx="1"/>
          </p:nvPr>
        </p:nvSpPr>
        <p:spPr/>
        <p:txBody>
          <a:bodyPr/>
          <a:lstStyle/>
          <a:p>
            <a:r>
              <a:rPr lang="en-US" smtClean="0"/>
              <a:t>Perform reality checks on schedules</a:t>
            </a:r>
          </a:p>
          <a:p>
            <a:r>
              <a:rPr lang="en-US" smtClean="0"/>
              <a:t>Allow for contingencies</a:t>
            </a:r>
          </a:p>
          <a:p>
            <a:r>
              <a:rPr lang="en-US" smtClean="0"/>
              <a:t>Don’t plan for everyone to work at 100% capacity all the time</a:t>
            </a:r>
          </a:p>
          <a:p>
            <a:r>
              <a:rPr lang="en-US" smtClean="0"/>
              <a:t>Hold progress meetings with stakeholders and be clear and honest in communicating schedule issues</a:t>
            </a:r>
          </a:p>
        </p:txBody>
      </p:sp>
      <p:sp>
        <p:nvSpPr>
          <p:cNvPr id="6" name="Slide Number Placeholder 5"/>
          <p:cNvSpPr>
            <a:spLocks noGrp="1"/>
          </p:cNvSpPr>
          <p:nvPr>
            <p:ph type="sldNum" sz="quarter" idx="11"/>
          </p:nvPr>
        </p:nvSpPr>
        <p:spPr/>
        <p:txBody>
          <a:bodyPr/>
          <a:lstStyle/>
          <a:p>
            <a:pPr>
              <a:defRPr/>
            </a:pPr>
            <a:fld id="{634D8E77-3C8D-4DE3-A21B-5E4D82249E5D}"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8305800" cy="1143000"/>
          </a:xfrm>
        </p:spPr>
        <p:txBody>
          <a:bodyPr/>
          <a:lstStyle/>
          <a:p>
            <a:r>
              <a:rPr lang="en-US" smtClean="0"/>
              <a:t>Schedule Control (continued)</a:t>
            </a:r>
          </a:p>
        </p:txBody>
      </p:sp>
      <p:sp>
        <p:nvSpPr>
          <p:cNvPr id="58371" name="Rectangle 3"/>
          <p:cNvSpPr>
            <a:spLocks noGrp="1" noChangeArrowheads="1"/>
          </p:cNvSpPr>
          <p:nvPr>
            <p:ph type="body" idx="1"/>
          </p:nvPr>
        </p:nvSpPr>
        <p:spPr>
          <a:xfrm>
            <a:off x="304800" y="1447800"/>
            <a:ext cx="8458200" cy="4572000"/>
          </a:xfrm>
        </p:spPr>
        <p:txBody>
          <a:bodyPr/>
          <a:lstStyle/>
          <a:p>
            <a:pPr>
              <a:lnSpc>
                <a:spcPct val="90000"/>
              </a:lnSpc>
            </a:pPr>
            <a:r>
              <a:rPr lang="en-US" smtClean="0"/>
              <a:t>Goals are to know the status of the schedule, influence factors that cause schedule changes, determine that the schedule has changed, and manage changes when they occur</a:t>
            </a:r>
          </a:p>
          <a:p>
            <a:pPr>
              <a:lnSpc>
                <a:spcPct val="90000"/>
              </a:lnSpc>
            </a:pPr>
            <a:r>
              <a:rPr lang="en-US" smtClean="0"/>
              <a:t>Tools and techniques include:</a:t>
            </a:r>
          </a:p>
          <a:p>
            <a:pPr lvl="1">
              <a:lnSpc>
                <a:spcPct val="90000"/>
              </a:lnSpc>
            </a:pPr>
            <a:r>
              <a:rPr lang="en-US" smtClean="0"/>
              <a:t>Progress reports</a:t>
            </a:r>
          </a:p>
          <a:p>
            <a:pPr lvl="1">
              <a:lnSpc>
                <a:spcPct val="90000"/>
              </a:lnSpc>
            </a:pPr>
            <a:r>
              <a:rPr lang="en-US" smtClean="0"/>
              <a:t>A schedule change control system</a:t>
            </a:r>
          </a:p>
          <a:p>
            <a:pPr lvl="1">
              <a:lnSpc>
                <a:spcPct val="90000"/>
              </a:lnSpc>
            </a:pPr>
            <a:r>
              <a:rPr lang="en-US" smtClean="0"/>
              <a:t>Project management software, including schedule comparison charts like the tracking Gantt chart</a:t>
            </a:r>
          </a:p>
          <a:p>
            <a:pPr lvl="1">
              <a:lnSpc>
                <a:spcPct val="90000"/>
              </a:lnSpc>
            </a:pPr>
            <a:r>
              <a:rPr lang="en-US" smtClean="0"/>
              <a:t>Variance analysis, such as analyzing float or slack</a:t>
            </a:r>
          </a:p>
          <a:p>
            <a:pPr lvl="1">
              <a:lnSpc>
                <a:spcPct val="90000"/>
              </a:lnSpc>
            </a:pPr>
            <a:r>
              <a:rPr lang="en-US" smtClean="0"/>
              <a:t>Performance management, such as earned value (chapter 7)</a:t>
            </a:r>
          </a:p>
          <a:p>
            <a:pPr lvl="1">
              <a:lnSpc>
                <a:spcPct val="90000"/>
              </a:lnSpc>
            </a:pPr>
            <a:endParaRPr lang="en-US" smtClean="0"/>
          </a:p>
          <a:p>
            <a:pPr lvl="1">
              <a:lnSpc>
                <a:spcPct val="90000"/>
              </a:lnSpc>
            </a:pPr>
            <a:endParaRPr lang="en-US" smtClean="0"/>
          </a:p>
          <a:p>
            <a:pPr>
              <a:lnSpc>
                <a:spcPct val="90000"/>
              </a:lnSpc>
            </a:pPr>
            <a:endParaRPr lang="en-US" smtClean="0"/>
          </a:p>
        </p:txBody>
      </p:sp>
      <p:sp>
        <p:nvSpPr>
          <p:cNvPr id="6" name="Slide Number Placeholder 5"/>
          <p:cNvSpPr>
            <a:spLocks noGrp="1"/>
          </p:cNvSpPr>
          <p:nvPr>
            <p:ph type="sldNum" sz="quarter" idx="11"/>
          </p:nvPr>
        </p:nvSpPr>
        <p:spPr/>
        <p:txBody>
          <a:bodyPr/>
          <a:lstStyle/>
          <a:p>
            <a:pPr>
              <a:defRPr/>
            </a:pPr>
            <a:fld id="{8DCEE16A-ACBF-46F3-99C3-89F405CB9564}"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533400"/>
            <a:ext cx="8763000" cy="1143000"/>
          </a:xfrm>
        </p:spPr>
        <p:txBody>
          <a:bodyPr/>
          <a:lstStyle/>
          <a:p>
            <a:r>
              <a:rPr lang="en-US" smtClean="0"/>
              <a:t>Individual Work Styles and Cultural Differences Cause Schedule Conflicts</a:t>
            </a:r>
          </a:p>
        </p:txBody>
      </p:sp>
      <p:sp>
        <p:nvSpPr>
          <p:cNvPr id="12291" name="Rectangle 3"/>
          <p:cNvSpPr>
            <a:spLocks noGrp="1" noChangeArrowheads="1"/>
          </p:cNvSpPr>
          <p:nvPr>
            <p:ph type="body" idx="1"/>
          </p:nvPr>
        </p:nvSpPr>
        <p:spPr>
          <a:xfrm>
            <a:off x="381000" y="1905000"/>
            <a:ext cx="8305800" cy="4267200"/>
          </a:xfrm>
        </p:spPr>
        <p:txBody>
          <a:bodyPr/>
          <a:lstStyle/>
          <a:p>
            <a:r>
              <a:rPr lang="en-US" smtClean="0"/>
              <a:t>One dimension of the Meyers-Briggs Type Indicator focuses on peoples’ attitudes toward structure and deadline</a:t>
            </a:r>
          </a:p>
          <a:p>
            <a:r>
              <a:rPr lang="en-US" smtClean="0"/>
              <a:t>Some people prefer to follow schedules and meet deadlines, while others do not (J vs. P)</a:t>
            </a:r>
          </a:p>
          <a:p>
            <a:r>
              <a:rPr lang="en-US" smtClean="0"/>
              <a:t>Different cultures and even entire countries have different attitudes about schedules</a:t>
            </a:r>
          </a:p>
        </p:txBody>
      </p:sp>
      <p:sp>
        <p:nvSpPr>
          <p:cNvPr id="6" name="Slide Number Placeholder 5"/>
          <p:cNvSpPr>
            <a:spLocks noGrp="1"/>
          </p:cNvSpPr>
          <p:nvPr>
            <p:ph type="sldNum" sz="quarter" idx="11"/>
          </p:nvPr>
        </p:nvSpPr>
        <p:spPr/>
        <p:txBody>
          <a:bodyPr/>
          <a:lstStyle/>
          <a:p>
            <a:pPr>
              <a:defRPr/>
            </a:pPr>
            <a:fld id="{EAADD703-3768-4B9F-8033-CB2AA7353FBA}"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Reality Checks on Scheduling</a:t>
            </a:r>
          </a:p>
        </p:txBody>
      </p:sp>
      <p:sp>
        <p:nvSpPr>
          <p:cNvPr id="59395" name="Rectangle 3"/>
          <p:cNvSpPr>
            <a:spLocks noGrp="1" noChangeArrowheads="1"/>
          </p:cNvSpPr>
          <p:nvPr>
            <p:ph type="body" idx="1"/>
          </p:nvPr>
        </p:nvSpPr>
        <p:spPr/>
        <p:txBody>
          <a:bodyPr/>
          <a:lstStyle/>
          <a:p>
            <a:r>
              <a:rPr lang="en-US" smtClean="0"/>
              <a:t>First review the draft schedule or estimated completion date in the project charter</a:t>
            </a:r>
          </a:p>
          <a:p>
            <a:r>
              <a:rPr lang="en-US" smtClean="0"/>
              <a:t>Prepare a more detailed schedule with the project team</a:t>
            </a:r>
          </a:p>
          <a:p>
            <a:r>
              <a:rPr lang="en-US" smtClean="0"/>
              <a:t>Make sure the schedule is realistic and followed</a:t>
            </a:r>
          </a:p>
          <a:p>
            <a:r>
              <a:rPr lang="en-US" smtClean="0"/>
              <a:t>Alert top management well in advance if there are schedule problems</a:t>
            </a:r>
          </a:p>
        </p:txBody>
      </p:sp>
      <p:sp>
        <p:nvSpPr>
          <p:cNvPr id="6" name="Slide Number Placeholder 5"/>
          <p:cNvSpPr>
            <a:spLocks noGrp="1"/>
          </p:cNvSpPr>
          <p:nvPr>
            <p:ph type="sldNum" sz="quarter" idx="11"/>
          </p:nvPr>
        </p:nvSpPr>
        <p:spPr/>
        <p:txBody>
          <a:bodyPr/>
          <a:lstStyle/>
          <a:p>
            <a:pPr>
              <a:defRPr/>
            </a:pPr>
            <a:fld id="{D505ED11-391E-4694-BB37-41E91170E179}"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Working with People Issues</a:t>
            </a:r>
          </a:p>
        </p:txBody>
      </p:sp>
      <p:sp>
        <p:nvSpPr>
          <p:cNvPr id="60419" name="Rectangle 3"/>
          <p:cNvSpPr>
            <a:spLocks noGrp="1" noChangeArrowheads="1"/>
          </p:cNvSpPr>
          <p:nvPr>
            <p:ph type="body" idx="1"/>
          </p:nvPr>
        </p:nvSpPr>
        <p:spPr>
          <a:xfrm>
            <a:off x="381000" y="1524000"/>
            <a:ext cx="8305800" cy="4572000"/>
          </a:xfrm>
        </p:spPr>
        <p:txBody>
          <a:bodyPr/>
          <a:lstStyle/>
          <a:p>
            <a:r>
              <a:rPr lang="en-US" smtClean="0"/>
              <a:t>Strong leadership helps projects succeed more than good PERT charts</a:t>
            </a:r>
          </a:p>
          <a:p>
            <a:r>
              <a:rPr lang="en-US" smtClean="0"/>
              <a:t>Project managers should use:</a:t>
            </a:r>
          </a:p>
          <a:p>
            <a:pPr lvl="1"/>
            <a:r>
              <a:rPr lang="en-US" smtClean="0"/>
              <a:t>Empowerment</a:t>
            </a:r>
          </a:p>
          <a:p>
            <a:pPr lvl="1"/>
            <a:r>
              <a:rPr lang="en-US" smtClean="0"/>
              <a:t>Incentives</a:t>
            </a:r>
          </a:p>
          <a:p>
            <a:pPr lvl="1"/>
            <a:r>
              <a:rPr lang="en-US" smtClean="0"/>
              <a:t>Discipline</a:t>
            </a:r>
          </a:p>
          <a:p>
            <a:pPr lvl="1"/>
            <a:r>
              <a:rPr lang="en-US" smtClean="0"/>
              <a:t>Negotiation</a:t>
            </a:r>
          </a:p>
        </p:txBody>
      </p:sp>
      <p:sp>
        <p:nvSpPr>
          <p:cNvPr id="6" name="Slide Number Placeholder 5"/>
          <p:cNvSpPr>
            <a:spLocks noGrp="1"/>
          </p:cNvSpPr>
          <p:nvPr>
            <p:ph type="sldNum" sz="quarter" idx="11"/>
          </p:nvPr>
        </p:nvSpPr>
        <p:spPr/>
        <p:txBody>
          <a:bodyPr/>
          <a:lstStyle/>
          <a:p>
            <a:pPr>
              <a:defRPr/>
            </a:pPr>
            <a:fld id="{93690FE3-31D0-4F1A-BCDA-E5D0EC53CBF6}"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81000" y="579438"/>
            <a:ext cx="8305800" cy="563562"/>
          </a:xfrm>
        </p:spPr>
        <p:txBody>
          <a:bodyPr/>
          <a:lstStyle/>
          <a:p>
            <a:r>
              <a:rPr lang="en-US" smtClean="0"/>
              <a:t>What Went Right?</a:t>
            </a:r>
          </a:p>
        </p:txBody>
      </p:sp>
      <p:sp>
        <p:nvSpPr>
          <p:cNvPr id="61443" name="Content Placeholder 2"/>
          <p:cNvSpPr>
            <a:spLocks noGrp="1"/>
          </p:cNvSpPr>
          <p:nvPr>
            <p:ph sz="quarter" idx="1"/>
          </p:nvPr>
        </p:nvSpPr>
        <p:spPr>
          <a:xfrm>
            <a:off x="381000" y="1219200"/>
            <a:ext cx="8382000" cy="4572000"/>
          </a:xfrm>
        </p:spPr>
        <p:txBody>
          <a:bodyPr/>
          <a:lstStyle/>
          <a:p>
            <a:r>
              <a:rPr lang="en-US" sz="2400" smtClean="0"/>
              <a:t>Chris Higgins used the discipline he learned in the U.S. Army to transform project management into a cultural force at Bank of America; he used the same approach he did for packing tents when he led an interstate banking initiative</a:t>
            </a:r>
          </a:p>
          <a:p>
            <a:r>
              <a:rPr lang="en-US" sz="2400" smtClean="0"/>
              <a:t>He made the team members analyze, plan, and document requirements for the system in such detail that it took six months just to complete that phase</a:t>
            </a:r>
          </a:p>
          <a:p>
            <a:r>
              <a:rPr lang="en-US" sz="2400" smtClean="0"/>
              <a:t>However, because of his discipline with time management and planning, the software developers on the team finished all of the coding in only three months, and the project was completed on time*</a:t>
            </a:r>
          </a:p>
          <a:p>
            <a:pPr>
              <a:buFont typeface="Wingdings 2" pitchFamily="18" charset="2"/>
              <a:buNone/>
            </a:pPr>
            <a:r>
              <a:rPr lang="en-US" sz="1800" smtClean="0"/>
              <a:t>*Melymuke, Kathleen, “Spit and Polish,” </a:t>
            </a:r>
            <a:r>
              <a:rPr lang="en-US" sz="1800" i="1" smtClean="0"/>
              <a:t>ComputerWorld (February 16, 1998).</a:t>
            </a:r>
          </a:p>
          <a:p>
            <a:pPr>
              <a:buFont typeface="Wingdings 2" pitchFamily="18" charset="2"/>
              <a:buNone/>
            </a:pPr>
            <a:endParaRPr lang="en-US" sz="3200" smtClean="0"/>
          </a:p>
        </p:txBody>
      </p:sp>
      <p:sp>
        <p:nvSpPr>
          <p:cNvPr id="5" name="Slide Number Placeholder 4"/>
          <p:cNvSpPr>
            <a:spLocks noGrp="1"/>
          </p:cNvSpPr>
          <p:nvPr>
            <p:ph type="sldNum" sz="quarter" idx="11"/>
          </p:nvPr>
        </p:nvSpPr>
        <p:spPr/>
        <p:txBody>
          <a:bodyPr/>
          <a:lstStyle/>
          <a:p>
            <a:pPr>
              <a:defRPr/>
            </a:pPr>
            <a:fld id="{A1C4F9D7-5514-4691-AD57-DEEFB3E32BAA}"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457200"/>
            <a:ext cx="8305800" cy="1143000"/>
          </a:xfrm>
        </p:spPr>
        <p:txBody>
          <a:bodyPr/>
          <a:lstStyle/>
          <a:p>
            <a:r>
              <a:rPr lang="en-US" smtClean="0"/>
              <a:t>Using Software to Assist in Time Management</a:t>
            </a:r>
          </a:p>
        </p:txBody>
      </p:sp>
      <p:sp>
        <p:nvSpPr>
          <p:cNvPr id="62467" name="Rectangle 3"/>
          <p:cNvSpPr>
            <a:spLocks noGrp="1" noChangeArrowheads="1"/>
          </p:cNvSpPr>
          <p:nvPr>
            <p:ph type="body" idx="1"/>
          </p:nvPr>
        </p:nvSpPr>
        <p:spPr>
          <a:xfrm>
            <a:off x="381000" y="1600200"/>
            <a:ext cx="8305800" cy="4038600"/>
          </a:xfrm>
        </p:spPr>
        <p:txBody>
          <a:bodyPr/>
          <a:lstStyle/>
          <a:p>
            <a:r>
              <a:rPr lang="en-US" smtClean="0"/>
              <a:t>Software for facilitating communications helps people exchange schedule-related information</a:t>
            </a:r>
          </a:p>
          <a:p>
            <a:r>
              <a:rPr lang="en-US" smtClean="0"/>
              <a:t>Decision support models help analyze trade-offs that can be made</a:t>
            </a:r>
          </a:p>
          <a:p>
            <a:r>
              <a:rPr lang="en-US" smtClean="0"/>
              <a:t>Project management software can help in various time management areas </a:t>
            </a:r>
          </a:p>
        </p:txBody>
      </p:sp>
      <p:sp>
        <p:nvSpPr>
          <p:cNvPr id="6" name="Slide Number Placeholder 5"/>
          <p:cNvSpPr>
            <a:spLocks noGrp="1"/>
          </p:cNvSpPr>
          <p:nvPr>
            <p:ph type="sldNum" sz="quarter" idx="11"/>
          </p:nvPr>
        </p:nvSpPr>
        <p:spPr/>
        <p:txBody>
          <a:bodyPr/>
          <a:lstStyle/>
          <a:p>
            <a:pPr>
              <a:defRPr/>
            </a:pPr>
            <a:fld id="{BC45625F-BDE4-4612-A677-7B2F94D4E355}"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457200"/>
            <a:ext cx="8305800" cy="1143000"/>
          </a:xfrm>
        </p:spPr>
        <p:txBody>
          <a:bodyPr/>
          <a:lstStyle/>
          <a:p>
            <a:r>
              <a:rPr lang="en-US" smtClean="0"/>
              <a:t>Words of Caution on Using Project Management Software</a:t>
            </a:r>
          </a:p>
        </p:txBody>
      </p:sp>
      <p:sp>
        <p:nvSpPr>
          <p:cNvPr id="63491" name="Rectangle 3"/>
          <p:cNvSpPr>
            <a:spLocks noGrp="1" noChangeArrowheads="1"/>
          </p:cNvSpPr>
          <p:nvPr>
            <p:ph type="body" idx="1"/>
          </p:nvPr>
        </p:nvSpPr>
        <p:spPr>
          <a:xfrm>
            <a:off x="381000" y="1676400"/>
            <a:ext cx="8305800" cy="4114800"/>
          </a:xfrm>
        </p:spPr>
        <p:txBody>
          <a:bodyPr/>
          <a:lstStyle/>
          <a:p>
            <a:r>
              <a:rPr lang="en-US" smtClean="0"/>
              <a:t>Many people misuse project management software because they don’t understand important concepts and have not had training</a:t>
            </a:r>
          </a:p>
          <a:p>
            <a:r>
              <a:rPr lang="en-US" smtClean="0"/>
              <a:t>You must enter dependencies to have dates adjust automatically and to determine the critical path</a:t>
            </a:r>
          </a:p>
          <a:p>
            <a:r>
              <a:rPr lang="en-US" smtClean="0"/>
              <a:t>You must enter actual schedule information to compare planned and actual progress</a:t>
            </a:r>
          </a:p>
        </p:txBody>
      </p:sp>
      <p:sp>
        <p:nvSpPr>
          <p:cNvPr id="6" name="Slide Number Placeholder 5"/>
          <p:cNvSpPr>
            <a:spLocks noGrp="1"/>
          </p:cNvSpPr>
          <p:nvPr>
            <p:ph type="sldNum" sz="quarter" idx="11"/>
          </p:nvPr>
        </p:nvSpPr>
        <p:spPr/>
        <p:txBody>
          <a:bodyPr/>
          <a:lstStyle/>
          <a:p>
            <a:pPr>
              <a:defRPr/>
            </a:pPr>
            <a:fld id="{286354BC-0184-4FA1-BACD-BA78A1528C39}"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274638"/>
            <a:ext cx="8305800" cy="792162"/>
          </a:xfrm>
        </p:spPr>
        <p:txBody>
          <a:bodyPr/>
          <a:lstStyle/>
          <a:p>
            <a:r>
              <a:rPr lang="en-US" smtClean="0"/>
              <a:t>Chapter Summary</a:t>
            </a:r>
          </a:p>
        </p:txBody>
      </p:sp>
      <p:sp>
        <p:nvSpPr>
          <p:cNvPr id="64515" name="Rectangle 3"/>
          <p:cNvSpPr>
            <a:spLocks noGrp="1" noChangeArrowheads="1"/>
          </p:cNvSpPr>
          <p:nvPr>
            <p:ph type="body" idx="1"/>
          </p:nvPr>
        </p:nvSpPr>
        <p:spPr>
          <a:xfrm>
            <a:off x="381000" y="1371600"/>
            <a:ext cx="8458200" cy="4876800"/>
          </a:xfrm>
        </p:spPr>
        <p:txBody>
          <a:bodyPr/>
          <a:lstStyle/>
          <a:p>
            <a:pPr>
              <a:lnSpc>
                <a:spcPct val="90000"/>
              </a:lnSpc>
            </a:pPr>
            <a:r>
              <a:rPr lang="en-US" smtClean="0"/>
              <a:t>Project time management is often cited as the main source of conflict on projects, and most IT projects exceed time estimates</a:t>
            </a:r>
          </a:p>
          <a:p>
            <a:pPr>
              <a:lnSpc>
                <a:spcPct val="90000"/>
              </a:lnSpc>
            </a:pPr>
            <a:r>
              <a:rPr lang="en-US" smtClean="0"/>
              <a:t>Main processes include:</a:t>
            </a:r>
          </a:p>
          <a:p>
            <a:pPr lvl="1">
              <a:lnSpc>
                <a:spcPct val="90000"/>
              </a:lnSpc>
            </a:pPr>
            <a:r>
              <a:rPr lang="en-US" smtClean="0"/>
              <a:t>Activity definition</a:t>
            </a:r>
          </a:p>
          <a:p>
            <a:pPr lvl="1">
              <a:lnSpc>
                <a:spcPct val="90000"/>
              </a:lnSpc>
            </a:pPr>
            <a:r>
              <a:rPr lang="en-US" smtClean="0"/>
              <a:t>Activity sequencing</a:t>
            </a:r>
          </a:p>
          <a:p>
            <a:pPr lvl="1">
              <a:lnSpc>
                <a:spcPct val="90000"/>
              </a:lnSpc>
            </a:pPr>
            <a:r>
              <a:rPr lang="en-US" smtClean="0"/>
              <a:t>Activity resource estimating</a:t>
            </a:r>
          </a:p>
          <a:p>
            <a:pPr lvl="1">
              <a:lnSpc>
                <a:spcPct val="90000"/>
              </a:lnSpc>
            </a:pPr>
            <a:r>
              <a:rPr lang="en-US" smtClean="0"/>
              <a:t>Activity duration estimating</a:t>
            </a:r>
          </a:p>
          <a:p>
            <a:pPr lvl="1">
              <a:lnSpc>
                <a:spcPct val="90000"/>
              </a:lnSpc>
            </a:pPr>
            <a:r>
              <a:rPr lang="en-US" smtClean="0"/>
              <a:t>Schedule development</a:t>
            </a:r>
          </a:p>
          <a:p>
            <a:pPr lvl="1">
              <a:lnSpc>
                <a:spcPct val="90000"/>
              </a:lnSpc>
            </a:pPr>
            <a:r>
              <a:rPr lang="en-US" smtClean="0"/>
              <a:t>Schedule control</a:t>
            </a:r>
          </a:p>
        </p:txBody>
      </p:sp>
      <p:sp>
        <p:nvSpPr>
          <p:cNvPr id="6" name="Slide Number Placeholder 5"/>
          <p:cNvSpPr>
            <a:spLocks noGrp="1"/>
          </p:cNvSpPr>
          <p:nvPr>
            <p:ph type="sldNum" sz="quarter" idx="11"/>
          </p:nvPr>
        </p:nvSpPr>
        <p:spPr/>
        <p:txBody>
          <a:bodyPr/>
          <a:lstStyle/>
          <a:p>
            <a:pPr>
              <a:defRPr/>
            </a:pPr>
            <a:fld id="{FBF7F0F3-C896-4923-B152-733D795A495C}" type="slidenum">
              <a:rPr lang="en-US" smtClean="0"/>
              <a:pPr>
                <a:defRPr/>
              </a:pPr>
              <a:t>55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503238"/>
            <a:ext cx="8686800" cy="563562"/>
          </a:xfrm>
        </p:spPr>
        <p:txBody>
          <a:bodyPr/>
          <a:lstStyle/>
          <a:p>
            <a:r>
              <a:rPr lang="en-US" smtClean="0"/>
              <a:t>Project Time Management Processes</a:t>
            </a:r>
          </a:p>
        </p:txBody>
      </p:sp>
      <p:sp>
        <p:nvSpPr>
          <p:cNvPr id="14339" name="Rectangle 3"/>
          <p:cNvSpPr>
            <a:spLocks noGrp="1" noChangeArrowheads="1"/>
          </p:cNvSpPr>
          <p:nvPr>
            <p:ph type="body" idx="1"/>
          </p:nvPr>
        </p:nvSpPr>
        <p:spPr>
          <a:xfrm>
            <a:off x="304800" y="1219200"/>
            <a:ext cx="8345488" cy="4572000"/>
          </a:xfrm>
        </p:spPr>
        <p:txBody>
          <a:bodyPr/>
          <a:lstStyle/>
          <a:p>
            <a:pPr>
              <a:lnSpc>
                <a:spcPct val="80000"/>
              </a:lnSpc>
            </a:pPr>
            <a:r>
              <a:rPr lang="id-ID" sz="2400" b="1" dirty="0" smtClean="0"/>
              <a:t>Planning schedule management</a:t>
            </a:r>
          </a:p>
          <a:p>
            <a:pPr>
              <a:lnSpc>
                <a:spcPct val="80000"/>
              </a:lnSpc>
            </a:pPr>
            <a:r>
              <a:rPr lang="id-ID" sz="2400" b="1" dirty="0" smtClean="0"/>
              <a:t>Defining activities</a:t>
            </a:r>
            <a:r>
              <a:rPr lang="en-US" sz="2400" dirty="0" smtClean="0"/>
              <a:t>:</a:t>
            </a:r>
            <a:r>
              <a:rPr lang="en-US" sz="2400" b="1" dirty="0" smtClean="0"/>
              <a:t> </a:t>
            </a:r>
            <a:r>
              <a:rPr lang="en-US" sz="2400" dirty="0" smtClean="0"/>
              <a:t>identifying the specific </a:t>
            </a:r>
            <a:r>
              <a:rPr lang="en-US" sz="2400" dirty="0" smtClean="0"/>
              <a:t>activities</a:t>
            </a:r>
            <a:endParaRPr lang="en-US" sz="2400" b="1" dirty="0" smtClean="0"/>
          </a:p>
          <a:p>
            <a:pPr>
              <a:lnSpc>
                <a:spcPct val="80000"/>
              </a:lnSpc>
            </a:pPr>
            <a:r>
              <a:rPr lang="id-ID" sz="2400" b="1" dirty="0" smtClean="0"/>
              <a:t>S</a:t>
            </a:r>
            <a:r>
              <a:rPr lang="en-US" sz="2400" b="1" dirty="0" err="1" smtClean="0"/>
              <a:t>equencing</a:t>
            </a:r>
            <a:r>
              <a:rPr lang="id-ID" sz="2400" b="1" dirty="0" smtClean="0"/>
              <a:t> activities</a:t>
            </a:r>
            <a:r>
              <a:rPr lang="en-US" sz="2400" dirty="0" smtClean="0"/>
              <a:t>: </a:t>
            </a:r>
            <a:r>
              <a:rPr lang="en-US" sz="2400" dirty="0" smtClean="0"/>
              <a:t>identifying and documenting the relationships between project activities</a:t>
            </a:r>
          </a:p>
          <a:p>
            <a:pPr>
              <a:lnSpc>
                <a:spcPct val="80000"/>
              </a:lnSpc>
            </a:pPr>
            <a:r>
              <a:rPr lang="id-ID" sz="2400" b="1" dirty="0" smtClean="0"/>
              <a:t>Estimating </a:t>
            </a:r>
            <a:r>
              <a:rPr lang="en-US" sz="2400" b="1" dirty="0" smtClean="0"/>
              <a:t>Activity resource</a:t>
            </a:r>
            <a:r>
              <a:rPr lang="en-US" sz="2400" dirty="0" smtClean="0"/>
              <a:t>:</a:t>
            </a:r>
            <a:r>
              <a:rPr lang="en-US" sz="2400" b="1" dirty="0" smtClean="0"/>
              <a:t> </a:t>
            </a:r>
            <a:r>
              <a:rPr lang="id-ID" sz="2400" dirty="0" smtClean="0"/>
              <a:t>people, equipment, materials</a:t>
            </a:r>
            <a:endParaRPr lang="en-US" sz="2400" dirty="0" smtClean="0"/>
          </a:p>
          <a:p>
            <a:pPr>
              <a:lnSpc>
                <a:spcPct val="80000"/>
              </a:lnSpc>
            </a:pPr>
            <a:r>
              <a:rPr lang="id-ID" sz="2400" b="1" dirty="0" smtClean="0"/>
              <a:t>Estimating </a:t>
            </a:r>
            <a:r>
              <a:rPr lang="en-US" sz="2400" b="1" dirty="0" smtClean="0"/>
              <a:t>Activity duration</a:t>
            </a:r>
            <a:r>
              <a:rPr lang="en-US" sz="2400" dirty="0" smtClean="0"/>
              <a:t>:</a:t>
            </a:r>
            <a:r>
              <a:rPr lang="en-US" sz="2400" b="1" dirty="0" smtClean="0"/>
              <a:t> </a:t>
            </a:r>
            <a:r>
              <a:rPr lang="en-US" sz="2400" dirty="0" smtClean="0"/>
              <a:t>estimating the number of work periods that are needed to complete individual activities</a:t>
            </a:r>
          </a:p>
          <a:p>
            <a:pPr>
              <a:lnSpc>
                <a:spcPct val="80000"/>
              </a:lnSpc>
            </a:pPr>
            <a:r>
              <a:rPr lang="en-US" sz="2400" b="1" dirty="0" smtClean="0"/>
              <a:t>Schedule development</a:t>
            </a:r>
            <a:r>
              <a:rPr lang="en-US" sz="2400" dirty="0" smtClean="0"/>
              <a:t>:</a:t>
            </a:r>
            <a:r>
              <a:rPr lang="en-US" sz="2400" b="1" dirty="0" smtClean="0"/>
              <a:t> </a:t>
            </a:r>
            <a:r>
              <a:rPr lang="en-US" sz="2400" dirty="0" smtClean="0"/>
              <a:t>analyzing activity sequences, activity resource estimates, and activity duration estimates to create the project schedule</a:t>
            </a:r>
          </a:p>
          <a:p>
            <a:pPr>
              <a:lnSpc>
                <a:spcPct val="80000"/>
              </a:lnSpc>
            </a:pPr>
            <a:r>
              <a:rPr lang="en-US" sz="2400" b="1" dirty="0" smtClean="0"/>
              <a:t>Schedule control</a:t>
            </a:r>
            <a:r>
              <a:rPr lang="en-US" sz="2400" dirty="0" smtClean="0"/>
              <a:t>: controlling and managing changes to the project schedule</a:t>
            </a:r>
          </a:p>
        </p:txBody>
      </p:sp>
      <p:sp>
        <p:nvSpPr>
          <p:cNvPr id="6" name="Slide Number Placeholder 5"/>
          <p:cNvSpPr>
            <a:spLocks noGrp="1"/>
          </p:cNvSpPr>
          <p:nvPr>
            <p:ph type="sldNum" sz="quarter" idx="11"/>
          </p:nvPr>
        </p:nvSpPr>
        <p:spPr/>
        <p:txBody>
          <a:bodyPr/>
          <a:lstStyle/>
          <a:p>
            <a:pPr>
              <a:defRPr/>
            </a:pPr>
            <a:fld id="{DEAE921E-D74D-4606-8DF6-CE7A3D585016}"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304800"/>
            <a:ext cx="8305800" cy="762000"/>
          </a:xfrm>
        </p:spPr>
        <p:txBody>
          <a:bodyPr/>
          <a:lstStyle/>
          <a:p>
            <a:r>
              <a:rPr lang="en-US" dirty="0" smtClean="0"/>
              <a:t>Project </a:t>
            </a:r>
            <a:r>
              <a:rPr lang="en-US" dirty="0" smtClean="0"/>
              <a:t>Time Management </a:t>
            </a:r>
          </a:p>
        </p:txBody>
      </p:sp>
      <p:sp>
        <p:nvSpPr>
          <p:cNvPr id="5" name="Slide Number Placeholder 4"/>
          <p:cNvSpPr>
            <a:spLocks noGrp="1"/>
          </p:cNvSpPr>
          <p:nvPr>
            <p:ph type="sldNum" sz="quarter" idx="11"/>
          </p:nvPr>
        </p:nvSpPr>
        <p:spPr/>
        <p:txBody>
          <a:bodyPr/>
          <a:lstStyle/>
          <a:p>
            <a:pPr>
              <a:defRPr/>
            </a:pPr>
            <a:fld id="{9B64C163-1631-4553-82C3-62BDCCC8AA44}" type="slidenum">
              <a:rPr lang="en-US" smtClean="0"/>
              <a:pPr>
                <a:defRPr/>
              </a:pPr>
              <a:t>7</a:t>
            </a:fld>
            <a:endParaRPr lang="en-US" dirty="0"/>
          </a:p>
        </p:txBody>
      </p:sp>
      <p:pic>
        <p:nvPicPr>
          <p:cNvPr id="1026" name="Picture 2"/>
          <p:cNvPicPr>
            <a:picLocks noChangeAspect="1" noChangeArrowheads="1"/>
          </p:cNvPicPr>
          <p:nvPr/>
        </p:nvPicPr>
        <p:blipFill>
          <a:blip r:embed="rId2"/>
          <a:srcRect/>
          <a:stretch>
            <a:fillRect/>
          </a:stretch>
        </p:blipFill>
        <p:spPr bwMode="auto">
          <a:xfrm>
            <a:off x="685800" y="990600"/>
            <a:ext cx="7620000" cy="5715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Planning Schedule</a:t>
            </a:r>
            <a:endParaRPr lang="id-ID" dirty="0"/>
          </a:p>
        </p:txBody>
      </p:sp>
      <p:sp>
        <p:nvSpPr>
          <p:cNvPr id="3" name="Content Placeholder 2"/>
          <p:cNvSpPr>
            <a:spLocks noGrp="1"/>
          </p:cNvSpPr>
          <p:nvPr>
            <p:ph sz="quarter" idx="1"/>
          </p:nvPr>
        </p:nvSpPr>
        <p:spPr/>
        <p:txBody>
          <a:bodyPr/>
          <a:lstStyle/>
          <a:p>
            <a:r>
              <a:rPr lang="id-ID" dirty="0" smtClean="0"/>
              <a:t>Project schedule model development </a:t>
            </a:r>
            <a:r>
              <a:rPr lang="id-ID" dirty="0" smtClean="0">
                <a:sym typeface="Wingdings" pitchFamily="2" charset="2"/>
              </a:rPr>
              <a:t> contain project activities with estimated duration, dependencies, other planning information</a:t>
            </a:r>
          </a:p>
          <a:p>
            <a:r>
              <a:rPr lang="id-ID" dirty="0" smtClean="0">
                <a:sym typeface="Wingdings" pitchFamily="2" charset="2"/>
              </a:rPr>
              <a:t>The schedulling methodology </a:t>
            </a:r>
          </a:p>
          <a:p>
            <a:r>
              <a:rPr lang="id-ID" dirty="0" smtClean="0">
                <a:sym typeface="Wingdings" pitchFamily="2" charset="2"/>
              </a:rPr>
              <a:t>Level of accuracy and units of measure</a:t>
            </a:r>
          </a:p>
          <a:p>
            <a:r>
              <a:rPr lang="id-ID" dirty="0" smtClean="0">
                <a:sym typeface="Wingdings" pitchFamily="2" charset="2"/>
              </a:rPr>
              <a:t>Control threshold</a:t>
            </a:r>
          </a:p>
          <a:p>
            <a:r>
              <a:rPr lang="id-ID" dirty="0" smtClean="0">
                <a:sym typeface="Wingdings" pitchFamily="2" charset="2"/>
              </a:rPr>
              <a:t>Rules of performance measurements</a:t>
            </a:r>
          </a:p>
          <a:p>
            <a:r>
              <a:rPr lang="id-ID" dirty="0" smtClean="0">
                <a:sym typeface="Wingdings" pitchFamily="2" charset="2"/>
              </a:rPr>
              <a:t>Reporting format</a:t>
            </a:r>
          </a:p>
          <a:p>
            <a:pPr>
              <a:buNone/>
            </a:pPr>
            <a:endParaRPr lang="id-ID" dirty="0" smtClean="0"/>
          </a:p>
        </p:txBody>
      </p:sp>
      <p:sp>
        <p:nvSpPr>
          <p:cNvPr id="4" name="Slide Number Placeholder 3"/>
          <p:cNvSpPr>
            <a:spLocks noGrp="1"/>
          </p:cNvSpPr>
          <p:nvPr>
            <p:ph type="sldNum" sz="quarter" idx="11"/>
          </p:nvPr>
        </p:nvSpPr>
        <p:spPr/>
        <p:txBody>
          <a:bodyPr/>
          <a:lstStyle/>
          <a:p>
            <a:pPr>
              <a:defRPr/>
            </a:pPr>
            <a:fld id="{63CCA576-7529-4E91-A632-586752F551E9}"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74638"/>
            <a:ext cx="8305800" cy="944562"/>
          </a:xfrm>
        </p:spPr>
        <p:txBody>
          <a:bodyPr/>
          <a:lstStyle/>
          <a:p>
            <a:r>
              <a:rPr lang="en-US" smtClean="0"/>
              <a:t>Activity Definition</a:t>
            </a:r>
          </a:p>
        </p:txBody>
      </p:sp>
      <p:sp>
        <p:nvSpPr>
          <p:cNvPr id="16387" name="Rectangle 3"/>
          <p:cNvSpPr>
            <a:spLocks noGrp="1" noChangeArrowheads="1"/>
          </p:cNvSpPr>
          <p:nvPr>
            <p:ph type="body" idx="1"/>
          </p:nvPr>
        </p:nvSpPr>
        <p:spPr>
          <a:xfrm>
            <a:off x="457200" y="1371600"/>
            <a:ext cx="8262938" cy="4791075"/>
          </a:xfrm>
        </p:spPr>
        <p:txBody>
          <a:bodyPr/>
          <a:lstStyle/>
          <a:p>
            <a:pPr>
              <a:lnSpc>
                <a:spcPct val="80000"/>
              </a:lnSpc>
            </a:pPr>
            <a:r>
              <a:rPr lang="en-US" smtClean="0"/>
              <a:t>Project schedules grow out of the basic documents that initiate a project</a:t>
            </a:r>
          </a:p>
          <a:p>
            <a:pPr lvl="1">
              <a:lnSpc>
                <a:spcPct val="80000"/>
              </a:lnSpc>
            </a:pPr>
            <a:r>
              <a:rPr lang="en-US" smtClean="0"/>
              <a:t>Project charter includes start and end dates and budget information</a:t>
            </a:r>
          </a:p>
          <a:p>
            <a:pPr lvl="1">
              <a:lnSpc>
                <a:spcPct val="80000"/>
              </a:lnSpc>
            </a:pPr>
            <a:r>
              <a:rPr lang="en-US" smtClean="0"/>
              <a:t>Scope statement and WBS help define what will be done</a:t>
            </a:r>
          </a:p>
          <a:p>
            <a:pPr>
              <a:lnSpc>
                <a:spcPct val="80000"/>
              </a:lnSpc>
            </a:pPr>
            <a:r>
              <a:rPr lang="en-US" smtClean="0"/>
              <a:t>Activity definition involves developing a more detailed WBS and supporting explanations to understand all the work to be done so you can develop realistic cost and duration estimates</a:t>
            </a:r>
          </a:p>
        </p:txBody>
      </p:sp>
      <p:sp>
        <p:nvSpPr>
          <p:cNvPr id="6" name="Slide Number Placeholder 5"/>
          <p:cNvSpPr>
            <a:spLocks noGrp="1"/>
          </p:cNvSpPr>
          <p:nvPr>
            <p:ph type="sldNum" sz="quarter" idx="11"/>
          </p:nvPr>
        </p:nvSpPr>
        <p:spPr/>
        <p:txBody>
          <a:bodyPr/>
          <a:lstStyle/>
          <a:p>
            <a:pPr>
              <a:defRPr/>
            </a:pPr>
            <a:fld id="{BE01253A-6636-4EE2-BAB6-3A1A6A2DFF9B}"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TotalTime>
  <Words>2642</Words>
  <Application>Microsoft PowerPoint</Application>
  <PresentationFormat>On-screen Show (4:3)</PresentationFormat>
  <Paragraphs>306</Paragraphs>
  <Slides>55</Slides>
  <Notes>2</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Custom Design</vt:lpstr>
      <vt:lpstr>Equity</vt:lpstr>
      <vt:lpstr>Chapter 6: Project Time Management</vt:lpstr>
      <vt:lpstr>Learning Objectives</vt:lpstr>
      <vt:lpstr>Learning Objectives (continued)</vt:lpstr>
      <vt:lpstr>Importance of Project Schedules</vt:lpstr>
      <vt:lpstr>Individual Work Styles and Cultural Differences Cause Schedule Conflicts</vt:lpstr>
      <vt:lpstr>Project Time Management Processes</vt:lpstr>
      <vt:lpstr>Project Time Management </vt:lpstr>
      <vt:lpstr>Planning Schedule</vt:lpstr>
      <vt:lpstr>Activity Definition</vt:lpstr>
      <vt:lpstr>Activity Lists and Attributes</vt:lpstr>
      <vt:lpstr>Milestones</vt:lpstr>
      <vt:lpstr>Activity Sequencing</vt:lpstr>
      <vt:lpstr>Three Types of Dependencies</vt:lpstr>
      <vt:lpstr>Network Diagrams</vt:lpstr>
      <vt:lpstr>Sample Activity-on-Arrow (AOA) Network Diagram for Project X</vt:lpstr>
      <vt:lpstr>Arrow Diagramming Method (ADM)</vt:lpstr>
      <vt:lpstr>Process for Creating AOA Diagrams</vt:lpstr>
      <vt:lpstr>Precedence Diagramming Method (PDM)</vt:lpstr>
      <vt:lpstr>Task Dependency Types</vt:lpstr>
      <vt:lpstr>Sample PDM Network Diagram</vt:lpstr>
      <vt:lpstr>Activity Resource Estimating</vt:lpstr>
      <vt:lpstr>Activity Duration Estimating</vt:lpstr>
      <vt:lpstr>Three-Point Estimates</vt:lpstr>
      <vt:lpstr>Schedule Development</vt:lpstr>
      <vt:lpstr>Gantt Charts</vt:lpstr>
      <vt:lpstr>Figure 6-5: Gantt Chart for Project X</vt:lpstr>
      <vt:lpstr>Figure 6-6: Gantt Chart for Software Launch Project</vt:lpstr>
      <vt:lpstr>Adding Milestones to Gantt Charts</vt:lpstr>
      <vt:lpstr>SMART Criteria</vt:lpstr>
      <vt:lpstr>Best Practice</vt:lpstr>
      <vt:lpstr>Best Practice (continued)</vt:lpstr>
      <vt:lpstr>Figure 6-7: Sample Tracking Gantt Chart</vt:lpstr>
      <vt:lpstr>Critical Path Method (CPM)</vt:lpstr>
      <vt:lpstr>Calculating the Critical Path</vt:lpstr>
      <vt:lpstr>Figure 6-8: Determining the Critical Path for Project X</vt:lpstr>
      <vt:lpstr>More on the Critical Path</vt:lpstr>
      <vt:lpstr>Using Critical Path Analysis to Make Schedule Trade-offs</vt:lpstr>
      <vt:lpstr>Figure 6-9: Calculating Early and Late Start and Finish Dates</vt:lpstr>
      <vt:lpstr>Table 6-1: Free and Total Float or Slack for Project X</vt:lpstr>
      <vt:lpstr>Using the Critical Path to Shorten a Project Schedule</vt:lpstr>
      <vt:lpstr>Importance of Updating Critical Path Data</vt:lpstr>
      <vt:lpstr>Critical Chain Scheduling</vt:lpstr>
      <vt:lpstr>Figure 6-10: Multitasking Example</vt:lpstr>
      <vt:lpstr>Buffers and Critical Chain</vt:lpstr>
      <vt:lpstr>Figure 6-11: Example of Critical Chain Scheduling</vt:lpstr>
      <vt:lpstr>Program Evaluation and Review Technique (PERT)</vt:lpstr>
      <vt:lpstr>PERT Formula and Example</vt:lpstr>
      <vt:lpstr>Schedule Control</vt:lpstr>
      <vt:lpstr>Schedule Control (continued)</vt:lpstr>
      <vt:lpstr>Reality Checks on Scheduling</vt:lpstr>
      <vt:lpstr>Working with People Issues</vt:lpstr>
      <vt:lpstr>What Went Right?</vt:lpstr>
      <vt:lpstr>Using Software to Assist in Time Management</vt:lpstr>
      <vt:lpstr>Words of Caution on Using Project Management Software</vt:lpstr>
      <vt:lpstr>Chapter Summary</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User</cp:lastModifiedBy>
  <cp:revision>141</cp:revision>
  <dcterms:created xsi:type="dcterms:W3CDTF">2001-07-05T23:10:12Z</dcterms:created>
  <dcterms:modified xsi:type="dcterms:W3CDTF">2016-09-15T05:26:28Z</dcterms:modified>
</cp:coreProperties>
</file>