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0" d="100"/>
          <a:sy n="60" d="100"/>
        </p:scale>
        <p:origin x="1140"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2889A-5912-43D4-B38C-A771B3BC58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46A7E84F-4ECA-456A-A95A-3F1EF00C1C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F1573BEE-2472-49C0-83B6-5F7CB1F632BF}"/>
              </a:ext>
            </a:extLst>
          </p:cNvPr>
          <p:cNvSpPr>
            <a:spLocks noGrp="1"/>
          </p:cNvSpPr>
          <p:nvPr>
            <p:ph type="dt" sz="half" idx="10"/>
          </p:nvPr>
        </p:nvSpPr>
        <p:spPr/>
        <p:txBody>
          <a:bodyPr/>
          <a:lstStyle/>
          <a:p>
            <a:fld id="{6C36312D-18EC-4AA9-BC8E-6F3BE70D8CD1}" type="datetimeFigureOut">
              <a:rPr lang="en-ID" smtClean="0"/>
              <a:t>15/01/2021</a:t>
            </a:fld>
            <a:endParaRPr lang="en-ID"/>
          </a:p>
        </p:txBody>
      </p:sp>
      <p:sp>
        <p:nvSpPr>
          <p:cNvPr id="5" name="Footer Placeholder 4">
            <a:extLst>
              <a:ext uri="{FF2B5EF4-FFF2-40B4-BE49-F238E27FC236}">
                <a16:creationId xmlns:a16="http://schemas.microsoft.com/office/drawing/2014/main" id="{73345205-A049-4AC3-A6D4-251D82D1FBE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FBCA653-82E2-415C-93E1-D7B77E741982}"/>
              </a:ext>
            </a:extLst>
          </p:cNvPr>
          <p:cNvSpPr>
            <a:spLocks noGrp="1"/>
          </p:cNvSpPr>
          <p:nvPr>
            <p:ph type="sldNum" sz="quarter" idx="12"/>
          </p:nvPr>
        </p:nvSpPr>
        <p:spPr/>
        <p:txBody>
          <a:bodyPr/>
          <a:lstStyle/>
          <a:p>
            <a:fld id="{9BA39A82-DDB8-4F43-9C89-72CD09533B8D}" type="slidenum">
              <a:rPr lang="en-ID" smtClean="0"/>
              <a:t>‹#›</a:t>
            </a:fld>
            <a:endParaRPr lang="en-ID"/>
          </a:p>
        </p:txBody>
      </p:sp>
    </p:spTree>
    <p:extLst>
      <p:ext uri="{BB962C8B-B14F-4D97-AF65-F5344CB8AC3E}">
        <p14:creationId xmlns:p14="http://schemas.microsoft.com/office/powerpoint/2010/main" val="1208615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17C48-C4E4-42E3-BC5E-C29A7CD4608A}"/>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1C751DE4-7D1F-4D55-8F90-7B9915BDCE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67D5E56-A6A0-489A-B993-47BD633F6431}"/>
              </a:ext>
            </a:extLst>
          </p:cNvPr>
          <p:cNvSpPr>
            <a:spLocks noGrp="1"/>
          </p:cNvSpPr>
          <p:nvPr>
            <p:ph type="dt" sz="half" idx="10"/>
          </p:nvPr>
        </p:nvSpPr>
        <p:spPr/>
        <p:txBody>
          <a:bodyPr/>
          <a:lstStyle/>
          <a:p>
            <a:fld id="{6C36312D-18EC-4AA9-BC8E-6F3BE70D8CD1}" type="datetimeFigureOut">
              <a:rPr lang="en-ID" smtClean="0"/>
              <a:t>15/01/2021</a:t>
            </a:fld>
            <a:endParaRPr lang="en-ID"/>
          </a:p>
        </p:txBody>
      </p:sp>
      <p:sp>
        <p:nvSpPr>
          <p:cNvPr id="5" name="Footer Placeholder 4">
            <a:extLst>
              <a:ext uri="{FF2B5EF4-FFF2-40B4-BE49-F238E27FC236}">
                <a16:creationId xmlns:a16="http://schemas.microsoft.com/office/drawing/2014/main" id="{8BC7D2FD-98BA-433C-8EEC-C840F0F9EB7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A58E5EE-957D-487B-80B4-70AF48D3B605}"/>
              </a:ext>
            </a:extLst>
          </p:cNvPr>
          <p:cNvSpPr>
            <a:spLocks noGrp="1"/>
          </p:cNvSpPr>
          <p:nvPr>
            <p:ph type="sldNum" sz="quarter" idx="12"/>
          </p:nvPr>
        </p:nvSpPr>
        <p:spPr/>
        <p:txBody>
          <a:bodyPr/>
          <a:lstStyle/>
          <a:p>
            <a:fld id="{9BA39A82-DDB8-4F43-9C89-72CD09533B8D}" type="slidenum">
              <a:rPr lang="en-ID" smtClean="0"/>
              <a:t>‹#›</a:t>
            </a:fld>
            <a:endParaRPr lang="en-ID"/>
          </a:p>
        </p:txBody>
      </p:sp>
    </p:spTree>
    <p:extLst>
      <p:ext uri="{BB962C8B-B14F-4D97-AF65-F5344CB8AC3E}">
        <p14:creationId xmlns:p14="http://schemas.microsoft.com/office/powerpoint/2010/main" val="3653163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5E4C0F-3DE1-40B8-B3AC-2BB54A36D5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6D024709-6AE6-41E7-BA50-D0D55A347D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9F57F61-7D6A-4EB9-8B1B-000B3F7E5FDC}"/>
              </a:ext>
            </a:extLst>
          </p:cNvPr>
          <p:cNvSpPr>
            <a:spLocks noGrp="1"/>
          </p:cNvSpPr>
          <p:nvPr>
            <p:ph type="dt" sz="half" idx="10"/>
          </p:nvPr>
        </p:nvSpPr>
        <p:spPr/>
        <p:txBody>
          <a:bodyPr/>
          <a:lstStyle/>
          <a:p>
            <a:fld id="{6C36312D-18EC-4AA9-BC8E-6F3BE70D8CD1}" type="datetimeFigureOut">
              <a:rPr lang="en-ID" smtClean="0"/>
              <a:t>15/01/2021</a:t>
            </a:fld>
            <a:endParaRPr lang="en-ID"/>
          </a:p>
        </p:txBody>
      </p:sp>
      <p:sp>
        <p:nvSpPr>
          <p:cNvPr id="5" name="Footer Placeholder 4">
            <a:extLst>
              <a:ext uri="{FF2B5EF4-FFF2-40B4-BE49-F238E27FC236}">
                <a16:creationId xmlns:a16="http://schemas.microsoft.com/office/drawing/2014/main" id="{AF0F7ED1-6C98-4CED-9DA2-C06F6956FA52}"/>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397B5FF-9FBE-44A0-9F7B-8ED72A2F0F3E}"/>
              </a:ext>
            </a:extLst>
          </p:cNvPr>
          <p:cNvSpPr>
            <a:spLocks noGrp="1"/>
          </p:cNvSpPr>
          <p:nvPr>
            <p:ph type="sldNum" sz="quarter" idx="12"/>
          </p:nvPr>
        </p:nvSpPr>
        <p:spPr/>
        <p:txBody>
          <a:bodyPr/>
          <a:lstStyle/>
          <a:p>
            <a:fld id="{9BA39A82-DDB8-4F43-9C89-72CD09533B8D}" type="slidenum">
              <a:rPr lang="en-ID" smtClean="0"/>
              <a:t>‹#›</a:t>
            </a:fld>
            <a:endParaRPr lang="en-ID"/>
          </a:p>
        </p:txBody>
      </p:sp>
    </p:spTree>
    <p:extLst>
      <p:ext uri="{BB962C8B-B14F-4D97-AF65-F5344CB8AC3E}">
        <p14:creationId xmlns:p14="http://schemas.microsoft.com/office/powerpoint/2010/main" val="1479920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ACAB-BAC2-4118-B69E-5A6014035A81}"/>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1C80F17C-3B38-47EB-8C0B-FD0AC0227B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25AFE5E-A6FA-4AEB-AB41-309519759B4E}"/>
              </a:ext>
            </a:extLst>
          </p:cNvPr>
          <p:cNvSpPr>
            <a:spLocks noGrp="1"/>
          </p:cNvSpPr>
          <p:nvPr>
            <p:ph type="dt" sz="half" idx="10"/>
          </p:nvPr>
        </p:nvSpPr>
        <p:spPr/>
        <p:txBody>
          <a:bodyPr/>
          <a:lstStyle/>
          <a:p>
            <a:fld id="{6C36312D-18EC-4AA9-BC8E-6F3BE70D8CD1}" type="datetimeFigureOut">
              <a:rPr lang="en-ID" smtClean="0"/>
              <a:t>15/01/2021</a:t>
            </a:fld>
            <a:endParaRPr lang="en-ID"/>
          </a:p>
        </p:txBody>
      </p:sp>
      <p:sp>
        <p:nvSpPr>
          <p:cNvPr id="5" name="Footer Placeholder 4">
            <a:extLst>
              <a:ext uri="{FF2B5EF4-FFF2-40B4-BE49-F238E27FC236}">
                <a16:creationId xmlns:a16="http://schemas.microsoft.com/office/drawing/2014/main" id="{55194207-24FE-4C45-A5E1-F6F10651AC1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82F5516-75BB-40EA-B8CE-789582FC4F46}"/>
              </a:ext>
            </a:extLst>
          </p:cNvPr>
          <p:cNvSpPr>
            <a:spLocks noGrp="1"/>
          </p:cNvSpPr>
          <p:nvPr>
            <p:ph type="sldNum" sz="quarter" idx="12"/>
          </p:nvPr>
        </p:nvSpPr>
        <p:spPr/>
        <p:txBody>
          <a:bodyPr/>
          <a:lstStyle/>
          <a:p>
            <a:fld id="{9BA39A82-DDB8-4F43-9C89-72CD09533B8D}" type="slidenum">
              <a:rPr lang="en-ID" smtClean="0"/>
              <a:t>‹#›</a:t>
            </a:fld>
            <a:endParaRPr lang="en-ID"/>
          </a:p>
        </p:txBody>
      </p:sp>
    </p:spTree>
    <p:extLst>
      <p:ext uri="{BB962C8B-B14F-4D97-AF65-F5344CB8AC3E}">
        <p14:creationId xmlns:p14="http://schemas.microsoft.com/office/powerpoint/2010/main" val="984855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265BD-5CF1-4068-BEC9-0A39EDEF24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9D8FADB7-4BCE-4DE0-A380-CB16740C4D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58160D-D1C4-4AA9-A130-5F4F8326DAFF}"/>
              </a:ext>
            </a:extLst>
          </p:cNvPr>
          <p:cNvSpPr>
            <a:spLocks noGrp="1"/>
          </p:cNvSpPr>
          <p:nvPr>
            <p:ph type="dt" sz="half" idx="10"/>
          </p:nvPr>
        </p:nvSpPr>
        <p:spPr/>
        <p:txBody>
          <a:bodyPr/>
          <a:lstStyle/>
          <a:p>
            <a:fld id="{6C36312D-18EC-4AA9-BC8E-6F3BE70D8CD1}" type="datetimeFigureOut">
              <a:rPr lang="en-ID" smtClean="0"/>
              <a:t>15/01/2021</a:t>
            </a:fld>
            <a:endParaRPr lang="en-ID"/>
          </a:p>
        </p:txBody>
      </p:sp>
      <p:sp>
        <p:nvSpPr>
          <p:cNvPr id="5" name="Footer Placeholder 4">
            <a:extLst>
              <a:ext uri="{FF2B5EF4-FFF2-40B4-BE49-F238E27FC236}">
                <a16:creationId xmlns:a16="http://schemas.microsoft.com/office/drawing/2014/main" id="{9299C660-7B6F-4FF0-ABFE-89D0A1413C61}"/>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1B86BAB-7B44-4A68-96EF-2592623A0B37}"/>
              </a:ext>
            </a:extLst>
          </p:cNvPr>
          <p:cNvSpPr>
            <a:spLocks noGrp="1"/>
          </p:cNvSpPr>
          <p:nvPr>
            <p:ph type="sldNum" sz="quarter" idx="12"/>
          </p:nvPr>
        </p:nvSpPr>
        <p:spPr/>
        <p:txBody>
          <a:bodyPr/>
          <a:lstStyle/>
          <a:p>
            <a:fld id="{9BA39A82-DDB8-4F43-9C89-72CD09533B8D}" type="slidenum">
              <a:rPr lang="en-ID" smtClean="0"/>
              <a:t>‹#›</a:t>
            </a:fld>
            <a:endParaRPr lang="en-ID"/>
          </a:p>
        </p:txBody>
      </p:sp>
    </p:spTree>
    <p:extLst>
      <p:ext uri="{BB962C8B-B14F-4D97-AF65-F5344CB8AC3E}">
        <p14:creationId xmlns:p14="http://schemas.microsoft.com/office/powerpoint/2010/main" val="839982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537BB-03CA-4F77-9557-E53F2D72096F}"/>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D0322561-A68A-4730-8FF3-8373A83A59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70BADFEB-9992-4AA5-BE38-86A15B85F2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917896AF-5AC2-452F-9241-DAC68EE0A4FB}"/>
              </a:ext>
            </a:extLst>
          </p:cNvPr>
          <p:cNvSpPr>
            <a:spLocks noGrp="1"/>
          </p:cNvSpPr>
          <p:nvPr>
            <p:ph type="dt" sz="half" idx="10"/>
          </p:nvPr>
        </p:nvSpPr>
        <p:spPr/>
        <p:txBody>
          <a:bodyPr/>
          <a:lstStyle/>
          <a:p>
            <a:fld id="{6C36312D-18EC-4AA9-BC8E-6F3BE70D8CD1}" type="datetimeFigureOut">
              <a:rPr lang="en-ID" smtClean="0"/>
              <a:t>15/01/2021</a:t>
            </a:fld>
            <a:endParaRPr lang="en-ID"/>
          </a:p>
        </p:txBody>
      </p:sp>
      <p:sp>
        <p:nvSpPr>
          <p:cNvPr id="6" name="Footer Placeholder 5">
            <a:extLst>
              <a:ext uri="{FF2B5EF4-FFF2-40B4-BE49-F238E27FC236}">
                <a16:creationId xmlns:a16="http://schemas.microsoft.com/office/drawing/2014/main" id="{742FA654-E806-4E53-B4D2-35EB6CDE9294}"/>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CFC7EC84-738A-4834-BAE2-A1B8027FB4BC}"/>
              </a:ext>
            </a:extLst>
          </p:cNvPr>
          <p:cNvSpPr>
            <a:spLocks noGrp="1"/>
          </p:cNvSpPr>
          <p:nvPr>
            <p:ph type="sldNum" sz="quarter" idx="12"/>
          </p:nvPr>
        </p:nvSpPr>
        <p:spPr/>
        <p:txBody>
          <a:bodyPr/>
          <a:lstStyle/>
          <a:p>
            <a:fld id="{9BA39A82-DDB8-4F43-9C89-72CD09533B8D}" type="slidenum">
              <a:rPr lang="en-ID" smtClean="0"/>
              <a:t>‹#›</a:t>
            </a:fld>
            <a:endParaRPr lang="en-ID"/>
          </a:p>
        </p:txBody>
      </p:sp>
    </p:spTree>
    <p:extLst>
      <p:ext uri="{BB962C8B-B14F-4D97-AF65-F5344CB8AC3E}">
        <p14:creationId xmlns:p14="http://schemas.microsoft.com/office/powerpoint/2010/main" val="2516517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7E3E4-52BB-4538-90A3-65170D774039}"/>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D702E970-5A14-4264-8BE1-14C1295609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CF4914-14B9-4E00-BF89-D666CFAA87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48234877-6ACA-4EE7-84C5-C958317F82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62A192-FB88-47FD-998B-A155A16ED0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C39C9CF0-499C-4789-9D05-F267350E6D56}"/>
              </a:ext>
            </a:extLst>
          </p:cNvPr>
          <p:cNvSpPr>
            <a:spLocks noGrp="1"/>
          </p:cNvSpPr>
          <p:nvPr>
            <p:ph type="dt" sz="half" idx="10"/>
          </p:nvPr>
        </p:nvSpPr>
        <p:spPr/>
        <p:txBody>
          <a:bodyPr/>
          <a:lstStyle/>
          <a:p>
            <a:fld id="{6C36312D-18EC-4AA9-BC8E-6F3BE70D8CD1}" type="datetimeFigureOut">
              <a:rPr lang="en-ID" smtClean="0"/>
              <a:t>15/01/2021</a:t>
            </a:fld>
            <a:endParaRPr lang="en-ID"/>
          </a:p>
        </p:txBody>
      </p:sp>
      <p:sp>
        <p:nvSpPr>
          <p:cNvPr id="8" name="Footer Placeholder 7">
            <a:extLst>
              <a:ext uri="{FF2B5EF4-FFF2-40B4-BE49-F238E27FC236}">
                <a16:creationId xmlns:a16="http://schemas.microsoft.com/office/drawing/2014/main" id="{00BEED59-3992-406A-A616-68024C648374}"/>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AF93D18D-3A8E-4336-A462-F6E094D4003F}"/>
              </a:ext>
            </a:extLst>
          </p:cNvPr>
          <p:cNvSpPr>
            <a:spLocks noGrp="1"/>
          </p:cNvSpPr>
          <p:nvPr>
            <p:ph type="sldNum" sz="quarter" idx="12"/>
          </p:nvPr>
        </p:nvSpPr>
        <p:spPr/>
        <p:txBody>
          <a:bodyPr/>
          <a:lstStyle/>
          <a:p>
            <a:fld id="{9BA39A82-DDB8-4F43-9C89-72CD09533B8D}" type="slidenum">
              <a:rPr lang="en-ID" smtClean="0"/>
              <a:t>‹#›</a:t>
            </a:fld>
            <a:endParaRPr lang="en-ID"/>
          </a:p>
        </p:txBody>
      </p:sp>
    </p:spTree>
    <p:extLst>
      <p:ext uri="{BB962C8B-B14F-4D97-AF65-F5344CB8AC3E}">
        <p14:creationId xmlns:p14="http://schemas.microsoft.com/office/powerpoint/2010/main" val="747449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C9045-F905-4CA1-B897-70BD63507391}"/>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63891C59-FE2A-4405-869F-BF4EFBC0ACA9}"/>
              </a:ext>
            </a:extLst>
          </p:cNvPr>
          <p:cNvSpPr>
            <a:spLocks noGrp="1"/>
          </p:cNvSpPr>
          <p:nvPr>
            <p:ph type="dt" sz="half" idx="10"/>
          </p:nvPr>
        </p:nvSpPr>
        <p:spPr/>
        <p:txBody>
          <a:bodyPr/>
          <a:lstStyle/>
          <a:p>
            <a:fld id="{6C36312D-18EC-4AA9-BC8E-6F3BE70D8CD1}" type="datetimeFigureOut">
              <a:rPr lang="en-ID" smtClean="0"/>
              <a:t>15/01/2021</a:t>
            </a:fld>
            <a:endParaRPr lang="en-ID"/>
          </a:p>
        </p:txBody>
      </p:sp>
      <p:sp>
        <p:nvSpPr>
          <p:cNvPr id="4" name="Footer Placeholder 3">
            <a:extLst>
              <a:ext uri="{FF2B5EF4-FFF2-40B4-BE49-F238E27FC236}">
                <a16:creationId xmlns:a16="http://schemas.microsoft.com/office/drawing/2014/main" id="{1CDF1E48-6FB7-4EC6-81EC-657CBB28875E}"/>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30C8E7BA-6CE4-4ADB-BF67-929FA473C1E7}"/>
              </a:ext>
            </a:extLst>
          </p:cNvPr>
          <p:cNvSpPr>
            <a:spLocks noGrp="1"/>
          </p:cNvSpPr>
          <p:nvPr>
            <p:ph type="sldNum" sz="quarter" idx="12"/>
          </p:nvPr>
        </p:nvSpPr>
        <p:spPr/>
        <p:txBody>
          <a:bodyPr/>
          <a:lstStyle/>
          <a:p>
            <a:fld id="{9BA39A82-DDB8-4F43-9C89-72CD09533B8D}" type="slidenum">
              <a:rPr lang="en-ID" smtClean="0"/>
              <a:t>‹#›</a:t>
            </a:fld>
            <a:endParaRPr lang="en-ID"/>
          </a:p>
        </p:txBody>
      </p:sp>
    </p:spTree>
    <p:extLst>
      <p:ext uri="{BB962C8B-B14F-4D97-AF65-F5344CB8AC3E}">
        <p14:creationId xmlns:p14="http://schemas.microsoft.com/office/powerpoint/2010/main" val="46555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4949F1-7A2F-4884-827E-BAAF15ECBFA3}"/>
              </a:ext>
            </a:extLst>
          </p:cNvPr>
          <p:cNvSpPr>
            <a:spLocks noGrp="1"/>
          </p:cNvSpPr>
          <p:nvPr>
            <p:ph type="dt" sz="half" idx="10"/>
          </p:nvPr>
        </p:nvSpPr>
        <p:spPr/>
        <p:txBody>
          <a:bodyPr/>
          <a:lstStyle/>
          <a:p>
            <a:fld id="{6C36312D-18EC-4AA9-BC8E-6F3BE70D8CD1}" type="datetimeFigureOut">
              <a:rPr lang="en-ID" smtClean="0"/>
              <a:t>15/01/2021</a:t>
            </a:fld>
            <a:endParaRPr lang="en-ID"/>
          </a:p>
        </p:txBody>
      </p:sp>
      <p:sp>
        <p:nvSpPr>
          <p:cNvPr id="3" name="Footer Placeholder 2">
            <a:extLst>
              <a:ext uri="{FF2B5EF4-FFF2-40B4-BE49-F238E27FC236}">
                <a16:creationId xmlns:a16="http://schemas.microsoft.com/office/drawing/2014/main" id="{0140B825-6610-4DC8-AEF5-8605ED1A7416}"/>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27F3CD09-595E-400E-9676-936C71782138}"/>
              </a:ext>
            </a:extLst>
          </p:cNvPr>
          <p:cNvSpPr>
            <a:spLocks noGrp="1"/>
          </p:cNvSpPr>
          <p:nvPr>
            <p:ph type="sldNum" sz="quarter" idx="12"/>
          </p:nvPr>
        </p:nvSpPr>
        <p:spPr/>
        <p:txBody>
          <a:bodyPr/>
          <a:lstStyle/>
          <a:p>
            <a:fld id="{9BA39A82-DDB8-4F43-9C89-72CD09533B8D}" type="slidenum">
              <a:rPr lang="en-ID" smtClean="0"/>
              <a:t>‹#›</a:t>
            </a:fld>
            <a:endParaRPr lang="en-ID"/>
          </a:p>
        </p:txBody>
      </p:sp>
    </p:spTree>
    <p:extLst>
      <p:ext uri="{BB962C8B-B14F-4D97-AF65-F5344CB8AC3E}">
        <p14:creationId xmlns:p14="http://schemas.microsoft.com/office/powerpoint/2010/main" val="3050346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BE6E8-D039-4866-BF93-9F8E065318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71255FBF-DB9D-4F8C-8667-9B5AC1E672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669F2072-C7CC-4162-B90D-56E278EDC5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D1DF39-ED18-41DA-AD54-CA2CFDA4177B}"/>
              </a:ext>
            </a:extLst>
          </p:cNvPr>
          <p:cNvSpPr>
            <a:spLocks noGrp="1"/>
          </p:cNvSpPr>
          <p:nvPr>
            <p:ph type="dt" sz="half" idx="10"/>
          </p:nvPr>
        </p:nvSpPr>
        <p:spPr/>
        <p:txBody>
          <a:bodyPr/>
          <a:lstStyle/>
          <a:p>
            <a:fld id="{6C36312D-18EC-4AA9-BC8E-6F3BE70D8CD1}" type="datetimeFigureOut">
              <a:rPr lang="en-ID" smtClean="0"/>
              <a:t>15/01/2021</a:t>
            </a:fld>
            <a:endParaRPr lang="en-ID"/>
          </a:p>
        </p:txBody>
      </p:sp>
      <p:sp>
        <p:nvSpPr>
          <p:cNvPr id="6" name="Footer Placeholder 5">
            <a:extLst>
              <a:ext uri="{FF2B5EF4-FFF2-40B4-BE49-F238E27FC236}">
                <a16:creationId xmlns:a16="http://schemas.microsoft.com/office/drawing/2014/main" id="{6C000E93-C0AD-4D47-8D40-BFCBC1FCE846}"/>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F4D56B2C-7FFC-4E39-9579-83B00234DB25}"/>
              </a:ext>
            </a:extLst>
          </p:cNvPr>
          <p:cNvSpPr>
            <a:spLocks noGrp="1"/>
          </p:cNvSpPr>
          <p:nvPr>
            <p:ph type="sldNum" sz="quarter" idx="12"/>
          </p:nvPr>
        </p:nvSpPr>
        <p:spPr/>
        <p:txBody>
          <a:bodyPr/>
          <a:lstStyle/>
          <a:p>
            <a:fld id="{9BA39A82-DDB8-4F43-9C89-72CD09533B8D}" type="slidenum">
              <a:rPr lang="en-ID" smtClean="0"/>
              <a:t>‹#›</a:t>
            </a:fld>
            <a:endParaRPr lang="en-ID"/>
          </a:p>
        </p:txBody>
      </p:sp>
    </p:spTree>
    <p:extLst>
      <p:ext uri="{BB962C8B-B14F-4D97-AF65-F5344CB8AC3E}">
        <p14:creationId xmlns:p14="http://schemas.microsoft.com/office/powerpoint/2010/main" val="1056390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F9E81-06ED-4B43-AA31-97C76A9D82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FF414997-8579-4C31-8C63-63367029D1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F89571C5-260A-4C53-88F7-B8E69335C8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AA4DA9-2FA6-4324-9CC2-5AE3CF6A7663}"/>
              </a:ext>
            </a:extLst>
          </p:cNvPr>
          <p:cNvSpPr>
            <a:spLocks noGrp="1"/>
          </p:cNvSpPr>
          <p:nvPr>
            <p:ph type="dt" sz="half" idx="10"/>
          </p:nvPr>
        </p:nvSpPr>
        <p:spPr/>
        <p:txBody>
          <a:bodyPr/>
          <a:lstStyle/>
          <a:p>
            <a:fld id="{6C36312D-18EC-4AA9-BC8E-6F3BE70D8CD1}" type="datetimeFigureOut">
              <a:rPr lang="en-ID" smtClean="0"/>
              <a:t>15/01/2021</a:t>
            </a:fld>
            <a:endParaRPr lang="en-ID"/>
          </a:p>
        </p:txBody>
      </p:sp>
      <p:sp>
        <p:nvSpPr>
          <p:cNvPr id="6" name="Footer Placeholder 5">
            <a:extLst>
              <a:ext uri="{FF2B5EF4-FFF2-40B4-BE49-F238E27FC236}">
                <a16:creationId xmlns:a16="http://schemas.microsoft.com/office/drawing/2014/main" id="{227C18DF-9B9D-42A9-9572-F8DFF475C423}"/>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D3D67BE4-B8ED-400E-8849-DF8313990A20}"/>
              </a:ext>
            </a:extLst>
          </p:cNvPr>
          <p:cNvSpPr>
            <a:spLocks noGrp="1"/>
          </p:cNvSpPr>
          <p:nvPr>
            <p:ph type="sldNum" sz="quarter" idx="12"/>
          </p:nvPr>
        </p:nvSpPr>
        <p:spPr/>
        <p:txBody>
          <a:bodyPr/>
          <a:lstStyle/>
          <a:p>
            <a:fld id="{9BA39A82-DDB8-4F43-9C89-72CD09533B8D}" type="slidenum">
              <a:rPr lang="en-ID" smtClean="0"/>
              <a:t>‹#›</a:t>
            </a:fld>
            <a:endParaRPr lang="en-ID"/>
          </a:p>
        </p:txBody>
      </p:sp>
    </p:spTree>
    <p:extLst>
      <p:ext uri="{BB962C8B-B14F-4D97-AF65-F5344CB8AC3E}">
        <p14:creationId xmlns:p14="http://schemas.microsoft.com/office/powerpoint/2010/main" val="229610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7EF1AE-3996-4A89-AC4A-EF022B4636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5A97418C-CB1B-4D72-80F7-38E65C396E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9B1FB74-222F-43B1-B33B-B1E04E1BFC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36312D-18EC-4AA9-BC8E-6F3BE70D8CD1}" type="datetimeFigureOut">
              <a:rPr lang="en-ID" smtClean="0"/>
              <a:t>15/01/2021</a:t>
            </a:fld>
            <a:endParaRPr lang="en-ID"/>
          </a:p>
        </p:txBody>
      </p:sp>
      <p:sp>
        <p:nvSpPr>
          <p:cNvPr id="5" name="Footer Placeholder 4">
            <a:extLst>
              <a:ext uri="{FF2B5EF4-FFF2-40B4-BE49-F238E27FC236}">
                <a16:creationId xmlns:a16="http://schemas.microsoft.com/office/drawing/2014/main" id="{1D464A86-A352-46A5-8459-285D7DF05F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82A2DEF5-7E14-49D8-A60A-D486811737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A39A82-DDB8-4F43-9C89-72CD09533B8D}" type="slidenum">
              <a:rPr lang="en-ID" smtClean="0"/>
              <a:t>‹#›</a:t>
            </a:fld>
            <a:endParaRPr lang="en-ID"/>
          </a:p>
        </p:txBody>
      </p:sp>
    </p:spTree>
    <p:extLst>
      <p:ext uri="{BB962C8B-B14F-4D97-AF65-F5344CB8AC3E}">
        <p14:creationId xmlns:p14="http://schemas.microsoft.com/office/powerpoint/2010/main" val="1641157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www.linkedin.com/in/asmaulh" TargetMode="External"/><Relationship Id="rId2" Type="http://schemas.openxmlformats.org/officeDocument/2006/relationships/hyperlink" Target="mailto:4smaul@gmail.co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B81BF961-B7B9-4AEA-B303-CF370D87C01D}"/>
              </a:ext>
            </a:extLst>
          </p:cNvPr>
          <p:cNvSpPr txBox="1"/>
          <p:nvPr/>
        </p:nvSpPr>
        <p:spPr>
          <a:xfrm>
            <a:off x="1497495" y="675861"/>
            <a:ext cx="10177669" cy="830997"/>
          </a:xfrm>
          <a:prstGeom prst="rect">
            <a:avLst/>
          </a:prstGeom>
          <a:noFill/>
        </p:spPr>
        <p:txBody>
          <a:bodyPr wrap="square" rtlCol="0">
            <a:spAutoFit/>
          </a:bodyPr>
          <a:lstStyle/>
          <a:p>
            <a:r>
              <a:rPr lang="en-US" sz="1200" dirty="0">
                <a:latin typeface="Corbel Light" panose="020B0303020204020204" pitchFamily="34" charset="0"/>
              </a:rPr>
              <a:t>A Gadjah </a:t>
            </a:r>
            <a:r>
              <a:rPr lang="en-US" sz="1200" dirty="0" err="1">
                <a:latin typeface="Corbel Light" panose="020B0303020204020204" pitchFamily="34" charset="0"/>
              </a:rPr>
              <a:t>Mada</a:t>
            </a:r>
            <a:r>
              <a:rPr lang="en-US" sz="1200" dirty="0">
                <a:latin typeface="Corbel Light" panose="020B0303020204020204" pitchFamily="34" charset="0"/>
              </a:rPr>
              <a:t> University graduate with more than three years of progressive experience in architecture and planning. I have developed a comprehensive understanding of practical insight into planning and design and developed my skill in any software. As a dedicated, hardworking, and proactive person, I am always excited to learn something new, and handling multiple tasks at one period of time would not be an issue at all. More than that, I loved the challenge, and motivate me to be a person who not makes problems as a barrier but create the problems as opportunities.</a:t>
            </a:r>
            <a:endParaRPr lang="en-ID" sz="1200" dirty="0">
              <a:latin typeface="Corbel Light" panose="020B0303020204020204" pitchFamily="34" charset="0"/>
            </a:endParaRPr>
          </a:p>
        </p:txBody>
      </p:sp>
      <p:sp>
        <p:nvSpPr>
          <p:cNvPr id="17" name="TextBox 16">
            <a:extLst>
              <a:ext uri="{FF2B5EF4-FFF2-40B4-BE49-F238E27FC236}">
                <a16:creationId xmlns:a16="http://schemas.microsoft.com/office/drawing/2014/main" id="{44C80EE3-0B75-4B46-816E-C711B7308FE4}"/>
              </a:ext>
            </a:extLst>
          </p:cNvPr>
          <p:cNvSpPr txBox="1"/>
          <p:nvPr/>
        </p:nvSpPr>
        <p:spPr>
          <a:xfrm>
            <a:off x="516835" y="214196"/>
            <a:ext cx="6096000" cy="461665"/>
          </a:xfrm>
          <a:prstGeom prst="rect">
            <a:avLst/>
          </a:prstGeom>
          <a:noFill/>
        </p:spPr>
        <p:txBody>
          <a:bodyPr wrap="square">
            <a:spAutoFit/>
          </a:bodyPr>
          <a:lstStyle/>
          <a:p>
            <a:r>
              <a:rPr lang="en-ID" sz="2400" dirty="0">
                <a:latin typeface="Corbel" panose="020B0503020204020204" pitchFamily="34" charset="0"/>
              </a:rPr>
              <a:t>ABOUT</a:t>
            </a:r>
          </a:p>
        </p:txBody>
      </p:sp>
      <p:sp>
        <p:nvSpPr>
          <p:cNvPr id="19" name="TextBox 18">
            <a:extLst>
              <a:ext uri="{FF2B5EF4-FFF2-40B4-BE49-F238E27FC236}">
                <a16:creationId xmlns:a16="http://schemas.microsoft.com/office/drawing/2014/main" id="{B2FAE210-5188-4E5B-8A97-C515B33A5BA0}"/>
              </a:ext>
            </a:extLst>
          </p:cNvPr>
          <p:cNvSpPr txBox="1"/>
          <p:nvPr/>
        </p:nvSpPr>
        <p:spPr>
          <a:xfrm>
            <a:off x="1523999" y="1968523"/>
            <a:ext cx="9833112" cy="892552"/>
          </a:xfrm>
          <a:prstGeom prst="rect">
            <a:avLst/>
          </a:prstGeom>
          <a:noFill/>
        </p:spPr>
        <p:txBody>
          <a:bodyPr wrap="square">
            <a:spAutoFit/>
          </a:bodyPr>
          <a:lstStyle/>
          <a:p>
            <a:r>
              <a:rPr lang="en-ID" sz="1300" b="1" dirty="0"/>
              <a:t>- Gadjah </a:t>
            </a:r>
            <a:r>
              <a:rPr lang="en-ID" sz="1300" b="1" dirty="0" err="1"/>
              <a:t>Mada</a:t>
            </a:r>
            <a:r>
              <a:rPr lang="en-ID" sz="1300" b="1" dirty="0"/>
              <a:t> University / 2013 - 2017 / Bachelor of Engineering in Architecture</a:t>
            </a:r>
          </a:p>
          <a:p>
            <a:r>
              <a:rPr lang="en-ID" sz="1300" b="1" dirty="0"/>
              <a:t>Coursework: </a:t>
            </a:r>
            <a:r>
              <a:rPr lang="en-ID" sz="1300" dirty="0">
                <a:latin typeface="+mj-lt"/>
              </a:rPr>
              <a:t>Sustainable Architecture (Final Project), Thematic Design Studio, Architectural Criticism, Architecture Theory, Professional Practice in Architecture, Ecological Human Settlement, Introduction for Housing Development, Architecture Design for Hospital, Tropical Building Design, Professional Ethics and Building Codes, etc.</a:t>
            </a:r>
          </a:p>
        </p:txBody>
      </p:sp>
      <p:sp>
        <p:nvSpPr>
          <p:cNvPr id="20" name="TextBox 19">
            <a:extLst>
              <a:ext uri="{FF2B5EF4-FFF2-40B4-BE49-F238E27FC236}">
                <a16:creationId xmlns:a16="http://schemas.microsoft.com/office/drawing/2014/main" id="{CBE6FCCB-C382-47C4-A5AC-7A1C66E3AE3D}"/>
              </a:ext>
            </a:extLst>
          </p:cNvPr>
          <p:cNvSpPr txBox="1"/>
          <p:nvPr/>
        </p:nvSpPr>
        <p:spPr>
          <a:xfrm>
            <a:off x="516835" y="1506858"/>
            <a:ext cx="6096000" cy="461665"/>
          </a:xfrm>
          <a:prstGeom prst="rect">
            <a:avLst/>
          </a:prstGeom>
          <a:noFill/>
        </p:spPr>
        <p:txBody>
          <a:bodyPr wrap="square">
            <a:spAutoFit/>
          </a:bodyPr>
          <a:lstStyle/>
          <a:p>
            <a:r>
              <a:rPr lang="en-ID" sz="2400" dirty="0">
                <a:latin typeface="Corbel" panose="020B0503020204020204" pitchFamily="34" charset="0"/>
              </a:rPr>
              <a:t>EDUCATION</a:t>
            </a:r>
          </a:p>
        </p:txBody>
      </p:sp>
      <p:sp>
        <p:nvSpPr>
          <p:cNvPr id="21" name="TextBox 20">
            <a:extLst>
              <a:ext uri="{FF2B5EF4-FFF2-40B4-BE49-F238E27FC236}">
                <a16:creationId xmlns:a16="http://schemas.microsoft.com/office/drawing/2014/main" id="{69C636F5-D6F0-4D8E-A572-B05CCD60C79E}"/>
              </a:ext>
            </a:extLst>
          </p:cNvPr>
          <p:cNvSpPr txBox="1"/>
          <p:nvPr/>
        </p:nvSpPr>
        <p:spPr>
          <a:xfrm>
            <a:off x="516835" y="2836634"/>
            <a:ext cx="6096000" cy="461665"/>
          </a:xfrm>
          <a:prstGeom prst="rect">
            <a:avLst/>
          </a:prstGeom>
          <a:noFill/>
        </p:spPr>
        <p:txBody>
          <a:bodyPr wrap="square">
            <a:spAutoFit/>
          </a:bodyPr>
          <a:lstStyle/>
          <a:p>
            <a:r>
              <a:rPr lang="en-ID" sz="2400" dirty="0">
                <a:latin typeface="Corbel" panose="020B0503020204020204" pitchFamily="34" charset="0"/>
              </a:rPr>
              <a:t>PROFESSIONAL EXPERIENCE</a:t>
            </a:r>
          </a:p>
        </p:txBody>
      </p:sp>
      <p:sp>
        <p:nvSpPr>
          <p:cNvPr id="22" name="TextBox 21">
            <a:extLst>
              <a:ext uri="{FF2B5EF4-FFF2-40B4-BE49-F238E27FC236}">
                <a16:creationId xmlns:a16="http://schemas.microsoft.com/office/drawing/2014/main" id="{E0C51FFA-7A27-47D3-99AB-6B216E5F88A1}"/>
              </a:ext>
            </a:extLst>
          </p:cNvPr>
          <p:cNvSpPr txBox="1"/>
          <p:nvPr/>
        </p:nvSpPr>
        <p:spPr>
          <a:xfrm>
            <a:off x="1378227" y="3174620"/>
            <a:ext cx="10787270" cy="3693319"/>
          </a:xfrm>
          <a:prstGeom prst="rect">
            <a:avLst/>
          </a:prstGeom>
          <a:noFill/>
        </p:spPr>
        <p:txBody>
          <a:bodyPr wrap="square">
            <a:spAutoFit/>
          </a:bodyPr>
          <a:lstStyle/>
          <a:p>
            <a:r>
              <a:rPr lang="en-US" sz="1300" b="1" dirty="0">
                <a:latin typeface="Corbel" panose="020B0503020204020204" pitchFamily="34" charset="0"/>
              </a:rPr>
              <a:t>- PT Pembangunan Jaya </a:t>
            </a:r>
            <a:r>
              <a:rPr lang="en-US" sz="1300" b="1" dirty="0" err="1">
                <a:latin typeface="Corbel" panose="020B0503020204020204" pitchFamily="34" charset="0"/>
              </a:rPr>
              <a:t>Ancol</a:t>
            </a:r>
            <a:r>
              <a:rPr lang="en-US" sz="1300" b="1" dirty="0">
                <a:latin typeface="Corbel" panose="020B0503020204020204" pitchFamily="34" charset="0"/>
              </a:rPr>
              <a:t>, </a:t>
            </a:r>
            <a:r>
              <a:rPr lang="en-US" sz="1300" b="1" dirty="0" err="1">
                <a:latin typeface="Corbel" panose="020B0503020204020204" pitchFamily="34" charset="0"/>
              </a:rPr>
              <a:t>Tbk</a:t>
            </a:r>
            <a:r>
              <a:rPr lang="en-US" sz="1300" b="1" dirty="0">
                <a:latin typeface="Corbel" panose="020B0503020204020204" pitchFamily="34" charset="0"/>
              </a:rPr>
              <a:t>. / Dec, 2017 - present.</a:t>
            </a:r>
          </a:p>
          <a:p>
            <a:r>
              <a:rPr lang="en-US" sz="1300" b="1" i="1" dirty="0">
                <a:latin typeface="Corbel" panose="020B0503020204020204" pitchFamily="34" charset="0"/>
              </a:rPr>
              <a:t>Architect</a:t>
            </a:r>
          </a:p>
          <a:p>
            <a:r>
              <a:rPr lang="en-US" sz="1300" dirty="0">
                <a:latin typeface="Corbel" panose="020B0503020204020204" pitchFamily="34" charset="0"/>
              </a:rPr>
              <a:t>Working on the daily project and a strategic project in the recreation area taught me how to be a creative designer and manage the project in a tight time and budget. Responsible for delivering the projects from the idea/storyline until supervising the construction, my roles are but not limited to:</a:t>
            </a:r>
          </a:p>
          <a:p>
            <a:r>
              <a:rPr lang="en-US" sz="1300" dirty="0">
                <a:latin typeface="Corbel" panose="020B0503020204020204" pitchFamily="34" charset="0"/>
              </a:rPr>
              <a:t>- Generated the ideas for the new development</a:t>
            </a:r>
          </a:p>
          <a:p>
            <a:r>
              <a:rPr lang="en-US" sz="1300" dirty="0">
                <a:latin typeface="Corbel" panose="020B0503020204020204" pitchFamily="34" charset="0"/>
              </a:rPr>
              <a:t>- Designing for the innovation and renovation projects</a:t>
            </a:r>
          </a:p>
          <a:p>
            <a:r>
              <a:rPr lang="en-US" sz="1300" dirty="0">
                <a:latin typeface="Corbel" panose="020B0503020204020204" pitchFamily="34" charset="0"/>
              </a:rPr>
              <a:t>- Responsible for coordinating and organizing the projects with the in-house team, procurement team, construction team, and external certified experts.</a:t>
            </a:r>
          </a:p>
          <a:p>
            <a:r>
              <a:rPr lang="en-US" sz="1300" dirty="0">
                <a:latin typeface="Corbel" panose="020B0503020204020204" pitchFamily="34" charset="0"/>
              </a:rPr>
              <a:t>- Responsible for preparing the material of the presentation.</a:t>
            </a:r>
          </a:p>
          <a:p>
            <a:r>
              <a:rPr lang="en-US" sz="1300" dirty="0">
                <a:latin typeface="Corbel" panose="020B0503020204020204" pitchFamily="34" charset="0"/>
              </a:rPr>
              <a:t>- Responsible for supervising the progress of construction.</a:t>
            </a:r>
          </a:p>
          <a:p>
            <a:r>
              <a:rPr lang="en-US" sz="1300" dirty="0">
                <a:latin typeface="Corbel" panose="020B0503020204020204" pitchFamily="34" charset="0"/>
              </a:rPr>
              <a:t>- Monitoring all progress of projects periodically &amp; reporting to the manager and up.</a:t>
            </a:r>
          </a:p>
          <a:p>
            <a:endParaRPr lang="en-US" sz="1300" b="1" dirty="0">
              <a:latin typeface="Corbel" panose="020B0503020204020204" pitchFamily="34" charset="0"/>
            </a:endParaRPr>
          </a:p>
          <a:p>
            <a:r>
              <a:rPr lang="en-US" sz="1300" b="1" dirty="0">
                <a:latin typeface="Corbel" panose="020B0503020204020204" pitchFamily="34" charset="0"/>
              </a:rPr>
              <a:t>- PT Global </a:t>
            </a:r>
            <a:r>
              <a:rPr lang="en-US" sz="1300" b="1" dirty="0" err="1">
                <a:latin typeface="Corbel" panose="020B0503020204020204" pitchFamily="34" charset="0"/>
              </a:rPr>
              <a:t>Rancang</a:t>
            </a:r>
            <a:r>
              <a:rPr lang="en-US" sz="1300" b="1" dirty="0">
                <a:latin typeface="Corbel" panose="020B0503020204020204" pitchFamily="34" charset="0"/>
              </a:rPr>
              <a:t> </a:t>
            </a:r>
            <a:r>
              <a:rPr lang="en-US" sz="1300" b="1" dirty="0" err="1">
                <a:latin typeface="Corbel" panose="020B0503020204020204" pitchFamily="34" charset="0"/>
              </a:rPr>
              <a:t>Selaras</a:t>
            </a:r>
            <a:r>
              <a:rPr lang="en-US" sz="1300" b="1" dirty="0">
                <a:latin typeface="Corbel" panose="020B0503020204020204" pitchFamily="34" charset="0"/>
              </a:rPr>
              <a:t> / Oct, 2016 - Nov, 2017</a:t>
            </a:r>
          </a:p>
          <a:p>
            <a:r>
              <a:rPr lang="en-US" sz="1300" b="1" i="1" dirty="0">
                <a:latin typeface="Corbel" panose="020B0503020204020204" pitchFamily="34" charset="0"/>
              </a:rPr>
              <a:t>Assistant Architect</a:t>
            </a:r>
          </a:p>
          <a:p>
            <a:r>
              <a:rPr lang="en-US" sz="1300" dirty="0">
                <a:latin typeface="+mj-lt"/>
              </a:rPr>
              <a:t>Assisted architects in all aspects and responsible for preparing material for presentation, creating reports, surveying sites, etc.</a:t>
            </a:r>
          </a:p>
          <a:p>
            <a:endParaRPr lang="en-US" sz="1300" b="1" dirty="0">
              <a:latin typeface="Corbel" panose="020B0503020204020204" pitchFamily="34" charset="0"/>
            </a:endParaRPr>
          </a:p>
          <a:p>
            <a:r>
              <a:rPr lang="en-US" sz="1300" b="1" dirty="0">
                <a:latin typeface="Corbel" panose="020B0503020204020204" pitchFamily="34" charset="0"/>
              </a:rPr>
              <a:t>- Directorate Planning and Development UGM / Feb, 2016 - May, 2016</a:t>
            </a:r>
          </a:p>
          <a:p>
            <a:r>
              <a:rPr lang="en-US" sz="1300" b="1" i="1" dirty="0">
                <a:latin typeface="Corbel" panose="020B0503020204020204" pitchFamily="34" charset="0"/>
              </a:rPr>
              <a:t>Personal Assistant</a:t>
            </a:r>
          </a:p>
          <a:p>
            <a:r>
              <a:rPr lang="en-US" sz="1300" dirty="0">
                <a:latin typeface="+mj-lt"/>
              </a:rPr>
              <a:t>Helped to collect the data and make the presentation (report) on several projects such as Code </a:t>
            </a:r>
            <a:r>
              <a:rPr lang="en-US" sz="1300" dirty="0" err="1">
                <a:latin typeface="+mj-lt"/>
              </a:rPr>
              <a:t>Dewobronto</a:t>
            </a:r>
            <a:r>
              <a:rPr lang="en-US" sz="1300" dirty="0">
                <a:latin typeface="+mj-lt"/>
              </a:rPr>
              <a:t> Tourism Village and </a:t>
            </a:r>
            <a:r>
              <a:rPr lang="en-US" sz="1300" dirty="0" err="1">
                <a:latin typeface="+mj-lt"/>
              </a:rPr>
              <a:t>Kuningan</a:t>
            </a:r>
            <a:r>
              <a:rPr lang="en-US" sz="1300" dirty="0">
                <a:latin typeface="+mj-lt"/>
              </a:rPr>
              <a:t> UGM area.</a:t>
            </a:r>
            <a:endParaRPr lang="en-ID" sz="1300" dirty="0">
              <a:latin typeface="+mj-lt"/>
            </a:endParaRPr>
          </a:p>
        </p:txBody>
      </p:sp>
    </p:spTree>
    <p:extLst>
      <p:ext uri="{BB962C8B-B14F-4D97-AF65-F5344CB8AC3E}">
        <p14:creationId xmlns:p14="http://schemas.microsoft.com/office/powerpoint/2010/main" val="1718185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41044F-8DB7-4DCB-820F-155F5E5C3F8C}"/>
              </a:ext>
            </a:extLst>
          </p:cNvPr>
          <p:cNvSpPr txBox="1"/>
          <p:nvPr/>
        </p:nvSpPr>
        <p:spPr>
          <a:xfrm>
            <a:off x="1497495" y="675861"/>
            <a:ext cx="10177669" cy="830997"/>
          </a:xfrm>
          <a:prstGeom prst="rect">
            <a:avLst/>
          </a:prstGeom>
          <a:noFill/>
        </p:spPr>
        <p:txBody>
          <a:bodyPr wrap="square" rtlCol="0">
            <a:spAutoFit/>
          </a:bodyPr>
          <a:lstStyle/>
          <a:p>
            <a:r>
              <a:rPr lang="en-US" sz="1200" b="1" dirty="0"/>
              <a:t>- Community Service</a:t>
            </a:r>
          </a:p>
          <a:p>
            <a:r>
              <a:rPr lang="en-US" sz="1200" dirty="0">
                <a:latin typeface="Corbel Light" panose="020B0303020204020204" pitchFamily="34" charset="0"/>
              </a:rPr>
              <a:t>As one of the foremost and the outermost islands in Indonesia, </a:t>
            </a:r>
            <a:r>
              <a:rPr lang="en-US" sz="1200" dirty="0" err="1">
                <a:latin typeface="Corbel Light" panose="020B0303020204020204" pitchFamily="34" charset="0"/>
              </a:rPr>
              <a:t>Marampit</a:t>
            </a:r>
            <a:r>
              <a:rPr lang="en-US" sz="1200" dirty="0">
                <a:latin typeface="Corbel Light" panose="020B0303020204020204" pitchFamily="34" charset="0"/>
              </a:rPr>
              <a:t> Island is located between Indonesia and the Philippines. To support them, we brought the program titled “Increasing the Economies Value of Fish and Coconut and </a:t>
            </a:r>
            <a:r>
              <a:rPr lang="en-US" sz="1200" dirty="0" err="1">
                <a:latin typeface="Corbel Light" panose="020B0303020204020204" pitchFamily="34" charset="0"/>
              </a:rPr>
              <a:t>Marampit</a:t>
            </a:r>
            <a:r>
              <a:rPr lang="en-US" sz="1200" dirty="0">
                <a:latin typeface="Corbel Light" panose="020B0303020204020204" pitchFamily="34" charset="0"/>
              </a:rPr>
              <a:t> Island’s Quality of Human Resources to Support </a:t>
            </a:r>
            <a:r>
              <a:rPr lang="en-US" sz="1200" dirty="0" err="1">
                <a:latin typeface="Corbel Light" panose="020B0303020204020204" pitchFamily="34" charset="0"/>
              </a:rPr>
              <a:t>Maritim</a:t>
            </a:r>
            <a:r>
              <a:rPr lang="en-US" sz="1200" dirty="0">
                <a:latin typeface="Corbel Light" panose="020B0303020204020204" pitchFamily="34" charset="0"/>
              </a:rPr>
              <a:t> Strengthening in </a:t>
            </a:r>
            <a:r>
              <a:rPr lang="en-US" sz="1200" dirty="0" err="1">
                <a:latin typeface="Corbel Light" panose="020B0303020204020204" pitchFamily="34" charset="0"/>
              </a:rPr>
              <a:t>Marampit</a:t>
            </a:r>
            <a:r>
              <a:rPr lang="en-US" sz="1200" dirty="0">
                <a:latin typeface="Corbel Light" panose="020B0303020204020204" pitchFamily="34" charset="0"/>
              </a:rPr>
              <a:t> Island as an Overseas Homepage in </a:t>
            </a:r>
            <a:r>
              <a:rPr lang="en-US" sz="1200" dirty="0" err="1">
                <a:latin typeface="Corbel Light" panose="020B0303020204020204" pitchFamily="34" charset="0"/>
              </a:rPr>
              <a:t>Marampit</a:t>
            </a:r>
            <a:r>
              <a:rPr lang="en-US" sz="1200" dirty="0">
                <a:latin typeface="Corbel Light" panose="020B0303020204020204" pitchFamily="34" charset="0"/>
              </a:rPr>
              <a:t> Village, </a:t>
            </a:r>
            <a:r>
              <a:rPr lang="en-US" sz="1200" dirty="0" err="1">
                <a:latin typeface="Corbel Light" panose="020B0303020204020204" pitchFamily="34" charset="0"/>
              </a:rPr>
              <a:t>Nanusa</a:t>
            </a:r>
            <a:r>
              <a:rPr lang="en-US" sz="1200" dirty="0">
                <a:latin typeface="Corbel Light" panose="020B0303020204020204" pitchFamily="34" charset="0"/>
              </a:rPr>
              <a:t> District, Talaud Island Regency, North Sulawesi Province, Indonesia”.</a:t>
            </a:r>
            <a:endParaRPr lang="en-ID" sz="1200" dirty="0">
              <a:latin typeface="Corbel Light" panose="020B0303020204020204" pitchFamily="34" charset="0"/>
            </a:endParaRPr>
          </a:p>
        </p:txBody>
      </p:sp>
      <p:sp>
        <p:nvSpPr>
          <p:cNvPr id="5" name="TextBox 4">
            <a:extLst>
              <a:ext uri="{FF2B5EF4-FFF2-40B4-BE49-F238E27FC236}">
                <a16:creationId xmlns:a16="http://schemas.microsoft.com/office/drawing/2014/main" id="{0D4D4962-FF7F-42EB-8ACC-D431DEF29F58}"/>
              </a:ext>
            </a:extLst>
          </p:cNvPr>
          <p:cNvSpPr txBox="1"/>
          <p:nvPr/>
        </p:nvSpPr>
        <p:spPr>
          <a:xfrm>
            <a:off x="516835" y="214196"/>
            <a:ext cx="6096000" cy="461665"/>
          </a:xfrm>
          <a:prstGeom prst="rect">
            <a:avLst/>
          </a:prstGeom>
          <a:noFill/>
        </p:spPr>
        <p:txBody>
          <a:bodyPr wrap="square">
            <a:spAutoFit/>
          </a:bodyPr>
          <a:lstStyle/>
          <a:p>
            <a:r>
              <a:rPr lang="en-ID" sz="2400" dirty="0">
                <a:latin typeface="Corbel" panose="020B0503020204020204" pitchFamily="34" charset="0"/>
              </a:rPr>
              <a:t>SOCIAL EXPERIENCE</a:t>
            </a:r>
          </a:p>
        </p:txBody>
      </p:sp>
      <p:sp>
        <p:nvSpPr>
          <p:cNvPr id="6" name="TextBox 5">
            <a:extLst>
              <a:ext uri="{FF2B5EF4-FFF2-40B4-BE49-F238E27FC236}">
                <a16:creationId xmlns:a16="http://schemas.microsoft.com/office/drawing/2014/main" id="{7087D7FE-BB2C-46E9-90BE-BCC98B00EAE4}"/>
              </a:ext>
            </a:extLst>
          </p:cNvPr>
          <p:cNvSpPr txBox="1"/>
          <p:nvPr/>
        </p:nvSpPr>
        <p:spPr>
          <a:xfrm>
            <a:off x="1497495" y="2199355"/>
            <a:ext cx="10177669" cy="1569660"/>
          </a:xfrm>
          <a:prstGeom prst="rect">
            <a:avLst/>
          </a:prstGeom>
          <a:noFill/>
        </p:spPr>
        <p:txBody>
          <a:bodyPr wrap="square" rtlCol="0">
            <a:spAutoFit/>
          </a:bodyPr>
          <a:lstStyle/>
          <a:p>
            <a:r>
              <a:rPr lang="en-US" sz="1200" b="1" dirty="0">
                <a:latin typeface="Corbel" panose="020B0503020204020204" pitchFamily="34" charset="0"/>
              </a:rPr>
              <a:t>Sketch 8/10</a:t>
            </a:r>
          </a:p>
          <a:p>
            <a:r>
              <a:rPr lang="en-US" sz="1200" b="1" dirty="0">
                <a:latin typeface="Corbel" panose="020B0503020204020204" pitchFamily="34" charset="0"/>
              </a:rPr>
              <a:t>CorelDraw 8/10</a:t>
            </a:r>
          </a:p>
          <a:p>
            <a:r>
              <a:rPr lang="en-US" sz="1200" b="1" dirty="0" err="1">
                <a:latin typeface="Corbel" panose="020B0503020204020204" pitchFamily="34" charset="0"/>
              </a:rPr>
              <a:t>PhotoShop</a:t>
            </a:r>
            <a:r>
              <a:rPr lang="en-US" sz="1200" b="1" dirty="0">
                <a:latin typeface="Corbel" panose="020B0503020204020204" pitchFamily="34" charset="0"/>
              </a:rPr>
              <a:t> 8/10</a:t>
            </a:r>
          </a:p>
          <a:p>
            <a:r>
              <a:rPr lang="en-US" sz="1200" b="1" dirty="0" err="1">
                <a:latin typeface="Corbel" panose="020B0503020204020204" pitchFamily="34" charset="0"/>
              </a:rPr>
              <a:t>AutoCad</a:t>
            </a:r>
            <a:r>
              <a:rPr lang="en-US" sz="1200" b="1" dirty="0">
                <a:latin typeface="Corbel" panose="020B0503020204020204" pitchFamily="34" charset="0"/>
              </a:rPr>
              <a:t> 8/10</a:t>
            </a:r>
          </a:p>
          <a:p>
            <a:r>
              <a:rPr lang="en-US" sz="1200" b="1" dirty="0">
                <a:latin typeface="Corbel" panose="020B0503020204020204" pitchFamily="34" charset="0"/>
              </a:rPr>
              <a:t>Sketchup 8/10</a:t>
            </a:r>
          </a:p>
          <a:p>
            <a:r>
              <a:rPr lang="en-US" sz="1200" b="1" dirty="0">
                <a:latin typeface="Corbel" panose="020B0503020204020204" pitchFamily="34" charset="0"/>
              </a:rPr>
              <a:t>Lumion 9/10</a:t>
            </a:r>
          </a:p>
          <a:p>
            <a:r>
              <a:rPr lang="en-US" sz="1200" b="1" dirty="0">
                <a:latin typeface="Corbel" panose="020B0503020204020204" pitchFamily="34" charset="0"/>
              </a:rPr>
              <a:t>3DsMax 4/10</a:t>
            </a:r>
          </a:p>
          <a:p>
            <a:r>
              <a:rPr lang="en-US" sz="1200" b="1" dirty="0" err="1">
                <a:latin typeface="Corbel" panose="020B0503020204020204" pitchFamily="34" charset="0"/>
              </a:rPr>
              <a:t>Archicad</a:t>
            </a:r>
            <a:r>
              <a:rPr lang="en-US" sz="1200" b="1" dirty="0">
                <a:latin typeface="Corbel" panose="020B0503020204020204" pitchFamily="34" charset="0"/>
              </a:rPr>
              <a:t> 4/10</a:t>
            </a:r>
            <a:endParaRPr lang="en-ID" sz="1200" dirty="0">
              <a:latin typeface="Corbel" panose="020B0503020204020204" pitchFamily="34" charset="0"/>
            </a:endParaRPr>
          </a:p>
        </p:txBody>
      </p:sp>
      <p:sp>
        <p:nvSpPr>
          <p:cNvPr id="7" name="TextBox 6">
            <a:extLst>
              <a:ext uri="{FF2B5EF4-FFF2-40B4-BE49-F238E27FC236}">
                <a16:creationId xmlns:a16="http://schemas.microsoft.com/office/drawing/2014/main" id="{ED8DFBA1-002B-4B86-9AB2-22ED3E166EB9}"/>
              </a:ext>
            </a:extLst>
          </p:cNvPr>
          <p:cNvSpPr txBox="1"/>
          <p:nvPr/>
        </p:nvSpPr>
        <p:spPr>
          <a:xfrm>
            <a:off x="516835" y="1737690"/>
            <a:ext cx="6096000" cy="461665"/>
          </a:xfrm>
          <a:prstGeom prst="rect">
            <a:avLst/>
          </a:prstGeom>
          <a:noFill/>
        </p:spPr>
        <p:txBody>
          <a:bodyPr wrap="square">
            <a:spAutoFit/>
          </a:bodyPr>
          <a:lstStyle/>
          <a:p>
            <a:r>
              <a:rPr lang="en-ID" sz="2400" dirty="0">
                <a:latin typeface="Corbel" panose="020B0503020204020204" pitchFamily="34" charset="0"/>
              </a:rPr>
              <a:t>SKILLS</a:t>
            </a:r>
          </a:p>
        </p:txBody>
      </p:sp>
      <p:sp>
        <p:nvSpPr>
          <p:cNvPr id="10" name="TextBox 9">
            <a:extLst>
              <a:ext uri="{FF2B5EF4-FFF2-40B4-BE49-F238E27FC236}">
                <a16:creationId xmlns:a16="http://schemas.microsoft.com/office/drawing/2014/main" id="{8FC57348-B5B7-4290-97E7-8E6FC9634416}"/>
              </a:ext>
            </a:extLst>
          </p:cNvPr>
          <p:cNvSpPr txBox="1"/>
          <p:nvPr/>
        </p:nvSpPr>
        <p:spPr>
          <a:xfrm>
            <a:off x="516835" y="4230680"/>
            <a:ext cx="6096000" cy="646331"/>
          </a:xfrm>
          <a:prstGeom prst="rect">
            <a:avLst/>
          </a:prstGeom>
          <a:noFill/>
        </p:spPr>
        <p:txBody>
          <a:bodyPr wrap="square">
            <a:spAutoFit/>
          </a:bodyPr>
          <a:lstStyle/>
          <a:p>
            <a:r>
              <a:rPr lang="en-ID" sz="1200" dirty="0">
                <a:latin typeface="Corbel" panose="020B0503020204020204" pitchFamily="34" charset="0"/>
              </a:rPr>
              <a:t>Email : </a:t>
            </a:r>
            <a:r>
              <a:rPr lang="en-ID" sz="1200" dirty="0">
                <a:latin typeface="Corbel" panose="020B0503020204020204" pitchFamily="34" charset="0"/>
                <a:hlinkClick r:id="rId2"/>
              </a:rPr>
              <a:t>4smaul@gmail.com</a:t>
            </a:r>
            <a:endParaRPr lang="en-ID" sz="1200" dirty="0">
              <a:latin typeface="Corbel" panose="020B0503020204020204" pitchFamily="34" charset="0"/>
            </a:endParaRPr>
          </a:p>
          <a:p>
            <a:r>
              <a:rPr lang="en-ID" sz="1200" dirty="0" err="1">
                <a:latin typeface="Corbel" panose="020B0503020204020204" pitchFamily="34" charset="0"/>
              </a:rPr>
              <a:t>linkedIn</a:t>
            </a:r>
            <a:r>
              <a:rPr lang="en-ID" sz="1200" dirty="0">
                <a:latin typeface="Corbel" panose="020B0503020204020204" pitchFamily="34" charset="0"/>
              </a:rPr>
              <a:t>: </a:t>
            </a:r>
            <a:r>
              <a:rPr lang="en-ID" sz="1200" b="0" i="0" dirty="0">
                <a:effectLst/>
                <a:latin typeface="-apple-system"/>
                <a:hlinkClick r:id="rId3"/>
              </a:rPr>
              <a:t>www.linkedin.com/in/asmaulh</a:t>
            </a:r>
            <a:endParaRPr lang="en-ID" sz="1200" b="0" i="0" dirty="0">
              <a:effectLst/>
              <a:latin typeface="-apple-system"/>
            </a:endParaRPr>
          </a:p>
          <a:p>
            <a:r>
              <a:rPr lang="en-ID" sz="1200" dirty="0">
                <a:latin typeface="-apple-system"/>
              </a:rPr>
              <a:t>Ig: @asmaulh__</a:t>
            </a:r>
            <a:endParaRPr lang="en-ID" sz="1200" dirty="0">
              <a:latin typeface="Corbel" panose="020B0503020204020204" pitchFamily="34" charset="0"/>
            </a:endParaRPr>
          </a:p>
        </p:txBody>
      </p:sp>
    </p:spTree>
    <p:extLst>
      <p:ext uri="{BB962C8B-B14F-4D97-AF65-F5344CB8AC3E}">
        <p14:creationId xmlns:p14="http://schemas.microsoft.com/office/powerpoint/2010/main" val="158581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919690-8F03-49F0-AE79-63F2C0275584}"/>
              </a:ext>
            </a:extLst>
          </p:cNvPr>
          <p:cNvSpPr txBox="1"/>
          <p:nvPr/>
        </p:nvSpPr>
        <p:spPr>
          <a:xfrm>
            <a:off x="3048000" y="1288919"/>
            <a:ext cx="6096000" cy="954107"/>
          </a:xfrm>
          <a:prstGeom prst="rect">
            <a:avLst/>
          </a:prstGeom>
          <a:noFill/>
        </p:spPr>
        <p:txBody>
          <a:bodyPr wrap="square">
            <a:spAutoFit/>
          </a:bodyPr>
          <a:lstStyle/>
          <a:p>
            <a:pPr algn="ctr"/>
            <a:r>
              <a:rPr lang="en-ID" sz="2000" i="1" dirty="0">
                <a:latin typeface="Times New Roman" panose="02020603050405020304" pitchFamily="18" charset="0"/>
                <a:cs typeface="Times New Roman" panose="02020603050405020304" pitchFamily="18" charset="0"/>
              </a:rPr>
              <a:t>“Life isn't about finding yourself. Life is about creating yourself.”</a:t>
            </a:r>
          </a:p>
          <a:p>
            <a:pPr marL="285750" indent="-285750" algn="ctr">
              <a:buFontTx/>
              <a:buChar char="-"/>
            </a:pPr>
            <a:r>
              <a:rPr lang="en-ID" sz="1600" dirty="0">
                <a:latin typeface="Times New Roman" panose="02020603050405020304" pitchFamily="18" charset="0"/>
                <a:cs typeface="Times New Roman" panose="02020603050405020304" pitchFamily="18" charset="0"/>
              </a:rPr>
              <a:t>George Bernard Shaw</a:t>
            </a:r>
          </a:p>
        </p:txBody>
      </p:sp>
      <p:sp>
        <p:nvSpPr>
          <p:cNvPr id="5" name="TextBox 4">
            <a:extLst>
              <a:ext uri="{FF2B5EF4-FFF2-40B4-BE49-F238E27FC236}">
                <a16:creationId xmlns:a16="http://schemas.microsoft.com/office/drawing/2014/main" id="{9EAAC133-74C6-4E61-92B5-77BA92866153}"/>
              </a:ext>
            </a:extLst>
          </p:cNvPr>
          <p:cNvSpPr txBox="1"/>
          <p:nvPr/>
        </p:nvSpPr>
        <p:spPr>
          <a:xfrm>
            <a:off x="3048000" y="2670579"/>
            <a:ext cx="6096000" cy="615553"/>
          </a:xfrm>
          <a:prstGeom prst="rect">
            <a:avLst/>
          </a:prstGeom>
          <a:noFill/>
        </p:spPr>
        <p:txBody>
          <a:bodyPr wrap="square">
            <a:spAutoFit/>
          </a:bodyPr>
          <a:lstStyle/>
          <a:p>
            <a:pPr algn="ctr"/>
            <a:r>
              <a:rPr lang="en-ID" sz="2000" i="1" dirty="0">
                <a:latin typeface="Times New Roman" panose="02020603050405020304" pitchFamily="18" charset="0"/>
                <a:cs typeface="Times New Roman" panose="02020603050405020304" pitchFamily="18" charset="0"/>
              </a:rPr>
              <a:t>“Don’t wait for the right opportunity: create it.”</a:t>
            </a:r>
          </a:p>
          <a:p>
            <a:pPr marL="285750" indent="-285750" algn="ctr">
              <a:buFontTx/>
              <a:buChar char="-"/>
            </a:pPr>
            <a:r>
              <a:rPr lang="en-ID" sz="1400" dirty="0">
                <a:latin typeface="Times New Roman" panose="02020603050405020304" pitchFamily="18" charset="0"/>
                <a:cs typeface="Times New Roman" panose="02020603050405020304" pitchFamily="18" charset="0"/>
              </a:rPr>
              <a:t>George Bernard Shaw</a:t>
            </a:r>
          </a:p>
        </p:txBody>
      </p:sp>
      <p:sp>
        <p:nvSpPr>
          <p:cNvPr id="7" name="TextBox 6">
            <a:extLst>
              <a:ext uri="{FF2B5EF4-FFF2-40B4-BE49-F238E27FC236}">
                <a16:creationId xmlns:a16="http://schemas.microsoft.com/office/drawing/2014/main" id="{5AAAE445-A982-43DC-BB40-90CDC2F3EBA2}"/>
              </a:ext>
            </a:extLst>
          </p:cNvPr>
          <p:cNvSpPr txBox="1"/>
          <p:nvPr/>
        </p:nvSpPr>
        <p:spPr>
          <a:xfrm>
            <a:off x="3048000" y="3571869"/>
            <a:ext cx="6096000" cy="400110"/>
          </a:xfrm>
          <a:prstGeom prst="rect">
            <a:avLst/>
          </a:prstGeom>
          <a:noFill/>
        </p:spPr>
        <p:txBody>
          <a:bodyPr wrap="square">
            <a:spAutoFit/>
          </a:bodyPr>
          <a:lstStyle/>
          <a:p>
            <a:pPr algn="ctr"/>
            <a:r>
              <a:rPr lang="en-ID" sz="2000" i="1" dirty="0">
                <a:latin typeface="Times New Roman" panose="02020603050405020304" pitchFamily="18" charset="0"/>
                <a:cs typeface="Times New Roman" panose="02020603050405020304" pitchFamily="18" charset="0"/>
              </a:rPr>
              <a:t>Let’s collaborate!</a:t>
            </a:r>
          </a:p>
        </p:txBody>
      </p:sp>
    </p:spTree>
    <p:extLst>
      <p:ext uri="{BB962C8B-B14F-4D97-AF65-F5344CB8AC3E}">
        <p14:creationId xmlns:p14="http://schemas.microsoft.com/office/powerpoint/2010/main" val="3676112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0A8593-32F1-4F8A-8FC1-12A6B38BDC18}"/>
              </a:ext>
            </a:extLst>
          </p:cNvPr>
          <p:cNvSpPr txBox="1"/>
          <p:nvPr/>
        </p:nvSpPr>
        <p:spPr>
          <a:xfrm>
            <a:off x="119270" y="225287"/>
            <a:ext cx="12072730" cy="4524315"/>
          </a:xfrm>
          <a:prstGeom prst="rect">
            <a:avLst/>
          </a:prstGeom>
          <a:noFill/>
        </p:spPr>
        <p:txBody>
          <a:bodyPr wrap="square" rtlCol="0">
            <a:spAutoFit/>
          </a:bodyPr>
          <a:lstStyle/>
          <a:p>
            <a:r>
              <a:rPr lang="en-US" dirty="0">
                <a:latin typeface="Corbel" panose="020B0503020204020204" pitchFamily="34" charset="0"/>
              </a:rPr>
              <a:t>Projects:</a:t>
            </a:r>
          </a:p>
          <a:p>
            <a:pPr marL="342900" indent="-342900">
              <a:buFont typeface="+mj-lt"/>
              <a:buAutoNum type="arabicPeriod"/>
            </a:pPr>
            <a:r>
              <a:rPr lang="en-ID" dirty="0">
                <a:latin typeface="Corbel" panose="020B0503020204020204" pitchFamily="34" charset="0"/>
              </a:rPr>
              <a:t>EDUCATION FOR SUSTAINABLE DEVELOPMENT  CENTER / Academic Project / Conceptual Design  </a:t>
            </a:r>
          </a:p>
          <a:p>
            <a:pPr marL="342900" indent="-342900">
              <a:buFont typeface="+mj-lt"/>
              <a:buAutoNum type="arabicPeriod"/>
            </a:pPr>
            <a:r>
              <a:rPr lang="en-ID" dirty="0">
                <a:latin typeface="Corbel" panose="020B0503020204020204" pitchFamily="34" charset="0"/>
              </a:rPr>
              <a:t>CULTURAL CENTER / Academic Project / Conceptual Design </a:t>
            </a:r>
          </a:p>
          <a:p>
            <a:pPr marL="342900" indent="-342900">
              <a:buFont typeface="+mj-lt"/>
              <a:buAutoNum type="arabicPeriod"/>
            </a:pPr>
            <a:r>
              <a:rPr lang="en-ID" dirty="0">
                <a:latin typeface="Corbel" panose="020B0503020204020204" pitchFamily="34" charset="0"/>
              </a:rPr>
              <a:t>NLINGGO TEA RESORT &amp; SPA / Academic Project / Conceptual Design </a:t>
            </a:r>
          </a:p>
          <a:p>
            <a:pPr marL="342900" indent="-342900">
              <a:buFont typeface="+mj-lt"/>
              <a:buAutoNum type="arabicPeriod"/>
            </a:pPr>
            <a:r>
              <a:rPr lang="en-ID" dirty="0">
                <a:latin typeface="Corbel" panose="020B0503020204020204" pitchFamily="34" charset="0"/>
              </a:rPr>
              <a:t>CITY HOTEL / Academic Project / Conceptual Design </a:t>
            </a:r>
          </a:p>
          <a:p>
            <a:pPr marL="342900" indent="-342900">
              <a:buFont typeface="+mj-lt"/>
              <a:buAutoNum type="arabicPeriod"/>
            </a:pPr>
            <a:r>
              <a:rPr lang="en-ID" dirty="0">
                <a:latin typeface="Corbel" panose="020B0503020204020204" pitchFamily="34" charset="0"/>
              </a:rPr>
              <a:t>JOGJA MOVEMENT HUB / Academic Project / Conceptual Design / Team Work</a:t>
            </a:r>
          </a:p>
          <a:p>
            <a:pPr marL="342900" indent="-342900">
              <a:buFont typeface="+mj-lt"/>
              <a:buAutoNum type="arabicPeriod"/>
            </a:pPr>
            <a:r>
              <a:rPr lang="en-ID" dirty="0">
                <a:latin typeface="Corbel" panose="020B0503020204020204" pitchFamily="34" charset="0"/>
              </a:rPr>
              <a:t>THE SEASIDE RESORT / Professional Project / Conceptual Design </a:t>
            </a:r>
          </a:p>
          <a:p>
            <a:pPr marL="342900" indent="-342900">
              <a:buFont typeface="+mj-lt"/>
              <a:buAutoNum type="arabicPeriod"/>
            </a:pPr>
            <a:r>
              <a:rPr lang="en-ID" dirty="0">
                <a:latin typeface="Corbel" panose="020B0503020204020204" pitchFamily="34" charset="0"/>
              </a:rPr>
              <a:t>W HOUSE / Professional Project / Constructed</a:t>
            </a:r>
          </a:p>
          <a:p>
            <a:pPr marL="342900" indent="-342900">
              <a:buFont typeface="+mj-lt"/>
              <a:buAutoNum type="arabicPeriod"/>
            </a:pPr>
            <a:r>
              <a:rPr lang="en-ID" dirty="0">
                <a:latin typeface="Corbel" panose="020B0503020204020204" pitchFamily="34" charset="0"/>
              </a:rPr>
              <a:t>MBA OFFICE / Professional Project / Conceptual Design</a:t>
            </a:r>
          </a:p>
          <a:p>
            <a:pPr marL="342900" indent="-342900">
              <a:buFont typeface="+mj-lt"/>
              <a:buAutoNum type="arabicPeriod"/>
            </a:pPr>
            <a:r>
              <a:rPr lang="en-ID" dirty="0">
                <a:latin typeface="Corbel" panose="020B0503020204020204" pitchFamily="34" charset="0"/>
              </a:rPr>
              <a:t>INDUSTRIAL CAFE/ Professional Project / Conceptual Design</a:t>
            </a:r>
          </a:p>
          <a:p>
            <a:pPr marL="342900" indent="-342900">
              <a:buFont typeface="+mj-lt"/>
              <a:buAutoNum type="arabicPeriod"/>
            </a:pPr>
            <a:r>
              <a:rPr lang="en-ID" dirty="0">
                <a:latin typeface="Corbel" panose="020B0503020204020204" pitchFamily="34" charset="0"/>
              </a:rPr>
              <a:t>FOLK SCHOOL / Professional Project / Constructed</a:t>
            </a:r>
          </a:p>
          <a:p>
            <a:pPr marL="342900" indent="-342900">
              <a:buFont typeface="+mj-lt"/>
              <a:buAutoNum type="arabicPeriod"/>
            </a:pPr>
            <a:r>
              <a:rPr lang="en-ID" dirty="0">
                <a:latin typeface="Corbel" panose="020B0503020204020204" pitchFamily="34" charset="0"/>
              </a:rPr>
              <a:t>CITYWALK/ Professional Project / Process to Construction</a:t>
            </a:r>
          </a:p>
          <a:p>
            <a:pPr marL="342900" indent="-342900">
              <a:buFont typeface="+mj-lt"/>
              <a:buAutoNum type="arabicPeriod"/>
            </a:pPr>
            <a:r>
              <a:rPr lang="en-ID" dirty="0">
                <a:latin typeface="Corbel" panose="020B0503020204020204" pitchFamily="34" charset="0"/>
              </a:rPr>
              <a:t>ENTRANCE OF ANCOL ART MARKET/ Professional Project / Conceptual Design</a:t>
            </a:r>
          </a:p>
          <a:p>
            <a:pPr marL="342900" indent="-342900">
              <a:buFont typeface="+mj-lt"/>
              <a:buAutoNum type="arabicPeriod"/>
            </a:pPr>
            <a:r>
              <a:rPr lang="en-ID" dirty="0">
                <a:latin typeface="Corbel" panose="020B0503020204020204" pitchFamily="34" charset="0"/>
              </a:rPr>
              <a:t>THEME PARK / Professional Project / Constructed</a:t>
            </a:r>
          </a:p>
          <a:p>
            <a:pPr marL="342900" indent="-342900">
              <a:buFont typeface="+mj-lt"/>
              <a:buAutoNum type="arabicPeriod"/>
            </a:pPr>
            <a:r>
              <a:rPr lang="en-ID" dirty="0">
                <a:latin typeface="Corbel" panose="020B0503020204020204" pitchFamily="34" charset="0"/>
              </a:rPr>
              <a:t>ASSISTANT ARCHITECT PROJECT</a:t>
            </a:r>
          </a:p>
          <a:p>
            <a:pPr marL="342900" indent="-342900">
              <a:buFont typeface="+mj-lt"/>
              <a:buAutoNum type="arabicPeriod"/>
            </a:pPr>
            <a:r>
              <a:rPr lang="en-ID" dirty="0">
                <a:latin typeface="Corbel" panose="020B0503020204020204" pitchFamily="34" charset="0"/>
              </a:rPr>
              <a:t>OTHERS</a:t>
            </a:r>
          </a:p>
        </p:txBody>
      </p:sp>
      <p:grpSp>
        <p:nvGrpSpPr>
          <p:cNvPr id="12" name="Group 11">
            <a:extLst>
              <a:ext uri="{FF2B5EF4-FFF2-40B4-BE49-F238E27FC236}">
                <a16:creationId xmlns:a16="http://schemas.microsoft.com/office/drawing/2014/main" id="{43925671-1078-4623-AAF9-DB75471EB2C5}"/>
              </a:ext>
            </a:extLst>
          </p:cNvPr>
          <p:cNvGrpSpPr/>
          <p:nvPr/>
        </p:nvGrpSpPr>
        <p:grpSpPr>
          <a:xfrm>
            <a:off x="250646" y="4820587"/>
            <a:ext cx="3632242" cy="2037413"/>
            <a:chOff x="250646" y="4820587"/>
            <a:chExt cx="3632242" cy="2037413"/>
          </a:xfrm>
        </p:grpSpPr>
        <p:pic>
          <p:nvPicPr>
            <p:cNvPr id="4" name="Picture 3">
              <a:extLst>
                <a:ext uri="{FF2B5EF4-FFF2-40B4-BE49-F238E27FC236}">
                  <a16:creationId xmlns:a16="http://schemas.microsoft.com/office/drawing/2014/main" id="{0FD70D38-360C-4B92-AD12-DC1D7E154070}"/>
                </a:ext>
              </a:extLst>
            </p:cNvPr>
            <p:cNvPicPr>
              <a:picLocks noChangeAspect="1"/>
            </p:cNvPicPr>
            <p:nvPr/>
          </p:nvPicPr>
          <p:blipFill>
            <a:blip r:embed="rId2"/>
            <a:stretch>
              <a:fillRect/>
            </a:stretch>
          </p:blipFill>
          <p:spPr>
            <a:xfrm>
              <a:off x="250646" y="4820587"/>
              <a:ext cx="3632242" cy="2037413"/>
            </a:xfrm>
            <a:prstGeom prst="rect">
              <a:avLst/>
            </a:prstGeom>
          </p:spPr>
        </p:pic>
        <p:sp>
          <p:nvSpPr>
            <p:cNvPr id="5" name="TextBox 4">
              <a:extLst>
                <a:ext uri="{FF2B5EF4-FFF2-40B4-BE49-F238E27FC236}">
                  <a16:creationId xmlns:a16="http://schemas.microsoft.com/office/drawing/2014/main" id="{2DF7E367-8863-4130-AA94-2EAAD1B91820}"/>
                </a:ext>
              </a:extLst>
            </p:cNvPr>
            <p:cNvSpPr txBox="1"/>
            <p:nvPr/>
          </p:nvSpPr>
          <p:spPr>
            <a:xfrm>
              <a:off x="397565" y="5049078"/>
              <a:ext cx="318052" cy="369332"/>
            </a:xfrm>
            <a:prstGeom prst="rect">
              <a:avLst/>
            </a:prstGeom>
            <a:noFill/>
          </p:spPr>
          <p:txBody>
            <a:bodyPr wrap="square" rtlCol="0">
              <a:spAutoFit/>
            </a:bodyPr>
            <a:lstStyle/>
            <a:p>
              <a:r>
                <a:rPr lang="en-US" dirty="0">
                  <a:solidFill>
                    <a:schemeClr val="bg1"/>
                  </a:solidFill>
                </a:rPr>
                <a:t>1</a:t>
              </a:r>
              <a:endParaRPr lang="en-ID" dirty="0">
                <a:solidFill>
                  <a:schemeClr val="bg1"/>
                </a:solidFill>
              </a:endParaRPr>
            </a:p>
          </p:txBody>
        </p:sp>
        <p:sp>
          <p:nvSpPr>
            <p:cNvPr id="6" name="TextBox 5">
              <a:extLst>
                <a:ext uri="{FF2B5EF4-FFF2-40B4-BE49-F238E27FC236}">
                  <a16:creationId xmlns:a16="http://schemas.microsoft.com/office/drawing/2014/main" id="{C94956B3-B367-4CB3-9704-45258C35A98C}"/>
                </a:ext>
              </a:extLst>
            </p:cNvPr>
            <p:cNvSpPr txBox="1"/>
            <p:nvPr/>
          </p:nvSpPr>
          <p:spPr>
            <a:xfrm>
              <a:off x="1172817" y="5048213"/>
              <a:ext cx="318052" cy="369332"/>
            </a:xfrm>
            <a:prstGeom prst="rect">
              <a:avLst/>
            </a:prstGeom>
            <a:noFill/>
          </p:spPr>
          <p:txBody>
            <a:bodyPr wrap="square" rtlCol="0">
              <a:spAutoFit/>
            </a:bodyPr>
            <a:lstStyle/>
            <a:p>
              <a:r>
                <a:rPr lang="en-US" dirty="0">
                  <a:solidFill>
                    <a:schemeClr val="bg1"/>
                  </a:solidFill>
                </a:rPr>
                <a:t>2</a:t>
              </a:r>
              <a:endParaRPr lang="en-ID" dirty="0">
                <a:solidFill>
                  <a:schemeClr val="bg1"/>
                </a:solidFill>
              </a:endParaRPr>
            </a:p>
          </p:txBody>
        </p:sp>
        <p:sp>
          <p:nvSpPr>
            <p:cNvPr id="7" name="TextBox 6">
              <a:extLst>
                <a:ext uri="{FF2B5EF4-FFF2-40B4-BE49-F238E27FC236}">
                  <a16:creationId xmlns:a16="http://schemas.microsoft.com/office/drawing/2014/main" id="{6FFC87D4-8597-4D7D-A828-2A4C7F521CFC}"/>
                </a:ext>
              </a:extLst>
            </p:cNvPr>
            <p:cNvSpPr txBox="1"/>
            <p:nvPr/>
          </p:nvSpPr>
          <p:spPr>
            <a:xfrm>
              <a:off x="1789043" y="5016952"/>
              <a:ext cx="318052" cy="369332"/>
            </a:xfrm>
            <a:prstGeom prst="rect">
              <a:avLst/>
            </a:prstGeom>
            <a:noFill/>
          </p:spPr>
          <p:txBody>
            <a:bodyPr wrap="square" rtlCol="0">
              <a:spAutoFit/>
            </a:bodyPr>
            <a:lstStyle/>
            <a:p>
              <a:r>
                <a:rPr lang="en-US" dirty="0">
                  <a:solidFill>
                    <a:schemeClr val="bg1"/>
                  </a:solidFill>
                </a:rPr>
                <a:t>3</a:t>
              </a:r>
              <a:endParaRPr lang="en-ID" dirty="0">
                <a:solidFill>
                  <a:schemeClr val="bg1"/>
                </a:solidFill>
              </a:endParaRPr>
            </a:p>
          </p:txBody>
        </p:sp>
        <p:sp>
          <p:nvSpPr>
            <p:cNvPr id="8" name="TextBox 7">
              <a:extLst>
                <a:ext uri="{FF2B5EF4-FFF2-40B4-BE49-F238E27FC236}">
                  <a16:creationId xmlns:a16="http://schemas.microsoft.com/office/drawing/2014/main" id="{52654C9F-4EBC-446A-9C88-5913F63C0F36}"/>
                </a:ext>
              </a:extLst>
            </p:cNvPr>
            <p:cNvSpPr txBox="1"/>
            <p:nvPr/>
          </p:nvSpPr>
          <p:spPr>
            <a:xfrm>
              <a:off x="2676939" y="4985690"/>
              <a:ext cx="318052" cy="369332"/>
            </a:xfrm>
            <a:prstGeom prst="rect">
              <a:avLst/>
            </a:prstGeom>
            <a:noFill/>
          </p:spPr>
          <p:txBody>
            <a:bodyPr wrap="square" rtlCol="0">
              <a:spAutoFit/>
            </a:bodyPr>
            <a:lstStyle/>
            <a:p>
              <a:r>
                <a:rPr lang="en-US" dirty="0">
                  <a:solidFill>
                    <a:schemeClr val="bg1"/>
                  </a:solidFill>
                </a:rPr>
                <a:t>4</a:t>
              </a:r>
              <a:endParaRPr lang="en-ID" dirty="0">
                <a:solidFill>
                  <a:schemeClr val="bg1"/>
                </a:solidFill>
              </a:endParaRPr>
            </a:p>
          </p:txBody>
        </p:sp>
        <p:sp>
          <p:nvSpPr>
            <p:cNvPr id="9" name="TextBox 8">
              <a:extLst>
                <a:ext uri="{FF2B5EF4-FFF2-40B4-BE49-F238E27FC236}">
                  <a16:creationId xmlns:a16="http://schemas.microsoft.com/office/drawing/2014/main" id="{FEFE715B-1807-4FB9-8904-502D9C485A22}"/>
                </a:ext>
              </a:extLst>
            </p:cNvPr>
            <p:cNvSpPr txBox="1"/>
            <p:nvPr/>
          </p:nvSpPr>
          <p:spPr>
            <a:xfrm>
              <a:off x="3375862" y="5016952"/>
              <a:ext cx="269630" cy="369332"/>
            </a:xfrm>
            <a:prstGeom prst="rect">
              <a:avLst/>
            </a:prstGeom>
            <a:noFill/>
          </p:spPr>
          <p:txBody>
            <a:bodyPr wrap="square" rtlCol="0">
              <a:spAutoFit/>
            </a:bodyPr>
            <a:lstStyle/>
            <a:p>
              <a:r>
                <a:rPr lang="en-US" dirty="0">
                  <a:solidFill>
                    <a:schemeClr val="bg1"/>
                  </a:solidFill>
                </a:rPr>
                <a:t>5</a:t>
              </a:r>
              <a:endParaRPr lang="en-ID" dirty="0">
                <a:solidFill>
                  <a:schemeClr val="bg1"/>
                </a:solidFill>
              </a:endParaRPr>
            </a:p>
          </p:txBody>
        </p:sp>
        <p:sp>
          <p:nvSpPr>
            <p:cNvPr id="10" name="TextBox 9">
              <a:extLst>
                <a:ext uri="{FF2B5EF4-FFF2-40B4-BE49-F238E27FC236}">
                  <a16:creationId xmlns:a16="http://schemas.microsoft.com/office/drawing/2014/main" id="{EB2BD076-1ED7-4519-A5F1-DA4B7D43D887}"/>
                </a:ext>
              </a:extLst>
            </p:cNvPr>
            <p:cNvSpPr txBox="1"/>
            <p:nvPr/>
          </p:nvSpPr>
          <p:spPr>
            <a:xfrm>
              <a:off x="397565" y="5646901"/>
              <a:ext cx="269630" cy="369332"/>
            </a:xfrm>
            <a:prstGeom prst="rect">
              <a:avLst/>
            </a:prstGeom>
            <a:noFill/>
          </p:spPr>
          <p:txBody>
            <a:bodyPr wrap="square" rtlCol="0">
              <a:spAutoFit/>
            </a:bodyPr>
            <a:lstStyle/>
            <a:p>
              <a:r>
                <a:rPr lang="en-US" dirty="0">
                  <a:solidFill>
                    <a:schemeClr val="bg1"/>
                  </a:solidFill>
                </a:rPr>
                <a:t>6</a:t>
              </a:r>
              <a:endParaRPr lang="en-ID" dirty="0">
                <a:solidFill>
                  <a:schemeClr val="bg1"/>
                </a:solidFill>
              </a:endParaRPr>
            </a:p>
          </p:txBody>
        </p:sp>
        <p:sp>
          <p:nvSpPr>
            <p:cNvPr id="11" name="TextBox 10">
              <a:extLst>
                <a:ext uri="{FF2B5EF4-FFF2-40B4-BE49-F238E27FC236}">
                  <a16:creationId xmlns:a16="http://schemas.microsoft.com/office/drawing/2014/main" id="{5D688550-20A2-433A-91A9-4BA104687898}"/>
                </a:ext>
              </a:extLst>
            </p:cNvPr>
            <p:cNvSpPr txBox="1"/>
            <p:nvPr/>
          </p:nvSpPr>
          <p:spPr>
            <a:xfrm>
              <a:off x="3300981" y="6355552"/>
              <a:ext cx="520742" cy="369332"/>
            </a:xfrm>
            <a:prstGeom prst="rect">
              <a:avLst/>
            </a:prstGeom>
            <a:noFill/>
          </p:spPr>
          <p:txBody>
            <a:bodyPr wrap="square" rtlCol="0">
              <a:spAutoFit/>
            </a:bodyPr>
            <a:lstStyle/>
            <a:p>
              <a:r>
                <a:rPr lang="en-US" dirty="0">
                  <a:solidFill>
                    <a:schemeClr val="bg1"/>
                  </a:solidFill>
                </a:rPr>
                <a:t>15</a:t>
              </a:r>
              <a:endParaRPr lang="en-ID" dirty="0">
                <a:solidFill>
                  <a:schemeClr val="bg1"/>
                </a:solidFill>
              </a:endParaRPr>
            </a:p>
          </p:txBody>
        </p:sp>
      </p:grpSp>
    </p:spTree>
    <p:extLst>
      <p:ext uri="{BB962C8B-B14F-4D97-AF65-F5344CB8AC3E}">
        <p14:creationId xmlns:p14="http://schemas.microsoft.com/office/powerpoint/2010/main" val="745631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841177-2933-4DEA-BFC9-A9C51F5D4392}"/>
              </a:ext>
            </a:extLst>
          </p:cNvPr>
          <p:cNvSpPr txBox="1"/>
          <p:nvPr/>
        </p:nvSpPr>
        <p:spPr>
          <a:xfrm>
            <a:off x="288758" y="546936"/>
            <a:ext cx="11357810" cy="1015663"/>
          </a:xfrm>
          <a:prstGeom prst="rect">
            <a:avLst/>
          </a:prstGeom>
          <a:noFill/>
        </p:spPr>
        <p:txBody>
          <a:bodyPr wrap="square" rtlCol="0">
            <a:spAutoFit/>
          </a:bodyPr>
          <a:lstStyle/>
          <a:p>
            <a:pPr algn="ctr"/>
            <a:r>
              <a:rPr lang="en-US" sz="6000" dirty="0">
                <a:latin typeface="Times New Roman" panose="02020603050405020304" pitchFamily="18" charset="0"/>
                <a:cs typeface="Times New Roman" panose="02020603050405020304" pitchFamily="18" charset="0"/>
              </a:rPr>
              <a:t>THANK YOU WAHYUUUUUUU!</a:t>
            </a:r>
            <a:endParaRPr lang="en-ID" sz="6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8691722-98B2-452C-A0D5-BD57924C1A5F}"/>
              </a:ext>
            </a:extLst>
          </p:cNvPr>
          <p:cNvSpPr txBox="1"/>
          <p:nvPr/>
        </p:nvSpPr>
        <p:spPr>
          <a:xfrm>
            <a:off x="441158" y="5406189"/>
            <a:ext cx="11357810"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Salam </a:t>
            </a:r>
            <a:r>
              <a:rPr lang="en-US" sz="4400" dirty="0" err="1">
                <a:latin typeface="Times New Roman" panose="02020603050405020304" pitchFamily="18" charset="0"/>
                <a:cs typeface="Times New Roman" panose="02020603050405020304" pitchFamily="18" charset="0"/>
              </a:rPr>
              <a:t>dari</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kekeyi</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kesukaan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adit</a:t>
            </a:r>
            <a:r>
              <a:rPr lang="en-US" sz="4400" dirty="0">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5BF44AFB-CEC2-4BD4-9216-A78714D7816B}"/>
              </a:ext>
            </a:extLst>
          </p:cNvPr>
          <p:cNvPicPr>
            <a:picLocks noChangeAspect="1"/>
          </p:cNvPicPr>
          <p:nvPr/>
        </p:nvPicPr>
        <p:blipFill>
          <a:blip r:embed="rId2"/>
          <a:stretch>
            <a:fillRect/>
          </a:stretch>
        </p:blipFill>
        <p:spPr>
          <a:xfrm>
            <a:off x="4491789" y="1379621"/>
            <a:ext cx="4026568" cy="4026568"/>
          </a:xfrm>
          <a:prstGeom prst="rect">
            <a:avLst/>
          </a:prstGeom>
        </p:spPr>
      </p:pic>
    </p:spTree>
    <p:extLst>
      <p:ext uri="{BB962C8B-B14F-4D97-AF65-F5344CB8AC3E}">
        <p14:creationId xmlns:p14="http://schemas.microsoft.com/office/powerpoint/2010/main" val="2460157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686</Words>
  <Application>Microsoft Office PowerPoint</Application>
  <PresentationFormat>Widescreen</PresentationFormat>
  <Paragraphs>68</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-apple-system</vt:lpstr>
      <vt:lpstr>Arial</vt:lpstr>
      <vt:lpstr>Calibri</vt:lpstr>
      <vt:lpstr>Calibri Light</vt:lpstr>
      <vt:lpstr>Corbel</vt:lpstr>
      <vt:lpstr>Corbel Light</vt:lpstr>
      <vt:lpstr>Times New Roman</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ASMAUL HUSNA</dc:creator>
  <cp:lastModifiedBy>ASMAUL HUSNA</cp:lastModifiedBy>
  <cp:revision>11</cp:revision>
  <dcterms:created xsi:type="dcterms:W3CDTF">2021-01-15T10:54:15Z</dcterms:created>
  <dcterms:modified xsi:type="dcterms:W3CDTF">2021-01-15T12:59:29Z</dcterms:modified>
</cp:coreProperties>
</file>