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La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445270-41F2-4B54-AA07-A3C11C6628B3}">
  <a:tblStyle styleId="{C1445270-41F2-4B54-AA07-A3C11C6628B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leway-bold.fntdata"/><Relationship Id="rId10" Type="http://schemas.openxmlformats.org/officeDocument/2006/relationships/slide" Target="slides/slide4.xml"/><Relationship Id="rId54" Type="http://schemas.openxmlformats.org/officeDocument/2006/relationships/font" Target="fonts/Raleway-regular.fntdata"/><Relationship Id="rId13" Type="http://schemas.openxmlformats.org/officeDocument/2006/relationships/slide" Target="slides/slide7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56" Type="http://schemas.openxmlformats.org/officeDocument/2006/relationships/font" Target="fonts/Raleway-italic.fntdata"/><Relationship Id="rId15" Type="http://schemas.openxmlformats.org/officeDocument/2006/relationships/slide" Target="slides/slide9.xml"/><Relationship Id="rId59" Type="http://schemas.openxmlformats.org/officeDocument/2006/relationships/font" Target="fonts/Lato-bold.fntdata"/><Relationship Id="rId14" Type="http://schemas.openxmlformats.org/officeDocument/2006/relationships/slide" Target="slides/slide8.xml"/><Relationship Id="rId58" Type="http://schemas.openxmlformats.org/officeDocument/2006/relationships/font" Target="fonts/Lat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http://latihan-flask-1.eastus.cloudapp.azure.com/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086445d9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086445d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086445d9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086445d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09d7c939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09d7c939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09d7c93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09d7c93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0e78e36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0e78e36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09d7c939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09d7c939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0e78e368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0e78e368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0e78e368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0e78e36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0e78e368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0e78e368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0e78e368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0e78e368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86445d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086445d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0e78e368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0e78e368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0e78e368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0e78e368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0e78e368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0e78e368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0e78e368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0e78e368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0e78e3686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0e78e3686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0e78e3686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0e78e3686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0e78e3686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0e78e368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0e78e3686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0e78e3686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0e78e3686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0e78e3686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0e78e3686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0e78e3686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86445d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086445d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0e78e3686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0e78e3686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0e78e3686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0e78e3686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0e78e3686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0e78e3686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0e78e3686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0e78e3686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0e78e3686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0e78e3686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0e78e3686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0e78e3686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086445d9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086445d9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086445d9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9086445d95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086445d9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9086445d95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086445d9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9086445d95_2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0e78e36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0e78e36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086445d9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9086445d95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086445d9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9086445d95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086445d95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9086445d95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086445d95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9086445d95_2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086445d95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9086445d95_2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086445d9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9086445d95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086445d9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9086445d95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9086445d95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9086445d95_2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086445d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086445d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086445d9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086445d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3b70a086def3b5c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3b70a086def3b5c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086445d9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086445d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86445d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086445d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1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nsorflow.org/install/pip" TargetMode="External"/><Relationship Id="rId4" Type="http://schemas.openxmlformats.org/officeDocument/2006/relationships/hyperlink" Target="https://pypi.org/project/numpy/" TargetMode="External"/><Relationship Id="rId5" Type="http://schemas.openxmlformats.org/officeDocument/2006/relationships/hyperlink" Target="https://pypi.org/project/Pillow/" TargetMode="External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api.jquery.com/" TargetMode="External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api.jquery.com/" TargetMode="External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latihan-flask-1.eastus.cloudapp.azure.com/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Euclidean_distance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lask.palletsprojects.com/en/1.1.x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Series on Python Frameworks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Retrieval with Web Interface using Flask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Menjalankan Web Server Pertama Kali (1)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29450" y="2078875"/>
            <a:ext cx="7688700" cy="27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Buka app.py, tambahkan kode untuk  mengimport pustaka Flask, Tensorflow, Numpy dan Pillow yang dibutuhkan pada </a:t>
            </a:r>
            <a:r>
              <a:rPr i="1" lang="en"/>
              <a:t>workshop</a:t>
            </a:r>
            <a:r>
              <a:rPr lang="en"/>
              <a:t> ini.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Jika pustaka selain Flask belum terinstal, silakan install terlebih dahulu.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Tensorflow 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https://www.tensorflow.org/install/pip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Numpy 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https://pypi.org/project/numpy/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Pillow 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https://pypi.org/project/Pillow/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1304275" y="2640100"/>
            <a:ext cx="6879000" cy="82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rom flask import Flask, render_templat, request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rom tensorflow.keras.models import load_model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mport numpy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Menjalankan Web Server Pertama Kali (2)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29450" y="2078875"/>
            <a:ext cx="7688700" cy="25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mendeklarasikan pustaka flask.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membuat url/route dan fungsi untuk memberikan aksi yang terjadi jika url tersebut diakses.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1335825" y="2448225"/>
            <a:ext cx="2840100" cy="30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335825" y="3439525"/>
            <a:ext cx="3081900" cy="74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@app.route(‘/’)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ef index():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Return “Hello guys!”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Menjalankan Web Server Pertama Kali 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sebuah kondisi untuk mengetahui bahwa file tersebut merupakan file utama yang akan didalam beserta kode yang ada di dalamnya.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Kemudian simpan file.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1346350" y="2624450"/>
            <a:ext cx="3670800" cy="53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If __name__ == __main__: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app.run(debug=True)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Menjalankan Web Server Pertama Kali (4) 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Buka </a:t>
            </a:r>
            <a:r>
              <a:rPr i="1" lang="en"/>
              <a:t>Command Prompt</a:t>
            </a:r>
            <a:r>
              <a:rPr lang="en"/>
              <a:t>, kemudian masukan perintah: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Muncul informasi mengenai alamat server yang sedang berjalan untuk app yang kita buat.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1262200" y="2469250"/>
            <a:ext cx="3309900" cy="34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nama_direktori&gt; python app.py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346350" y="3344850"/>
            <a:ext cx="32259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1266450" y="3346725"/>
            <a:ext cx="6947400" cy="168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* Serving Flask app "app" (lazy loading)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* Environment: production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* Debug mode: on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* Restarting with stat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* Debugger is active!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* Debugger PIN: 934-816-635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* Running on http://127.0.0.1:5000/ (Press CTRL+C to quit)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Menjalankan Web Server Pertama Kali (5)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Setelah itu, buka aplikasi </a:t>
            </a:r>
            <a:r>
              <a:rPr i="1" lang="en"/>
              <a:t>browser</a:t>
            </a:r>
            <a:r>
              <a:rPr i="1" lang="en"/>
              <a:t> </a:t>
            </a:r>
            <a:r>
              <a:rPr lang="en"/>
              <a:t>dan masukan alamat url </a:t>
            </a:r>
            <a:r>
              <a:rPr lang="en">
                <a:highlight>
                  <a:srgbClr val="F3F3F3"/>
                </a:highlight>
              </a:rPr>
              <a:t>127.0.0.1</a:t>
            </a:r>
            <a:endParaRPr>
              <a:highlight>
                <a:srgbClr val="F3F3F3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63" y="2524725"/>
            <a:ext cx="32480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Sederhana(1)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729450" y="2078875"/>
            <a:ext cx="76887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Buka kembali file </a:t>
            </a:r>
            <a:r>
              <a:rPr lang="en">
                <a:highlight>
                  <a:srgbClr val="F3F3F3"/>
                </a:highlight>
              </a:rPr>
              <a:t>app.py</a:t>
            </a:r>
            <a:endParaRPr>
              <a:highlight>
                <a:srgbClr val="F3F3F3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 kode dua variabel global yang menyimpan path dari dataset dan menyimpan nya dalam bentuk list/array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parameter / argumen </a:t>
            </a:r>
            <a:r>
              <a:rPr lang="en">
                <a:highlight>
                  <a:srgbClr val="EFEFEF"/>
                </a:highlight>
              </a:rPr>
              <a:t>methods </a:t>
            </a:r>
            <a:r>
              <a:rPr lang="en"/>
              <a:t>pada fungsi </a:t>
            </a:r>
            <a:r>
              <a:rPr i="1" lang="en"/>
              <a:t>route index</a:t>
            </a:r>
            <a:r>
              <a:rPr lang="en"/>
              <a:t> yang telah dibuat dengan sebuah nilai berbentuk  </a:t>
            </a:r>
            <a:r>
              <a:rPr i="1" lang="en"/>
              <a:t>list Python </a:t>
            </a:r>
            <a:r>
              <a:rPr lang="en"/>
              <a:t>berisi </a:t>
            </a:r>
            <a:r>
              <a:rPr i="1" lang="en"/>
              <a:t>http method</a:t>
            </a:r>
            <a:r>
              <a:rPr lang="en"/>
              <a:t> yaitu </a:t>
            </a:r>
            <a:r>
              <a:rPr lang="en">
                <a:highlight>
                  <a:srgbClr val="EFEFEF"/>
                </a:highlight>
              </a:rPr>
              <a:t>GET </a:t>
            </a:r>
            <a:r>
              <a:rPr lang="en"/>
              <a:t>dan </a:t>
            </a:r>
            <a:r>
              <a:rPr lang="en">
                <a:highlight>
                  <a:srgbClr val="EFEFEF"/>
                </a:highlight>
              </a:rPr>
              <a:t>POST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1303150" y="4655075"/>
            <a:ext cx="4797900" cy="30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@app.route(‘/’, methods=[‘GET’, ‘POST’])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270700" y="2883425"/>
            <a:ext cx="8606100" cy="111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folder_dataset = "./static/assets/images/dataset/"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LIST_PATH_IMAGE_DATASET = [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 for f in os.listdir(folder_dataset) if os.path.isfile(os.path.join(folder_dataset, f))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Sederhana(2)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pengkondisian jika request yang dikirim adalah POST.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sebuah variabel untuk menyimpan file akan diupload di dalam pengkondisian jika request yang dikirim adalah  POST.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944175" y="2430375"/>
            <a:ext cx="7473900" cy="48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def index():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if request.method ==’POST’: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944175" y="3456600"/>
            <a:ext cx="7564200" cy="53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if request.method ==’POST’: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file = requests.file[‘file’]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Sederhana(3)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menyimpan citra dalam sebuah variabel dengan pustaka Pillow dan menyimpan citra pada direktori kita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/>
        </p:nvSpPr>
        <p:spPr>
          <a:xfrm>
            <a:off x="853925" y="2618525"/>
            <a:ext cx="7564200" cy="131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 request.method == ‘POST’: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mg  = Image.open(file.stream)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upload_img_path = ‘static/assets/images/upload’ + file.filename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img.save(upload_img_path)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Sederhana(4)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mengubah ukuran citra menjadi 64x64x3,  me</a:t>
            </a:r>
            <a:r>
              <a:rPr lang="en"/>
              <a:t>normalisasi</a:t>
            </a:r>
            <a:r>
              <a:rPr lang="en"/>
              <a:t> nilai citra tersebut ke dalam skala 0 s.d. 1 dan mengubah ke dalam tipe data </a:t>
            </a:r>
            <a:r>
              <a:rPr i="1" lang="en"/>
              <a:t>float-</a:t>
            </a:r>
            <a:r>
              <a:rPr lang="en"/>
              <a:t>32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sebuah variabel yang menyimpan indeks urutan pada </a:t>
            </a:r>
            <a:r>
              <a:rPr i="1" lang="en"/>
              <a:t>array/list</a:t>
            </a:r>
            <a:r>
              <a:rPr lang="en"/>
              <a:t> pada sekumpulan citra-citra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/>
        </p:nvSpPr>
        <p:spPr>
          <a:xfrm>
            <a:off x="853925" y="2644475"/>
            <a:ext cx="7564200" cy="102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if request.method ==’POST’: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img_input = img.resize((64, 64), Image.ANTIALIAS)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image_input = np.array(img_input).astype('float32') / 255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853925" y="4120075"/>
            <a:ext cx="7564200" cy="84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if request.method ==’POST’: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indices_val_of_sim = mainImageRetrieval(image_input=image_input)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Sederhana(5)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variabel yang </a:t>
            </a:r>
            <a:r>
              <a:rPr lang="en"/>
              <a:t>menyimpan</a:t>
            </a:r>
            <a:r>
              <a:rPr lang="en"/>
              <a:t> </a:t>
            </a:r>
            <a:r>
              <a:rPr i="1" lang="en"/>
              <a:t>array/list path</a:t>
            </a:r>
            <a:r>
              <a:rPr lang="en"/>
              <a:t> berdasarkan indeks pada variabel yang telah dibuat.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853925" y="2644475"/>
            <a:ext cx="7564200" cy="164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if request.method ==’POST’: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indices_val_of_sim_path = [] # untuk menyimpan alamat path citra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num_of_output = 50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for i in range(num_of_output):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indices_val_of_sim_path.append(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   LIST_PATH_IMAGE_DATASET[indices_val_of_sim[i]])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Sekilas tentang </a:t>
            </a:r>
            <a:r>
              <a:rPr i="1" lang="en"/>
              <a:t>Image Retrieval</a:t>
            </a:r>
            <a:endParaRPr i="1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Sebuah sistem untuk memperoleh citra atau gambar dari sekumpulan citra berdasarkan </a:t>
            </a:r>
            <a:r>
              <a:rPr i="1" lang="en"/>
              <a:t>query </a:t>
            </a:r>
            <a:r>
              <a:rPr lang="en"/>
              <a:t>yang berupa teks atau bisa sebuah citra.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Permasalahan yang biasa terjadi adalah ketidaksesuaian hasil yang diharapkan dengan hasil yang dikeluarkan oleh sistem.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Pada </a:t>
            </a:r>
            <a:r>
              <a:rPr i="1" lang="en"/>
              <a:t>workshop </a:t>
            </a:r>
            <a:r>
              <a:rPr lang="en"/>
              <a:t>ini, input dan output yang digunakan adalah citra.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Sederhana(6)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dua variabel yang menyimpan nama file dari citra kueri dan </a:t>
            </a:r>
            <a:r>
              <a:rPr i="1" lang="en"/>
              <a:t>list path</a:t>
            </a:r>
            <a:r>
              <a:rPr lang="en"/>
              <a:t> nama sekumpulan citra-citra.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merender template html yang akan dibuat dengan tambahan argumen nama file citra kueri dan kumpulan nama file dari sekumpulan citra atau dataset.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853925" y="2644475"/>
            <a:ext cx="7564200" cy="10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if request.method ==’POST’: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query_img = file.filename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result = indices_val_of_sim_path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907600" y="4149400"/>
            <a:ext cx="7564200" cy="82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if request.method ==’POST’: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return render_template('index.html', query_img=query_img, data=result)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Sederhana(7)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menampilkan file html saja tanpa argumen tambahan jika request yang dikirim adalah GET.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853925" y="2644475"/>
            <a:ext cx="7564200" cy="113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def index():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if request.method == ‘POST’: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...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return render_template(‘index.html’)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729450" y="139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Sederhana(8)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729450" y="1926475"/>
            <a:ext cx="76887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sebuah fungsi untuk menghasilkan indeks urutan dari sekumpulan citra.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138225" y="2300250"/>
            <a:ext cx="8922600" cy="2766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def mainImageRetrieval(image_input):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ENCODER_MODEL = load_model('./static/assets/model/model.h5')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DATASET_ARRAY = np.load('./static/assets/array-datasets/dataset_kecil_64x64.npy').astype('float32') / 255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image_input = image_input.reshape(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1, image_input.shape[0], image_input.shape[1], image_input.shape[2])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feature_image_input = ENCODER_MODEL.predict(image_input)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feature_image_dataset = ENCODER_MODEL.predict(DATASET_ARRAY)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indices_val_of_sim = checkSimilarity(feature_image_input, feature_image_dataset)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return indices_val_of_sim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729450" y="139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Sederhana(9)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729450" y="1926475"/>
            <a:ext cx="80667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sebuah fungsi untuk menghitung kemiripan antara citra kueri dengan citra dataset.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 txBox="1"/>
          <p:nvPr/>
        </p:nvSpPr>
        <p:spPr>
          <a:xfrm>
            <a:off x="138225" y="2300250"/>
            <a:ext cx="8922600" cy="288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def checkSimilarity(input_img, dataset_img):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num_of_database = dataset_img.shape[0]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val_of_sim = np.array([], dtype='float32')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# perhitungan kemiripan dengan euclidean distance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for i in range(num_of_database):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selisih_antar_titik = input_img[0] - dataset_img[i]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kuadrat_antar_titik = selisih_antar_titik**2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total_semua_titik = np.sum(kuadrat_antar_titik)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nilai_kemiripan = total_semua_titik**0.5  # akar pangkat 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val_of_sim = np.append(val_of_sim, [nilai_kemiripan])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val_of_sim_sort = np.sort(val_of_sim)  # pengurutan nilai kemiripan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indices_val_of_sim = np.argsort(val_of_sim)  # index pengurutan nilai kemiripan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return indices_val_of_sim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 (10)</a:t>
            </a:r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729450" y="2078875"/>
            <a:ext cx="76887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Simpan file </a:t>
            </a:r>
            <a:r>
              <a:rPr lang="en">
                <a:highlight>
                  <a:srgbClr val="EFEFEF"/>
                </a:highlight>
              </a:rPr>
              <a:t>app.py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Buat folder baru dengan nama </a:t>
            </a:r>
            <a:r>
              <a:rPr lang="en">
                <a:highlight>
                  <a:srgbClr val="EFEFEF"/>
                </a:highlight>
              </a:rPr>
              <a:t>templates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Buat file html baru dengan nama index.html di dalam folder </a:t>
            </a:r>
            <a:r>
              <a:rPr lang="en">
                <a:highlight>
                  <a:srgbClr val="EFEFEF"/>
                </a:highlight>
              </a:rPr>
              <a:t>templates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Buka file html tersebut dan tambahkan kode awal.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/>
        </p:nvSpPr>
        <p:spPr>
          <a:xfrm>
            <a:off x="108600" y="3001200"/>
            <a:ext cx="8914800" cy="214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&lt;meta charset="UTF-8"&gt;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&lt;meta name="viewport" content="width=device-width, initial-scale=1.0"&gt;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&lt;title&gt;Document&lt;/title&gt;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 (11)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729450" y="2078875"/>
            <a:ext cx="76887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menggunakan pustaka Bootstrap dan jQuery.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Bootstrap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https://getbootstrap.com/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jQuery: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https://api.jquery.com/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 txBox="1"/>
          <p:nvPr/>
        </p:nvSpPr>
        <p:spPr>
          <a:xfrm>
            <a:off x="108600" y="2813625"/>
            <a:ext cx="8914800" cy="146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&lt;link rel="stylesheet" href="https://stackpath.bootstrapcdn.com/bootstrap/4.5.2/css/bootstrap.min.css" integrity="sha384-JcKb8q3iqJ61gNV9KGb8thSsNjpSL0n8PARn9HuZOnIxN0hoP+VmmDGMN5t9UJ0Z" crossorigin="anonymous"&gt;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 (12)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729450" y="2078875"/>
            <a:ext cx="76887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menggunakan pustaka Bootstrap dan jQuery.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Bootstrap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https://getbootstrap.com/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jQuery: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https://api.jquery.com/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/>
        </p:nvSpPr>
        <p:spPr>
          <a:xfrm>
            <a:off x="108600" y="2813625"/>
            <a:ext cx="8914800" cy="232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&lt;script src="https://code.jquery.com/jquery-3.5.1.slim.min.js" integrity="sha384-DfXdz2htPH0lsSSs5nCTpuj/zy4C+OGpamoFVy38MVBnE+IbbVYUew+OrCXaRkfj" crossorigin="anonymous"&gt;&lt;/script&gt;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&lt;script src="https://cdn.jsdelivr.net/npm/popper.js@1.16.1/dist/umd/popper.min.js" integrity="sha384-9/reFTGAW83EW2RDu2S0VKaIzap3H66lZH81PoYlFhbGU+6BZp6G7niu735Sk7lN" crossorigin="anonymous"&gt;&lt;/script&gt;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&lt;script src="https://stackpath.bootstrapcdn.com/bootstrap/4.5.2/js/bootstrap.min.js" integrity="sha384-B4gt1jrGC7Jh4AgTPSdUtOBvfO8shuf57BaghqFfPlYxofvL8/KUEfYiJOMMV+rV" crossorigin="anonymous"&gt;&lt;/script&gt;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&lt;script class="jsbin" src="http://ajax.googleapis.com/ajax/libs/jquery/1/jquery.min.js"&gt;&lt;/script&gt;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&lt;script class="jsbin" src="http://ajax.googleapis.com/ajax/libs/jqueryui/1.8.0/jquery-ui.min.js"&gt;&lt;/script&gt;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 (13)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729450" y="2078875"/>
            <a:ext cx="76887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header.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 txBox="1"/>
          <p:nvPr/>
        </p:nvSpPr>
        <p:spPr>
          <a:xfrm>
            <a:off x="108600" y="2408875"/>
            <a:ext cx="8914800" cy="144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&lt;div class="jumbotron"&gt;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&lt;h1&gt;Image Retrieval&lt;/h1&gt;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&lt;/header&gt;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 (14)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729450" y="2078875"/>
            <a:ext cx="76887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konten dan tempatkan dibawah header.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 txBox="1"/>
          <p:nvPr/>
        </p:nvSpPr>
        <p:spPr>
          <a:xfrm>
            <a:off x="108600" y="2408875"/>
            <a:ext cx="8914800" cy="144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class="container-fluid" style="margin-top:10px;"&gt;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 (15)</a:t>
            </a:r>
            <a:endParaRPr/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729450" y="2078875"/>
            <a:ext cx="76887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bagian pertama yang akan diisi dengan form input dan citra kueri.</a:t>
            </a:r>
            <a:endParaRPr/>
          </a:p>
        </p:txBody>
      </p:sp>
      <p:pic>
        <p:nvPicPr>
          <p:cNvPr id="330" name="Google Shape;3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 txBox="1"/>
          <p:nvPr/>
        </p:nvSpPr>
        <p:spPr>
          <a:xfrm>
            <a:off x="108600" y="2408875"/>
            <a:ext cx="8914800" cy="121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class="container-fluid" style="margin-top:10px;"&gt;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&lt;div class="row ml-1"&gt;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Aliran Program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36600" y="2179900"/>
            <a:ext cx="15672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Ukuran citra kueri diubah menjadi 64x64x3</a:t>
            </a:r>
            <a:endParaRPr i="1"/>
          </a:p>
        </p:txBody>
      </p:sp>
      <p:sp>
        <p:nvSpPr>
          <p:cNvPr id="108" name="Google Shape;108;p16"/>
          <p:cNvSpPr/>
          <p:nvPr/>
        </p:nvSpPr>
        <p:spPr>
          <a:xfrm>
            <a:off x="2298200" y="2122038"/>
            <a:ext cx="15672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citra kueri diekstrak menggunakan model</a:t>
            </a:r>
            <a:endParaRPr i="1"/>
          </a:p>
        </p:txBody>
      </p:sp>
      <p:sp>
        <p:nvSpPr>
          <p:cNvPr id="109" name="Google Shape;109;p16"/>
          <p:cNvSpPr/>
          <p:nvPr/>
        </p:nvSpPr>
        <p:spPr>
          <a:xfrm>
            <a:off x="3665525" y="3208025"/>
            <a:ext cx="2067000" cy="9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citra kueri dihitung kemiripan dengan fitur-fitur sekumpulan citra </a:t>
            </a:r>
            <a:endParaRPr i="1"/>
          </a:p>
        </p:txBody>
      </p:sp>
      <p:sp>
        <p:nvSpPr>
          <p:cNvPr id="110" name="Google Shape;110;p16"/>
          <p:cNvSpPr/>
          <p:nvPr/>
        </p:nvSpPr>
        <p:spPr>
          <a:xfrm>
            <a:off x="6258200" y="3208025"/>
            <a:ext cx="2067000" cy="9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Citra-citra dari sekumpulan citra yang memiliki kemiripan dikeluarkan oleh sistem</a:t>
            </a:r>
            <a:endParaRPr i="1"/>
          </a:p>
        </p:txBody>
      </p:sp>
      <p:cxnSp>
        <p:nvCxnSpPr>
          <p:cNvPr id="111" name="Google Shape;111;p16"/>
          <p:cNvCxnSpPr>
            <a:stCxn id="107" idx="3"/>
            <a:endCxn id="108" idx="1"/>
          </p:cNvCxnSpPr>
          <p:nvPr/>
        </p:nvCxnSpPr>
        <p:spPr>
          <a:xfrm>
            <a:off x="1903800" y="2509900"/>
            <a:ext cx="394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8" idx="3"/>
            <a:endCxn id="109" idx="0"/>
          </p:cNvCxnSpPr>
          <p:nvPr/>
        </p:nvCxnSpPr>
        <p:spPr>
          <a:xfrm>
            <a:off x="3865400" y="2530938"/>
            <a:ext cx="833700" cy="6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9" idx="3"/>
            <a:endCxn id="110" idx="1"/>
          </p:cNvCxnSpPr>
          <p:nvPr/>
        </p:nvCxnSpPr>
        <p:spPr>
          <a:xfrm>
            <a:off x="5732525" y="3660425"/>
            <a:ext cx="5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 (16)</a:t>
            </a:r>
            <a:endParaRPr/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729450" y="2078875"/>
            <a:ext cx="76887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form input pada bagian pertama.</a:t>
            </a:r>
            <a:endParaRPr/>
          </a:p>
        </p:txBody>
      </p:sp>
      <p:pic>
        <p:nvPicPr>
          <p:cNvPr id="338" name="Google Shape;3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 txBox="1"/>
          <p:nvPr/>
        </p:nvSpPr>
        <p:spPr>
          <a:xfrm>
            <a:off x="108600" y="2408875"/>
            <a:ext cx="8914800" cy="273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class="container-fluid" style="margin-top:10px;"&gt;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&lt;div class="row ml-1"&gt;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&lt;div class="col-md-12"&gt;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&lt;form class="form-inline" method="post" enctype="multipart/form-data"&gt;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&lt;label for="file" class="mb-2 mr-sm-2"&gt;Unggah Gambar&lt;/label&gt;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&lt;input type="file" name="file" id="file" class="form-control mb-2 mr-sm-2" onchange="readURL(this)"&gt;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&lt;input class="btn btn-primary" type="submit" value="Cari"&gt;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&lt;/form&gt;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 (17)</a:t>
            </a:r>
            <a:endParaRPr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729450" y="2078875"/>
            <a:ext cx="76887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citra kueri yang akan diunggah.</a:t>
            </a:r>
            <a:endParaRPr/>
          </a:p>
        </p:txBody>
      </p:sp>
      <p:pic>
        <p:nvPicPr>
          <p:cNvPr id="346" name="Google Shape;3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4"/>
          <p:cNvSpPr txBox="1"/>
          <p:nvPr/>
        </p:nvSpPr>
        <p:spPr>
          <a:xfrm>
            <a:off x="108600" y="2408875"/>
            <a:ext cx="8914800" cy="193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class="container-fluid" style="margin-top:10px;"&gt;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&lt;div class="row ml-1"&gt;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&lt;img class="img-fluid img-thumbnail" style="display: none;" class="col-md-3" id="blah" src="" alt="your image" /&gt;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 (18)</a:t>
            </a:r>
            <a:endParaRPr/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729450" y="2078875"/>
            <a:ext cx="76887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citra kueri yang telah diunggah.</a:t>
            </a:r>
            <a:endParaRPr/>
          </a:p>
        </p:txBody>
      </p:sp>
      <p:pic>
        <p:nvPicPr>
          <p:cNvPr id="354" name="Google Shape;3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5"/>
          <p:cNvSpPr txBox="1"/>
          <p:nvPr/>
        </p:nvSpPr>
        <p:spPr>
          <a:xfrm>
            <a:off x="108600" y="2408875"/>
            <a:ext cx="8914800" cy="273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class="container-fluid" style="margin-top:10px;"&gt;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&lt;div class="row ml-1"&gt;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{% if query_img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&lt;div class="col-md-3" style="margin-bottom: 5px;"&gt;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&lt;div class="col-centered"&gt;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{# citra input #}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&lt;img class="img-fluid img-thumbnail" src="{{ url_for('static', filename='assets/images/upload/') }}{{ query_img }}" alt="query image"&gt;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{% endif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r>
              <a:rPr lang="en"/>
              <a:t> </a:t>
            </a:r>
            <a:r>
              <a:rPr i="1" lang="en"/>
              <a:t>Image Retrieval </a:t>
            </a:r>
            <a:r>
              <a:rPr lang="en"/>
              <a:t>Sederhana (19)</a:t>
            </a:r>
            <a:endParaRPr/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729450" y="2002675"/>
            <a:ext cx="76887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untuk hasil sekumpulan citra yang dianggap relevan oleh sistem.</a:t>
            </a:r>
            <a:endParaRPr/>
          </a:p>
        </p:txBody>
      </p:sp>
      <p:pic>
        <p:nvPicPr>
          <p:cNvPr id="362" name="Google Shape;3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/>
        </p:nvSpPr>
        <p:spPr>
          <a:xfrm>
            <a:off x="108600" y="2329875"/>
            <a:ext cx="8914800" cy="281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class="container-fluid" style="margin-top:10px;"&gt;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{% if data %} &lt;div class="row"&gt;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{% for result in data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&lt;div class="col-sm-4 col-md-3"&gt;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&lt;a class="lightbox" href="{{url_for('static', filename='assets/images/dataset/')}}{{result}}"&gt;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&lt;img class="img-fluid img-thumbnail" style="margin-bottom: 5px;" src="{{url_for('static', filename='assets/images/dataset/')}}{{result}}" alt="result"&gt;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&lt;/a&gt;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&lt;/div&gt; {% endfor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{% endif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 (20)</a:t>
            </a:r>
            <a:endParaRPr/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729450" y="2002675"/>
            <a:ext cx="76887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Tambahkan kode javascript untuk menampilkan citra kueri setelah diunggah.</a:t>
            </a:r>
            <a:endParaRPr/>
          </a:p>
        </p:txBody>
      </p:sp>
      <p:pic>
        <p:nvPicPr>
          <p:cNvPr id="370" name="Google Shape;3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 txBox="1"/>
          <p:nvPr/>
        </p:nvSpPr>
        <p:spPr>
          <a:xfrm>
            <a:off x="108600" y="2329875"/>
            <a:ext cx="8914800" cy="281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class="container-fluid" style="margin-top:10px;"&gt;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function readURL(input)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if (input.files &amp;&amp; input.files[0])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var reader = new FileReader();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reader.onload = function(e)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$('#blah').attr('src', e.target.result) 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document.getElementById("blah").style.display = "block";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reader.readAsDataURL(input.files[0]);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&lt;/script&gt;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i="1" lang="en"/>
              <a:t>Image Retrieval </a:t>
            </a:r>
            <a:r>
              <a:rPr lang="en"/>
              <a:t>Sederhana (21)</a:t>
            </a:r>
            <a:endParaRPr/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729450" y="2002675"/>
            <a:ext cx="76887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Simpan file index.html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Kemudian jalankan kembali file app.py dan buka halaman tersebut di browser</a:t>
            </a:r>
            <a:r>
              <a:rPr lang="en"/>
              <a:t>.</a:t>
            </a:r>
            <a:endParaRPr/>
          </a:p>
        </p:txBody>
      </p:sp>
      <p:pic>
        <p:nvPicPr>
          <p:cNvPr id="378" name="Google Shape;3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388" y="2636275"/>
            <a:ext cx="2971230" cy="220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on Azure</a:t>
            </a:r>
            <a:endParaRPr/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300" y="1949950"/>
            <a:ext cx="6339399" cy="31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type="title"/>
          </p:nvPr>
        </p:nvSpPr>
        <p:spPr>
          <a:xfrm>
            <a:off x="685800" y="41493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/>
              <a:t>1. Membuat akun azure for student</a:t>
            </a:r>
            <a:endParaRPr sz="1800"/>
          </a:p>
        </p:txBody>
      </p:sp>
      <p:pic>
        <p:nvPicPr>
          <p:cNvPr id="392" name="Google Shape;39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" y="0"/>
            <a:ext cx="8927270" cy="4377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667845" y="41493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/>
              <a:t>2. Membuat virtual machine</a:t>
            </a:r>
            <a:endParaRPr sz="1800"/>
          </a:p>
        </p:txBody>
      </p:sp>
      <p:pic>
        <p:nvPicPr>
          <p:cNvPr id="398" name="Google Shape;398;p51"/>
          <p:cNvPicPr preferRelativeResize="0"/>
          <p:nvPr/>
        </p:nvPicPr>
        <p:blipFill rotWithShape="1">
          <a:blip r:embed="rId3">
            <a:alphaModFix/>
          </a:blip>
          <a:srcRect b="11071" l="0" r="0" t="0"/>
          <a:stretch/>
        </p:blipFill>
        <p:spPr>
          <a:xfrm>
            <a:off x="1644300" y="285751"/>
            <a:ext cx="6015420" cy="328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1"/>
          <p:cNvPicPr preferRelativeResize="0"/>
          <p:nvPr/>
        </p:nvPicPr>
        <p:blipFill rotWithShape="1">
          <a:blip r:embed="rId4">
            <a:alphaModFix/>
          </a:blip>
          <a:srcRect b="0" l="0" r="23324" t="0"/>
          <a:stretch/>
        </p:blipFill>
        <p:spPr>
          <a:xfrm>
            <a:off x="1324259" y="102472"/>
            <a:ext cx="6960997" cy="285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5075" y="1947879"/>
            <a:ext cx="6960996" cy="249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06" name="Google Shape;40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276" y="1"/>
            <a:ext cx="51089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Fitur Hasil </a:t>
            </a:r>
            <a:r>
              <a:rPr lang="en"/>
              <a:t>Ekstraksi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75" y="2023000"/>
            <a:ext cx="3643100" cy="273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17"/>
          <p:cNvGraphicFramePr/>
          <p:nvPr/>
        </p:nvGraphicFramePr>
        <p:xfrm>
          <a:off x="5779650" y="224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{C1445270-41F2-4B54-AA07-A3C11C6628B3}</a:tableStyleId>
              </a:tblPr>
              <a:tblGrid>
                <a:gridCol w="271850"/>
                <a:gridCol w="257150"/>
                <a:gridCol w="271850"/>
                <a:gridCol w="257150"/>
                <a:gridCol w="257150"/>
                <a:gridCol w="271850"/>
                <a:gridCol w="271850"/>
                <a:gridCol w="257150"/>
              </a:tblGrid>
              <a:tr h="22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17"/>
          <p:cNvSpPr txBox="1"/>
          <p:nvPr/>
        </p:nvSpPr>
        <p:spPr>
          <a:xfrm>
            <a:off x="1076075" y="4755300"/>
            <a:ext cx="2241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Citra Input (64 x 64 x 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303550" y="4157400"/>
            <a:ext cx="3068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Fitur Hasil Ekstraksi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(8 x 8 x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>
            <a:off x="4284600" y="3188775"/>
            <a:ext cx="1273500" cy="1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4343825" y="4755300"/>
            <a:ext cx="4074300" cy="29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 file di </a:t>
            </a:r>
            <a:r>
              <a:rPr lang="en"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getModelCNN.ipynb</a:t>
            </a:r>
            <a:endParaRPr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 txBox="1"/>
          <p:nvPr>
            <p:ph type="title"/>
          </p:nvPr>
        </p:nvSpPr>
        <p:spPr>
          <a:xfrm>
            <a:off x="628649" y="41493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/>
              <a:t>3. Setting DNS name</a:t>
            </a:r>
            <a:endParaRPr sz="1800"/>
          </a:p>
        </p:txBody>
      </p:sp>
      <p:pic>
        <p:nvPicPr>
          <p:cNvPr id="412" name="Google Shape;41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9" y="1474470"/>
            <a:ext cx="8629638" cy="175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type="title"/>
          </p:nvPr>
        </p:nvSpPr>
        <p:spPr>
          <a:xfrm>
            <a:off x="571500" y="41493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/>
              <a:t>4. Setting permission port</a:t>
            </a:r>
            <a:endParaRPr sz="1800"/>
          </a:p>
        </p:txBody>
      </p:sp>
      <p:pic>
        <p:nvPicPr>
          <p:cNvPr id="418" name="Google Shape;4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210" y="0"/>
            <a:ext cx="5669280" cy="442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type="title"/>
          </p:nvPr>
        </p:nvSpPr>
        <p:spPr>
          <a:xfrm>
            <a:off x="665109" y="41493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/>
              <a:t>5. Download aplikasi “PuTTY”</a:t>
            </a:r>
            <a:endParaRPr sz="1800"/>
          </a:p>
        </p:txBody>
      </p:sp>
      <p:pic>
        <p:nvPicPr>
          <p:cNvPr id="424" name="Google Shape;42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7197" y="765810"/>
            <a:ext cx="6102524" cy="227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369" y="0"/>
            <a:ext cx="8092442" cy="456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/>
          <p:nvPr>
            <p:ph type="title"/>
          </p:nvPr>
        </p:nvSpPr>
        <p:spPr>
          <a:xfrm>
            <a:off x="665109" y="41436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/>
              <a:t>6. Remote virtual machine by PuTTY</a:t>
            </a:r>
            <a:endParaRPr sz="1800"/>
          </a:p>
        </p:txBody>
      </p:sp>
      <p:pic>
        <p:nvPicPr>
          <p:cNvPr id="431" name="Google Shape;43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430" y="-113987"/>
            <a:ext cx="6686550" cy="461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type="title"/>
          </p:nvPr>
        </p:nvSpPr>
        <p:spPr>
          <a:xfrm>
            <a:off x="576781" y="41493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/>
              <a:t>7. Download file from GitHub</a:t>
            </a:r>
            <a:endParaRPr sz="1800"/>
          </a:p>
        </p:txBody>
      </p:sp>
      <p:pic>
        <p:nvPicPr>
          <p:cNvPr id="437" name="Google Shape;437;p57"/>
          <p:cNvPicPr preferRelativeResize="0"/>
          <p:nvPr/>
        </p:nvPicPr>
        <p:blipFill rotWithShape="1">
          <a:blip r:embed="rId3">
            <a:alphaModFix/>
          </a:blip>
          <a:srcRect b="0" l="0" r="0" t="22606"/>
          <a:stretch/>
        </p:blipFill>
        <p:spPr>
          <a:xfrm>
            <a:off x="150898" y="988944"/>
            <a:ext cx="8738465" cy="90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898" y="2606286"/>
            <a:ext cx="7990423" cy="41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8"/>
          <p:cNvSpPr txBox="1"/>
          <p:nvPr>
            <p:ph type="title"/>
          </p:nvPr>
        </p:nvSpPr>
        <p:spPr>
          <a:xfrm>
            <a:off x="628650" y="41493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/>
              <a:t>8. Set Dockerfile</a:t>
            </a:r>
            <a:endParaRPr sz="1800"/>
          </a:p>
        </p:txBody>
      </p:sp>
      <p:pic>
        <p:nvPicPr>
          <p:cNvPr id="444" name="Google Shape;44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772"/>
            <a:ext cx="8982113" cy="26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8"/>
          <p:cNvPicPr preferRelativeResize="0"/>
          <p:nvPr/>
        </p:nvPicPr>
        <p:blipFill rotWithShape="1">
          <a:blip r:embed="rId4">
            <a:alphaModFix/>
          </a:blip>
          <a:srcRect b="24755" l="0" r="0" t="0"/>
          <a:stretch/>
        </p:blipFill>
        <p:spPr>
          <a:xfrm>
            <a:off x="0" y="967025"/>
            <a:ext cx="6681363" cy="262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 txBox="1"/>
          <p:nvPr>
            <p:ph type="title"/>
          </p:nvPr>
        </p:nvSpPr>
        <p:spPr>
          <a:xfrm>
            <a:off x="662940" y="41493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/>
              <a:t>9. Build Docker</a:t>
            </a:r>
            <a:endParaRPr sz="1800"/>
          </a:p>
        </p:txBody>
      </p:sp>
      <p:pic>
        <p:nvPicPr>
          <p:cNvPr id="451" name="Google Shape;45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" y="386477"/>
            <a:ext cx="8682259" cy="40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171" y="1419418"/>
            <a:ext cx="8682259" cy="30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172" y="2377440"/>
            <a:ext cx="8603345" cy="76581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9"/>
          <p:cNvSpPr txBox="1"/>
          <p:nvPr/>
        </p:nvSpPr>
        <p:spPr>
          <a:xfrm>
            <a:off x="217169" y="137136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 -p 80:5000 -d python-flask</a:t>
            </a:r>
            <a:endParaRPr sz="1100"/>
          </a:p>
        </p:txBody>
      </p:sp>
      <p:sp>
        <p:nvSpPr>
          <p:cNvPr id="455" name="Google Shape;455;p59"/>
          <p:cNvSpPr txBox="1"/>
          <p:nvPr/>
        </p:nvSpPr>
        <p:spPr>
          <a:xfrm>
            <a:off x="217170" y="43669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image build -t python-flask .</a:t>
            </a:r>
            <a:endParaRPr sz="1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 txBox="1"/>
          <p:nvPr>
            <p:ph type="title"/>
          </p:nvPr>
        </p:nvSpPr>
        <p:spPr>
          <a:xfrm>
            <a:off x="628650" y="41493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http://latihan-flask-1.eastus.cloudapp.azure.com/</a:t>
            </a:r>
            <a:r>
              <a:rPr lang="en" sz="1800"/>
              <a:t> </a:t>
            </a:r>
            <a:endParaRPr sz="1800"/>
          </a:p>
        </p:txBody>
      </p:sp>
      <p:pic>
        <p:nvPicPr>
          <p:cNvPr id="461" name="Google Shape;46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83" y="0"/>
            <a:ext cx="9077117" cy="452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Sekilah tentang Ekstraksi Fitur 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Pada sistem </a:t>
            </a:r>
            <a:r>
              <a:rPr i="1" lang="en"/>
              <a:t>Image Retrieval </a:t>
            </a:r>
            <a:r>
              <a:rPr lang="en"/>
              <a:t>yang akan dibuat menggunakan ekstraksi fitur untuk mengetahui fitur penting dari citra kueri dan sekumpulan citra-citra.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Pada proses ekstraksi fitur, sistem yang dibuat menggunakan model CNN (</a:t>
            </a:r>
            <a:r>
              <a:rPr i="1" lang="en"/>
              <a:t>Convolutional Neural Network</a:t>
            </a:r>
            <a:r>
              <a:rPr lang="en"/>
              <a:t>) sederhana yang sudah dilatih atau </a:t>
            </a:r>
            <a:r>
              <a:rPr i="1" lang="en"/>
              <a:t>training </a:t>
            </a:r>
            <a:r>
              <a:rPr lang="en"/>
              <a:t>menggunakan library </a:t>
            </a:r>
            <a:r>
              <a:rPr i="1" lang="en"/>
              <a:t>tensorflo</a:t>
            </a:r>
            <a:r>
              <a:rPr lang="en"/>
              <a:t>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Pengukuran kemiripan menggunakan </a:t>
            </a:r>
            <a:r>
              <a:rPr i="1" lang="en"/>
              <a:t>Euclidean Distance.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https://en.wikipedia.org/wiki/Euclidean_distance</a:t>
            </a:r>
            <a:endParaRPr i="1"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Lapisan CNN Sederhana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925" y="1853850"/>
            <a:ext cx="4859749" cy="31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Sekilas tentang Flask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merupakan </a:t>
            </a:r>
            <a:r>
              <a:rPr i="1" lang="en"/>
              <a:t>framework </a:t>
            </a:r>
            <a:r>
              <a:rPr lang="en"/>
              <a:t>aplikasi web ringan yang ditulis dengan Python. Flask dapat digunakan sebagai web server.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 dalam projek Flask terdapat beberapa file dan folder penting: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File_utama.py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Templates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Dokumentasi lengkap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https://flask.palletsprojects.com/en/1.1.x/</a:t>
            </a:r>
            <a:r>
              <a:rPr lang="en"/>
              <a:t>   .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Instalasi Flask (Windows)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Buka </a:t>
            </a:r>
            <a:r>
              <a:rPr i="1" lang="en"/>
              <a:t>command prompt </a:t>
            </a:r>
            <a:r>
              <a:rPr lang="en"/>
              <a:t>atau </a:t>
            </a:r>
            <a:r>
              <a:rPr i="1" lang="en"/>
              <a:t>power shell </a:t>
            </a:r>
            <a:r>
              <a:rPr lang="en"/>
              <a:t>dan masukan perintah: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Untuk mengetahui keberhasilan instalasi masukan perintah: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Jika tidak ada informasi error, maka berhasil.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1293775" y="2440275"/>
            <a:ext cx="3144900" cy="35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C:\Users&gt; pip install flask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293775" y="3339475"/>
            <a:ext cx="3144900" cy="35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C:\Users&gt;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293775" y="3817950"/>
            <a:ext cx="4239000" cy="35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flask import Flask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Projek Sederhana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Buat sebuah folder dan beri nama folder tersebut, misal </a:t>
            </a:r>
            <a:r>
              <a:rPr lang="en">
                <a:highlight>
                  <a:srgbClr val="EFEFEF"/>
                </a:highlight>
              </a:rPr>
              <a:t>app-image-retrieval.</a:t>
            </a:r>
            <a:endParaRPr>
              <a:highlight>
                <a:srgbClr val="EFEFE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Buat file Python dan beri nama file tersebut </a:t>
            </a:r>
            <a:r>
              <a:rPr lang="en">
                <a:highlight>
                  <a:srgbClr val="EFEFEF"/>
                </a:highlight>
              </a:rPr>
              <a:t>app.py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Mari kita mulai untuk melakukan </a:t>
            </a:r>
            <a:r>
              <a:rPr i="1" lang="en"/>
              <a:t>coding, yay </a:t>
            </a:r>
            <a:r>
              <a:rPr lang="en"/>
              <a:t>😊👼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503000"/>
            <a:ext cx="639700" cy="6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