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Presentation Summary</a:t>
            </a:r>
          </a:p>
        </p:txBody>
      </p:sp>
      <p:sp>
        <p:nvSpPr>
          <p:cNvPr id="3" name="Subtitle 2"/>
          <p:cNvSpPr>
            <a:spLocks noGrp="1"/>
          </p:cNvSpPr>
          <p:nvPr>
            <p:ph type="subTitle" idx="1"/>
          </p:nvPr>
        </p:nvSpPr>
        <p:spPr/>
        <p:txBody>
          <a:bodyPr/>
          <a:lstStyle/>
          <a:p>
            <a:r>
              <a:t>Generated from document: 081bf0ef-080c-4975-9461-853bd62f9db6</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Risk Management &amp; Consumer Protection (lanjutan)</a:t>
            </a:r>
          </a:p>
        </p:txBody>
      </p:sp>
      <p:sp>
        <p:nvSpPr>
          <p:cNvPr id="3" name="Content Placeholder 2"/>
          <p:cNvSpPr>
            <a:spLocks noGrp="1"/>
          </p:cNvSpPr>
          <p:nvPr>
            <p:ph idx="1"/>
          </p:nvPr>
        </p:nvSpPr>
        <p:spPr/>
        <p:txBody>
          <a:bodyPr/>
          <a:lstStyle/>
          <a:p/>
          <a:p>
            <a:pPr>
              <a:defRPr sz="1800"/>
            </a:pPr>
            <a:r>
              <a:t>guidelines are available on the website. VI. Timeline The Hackathon consists of three phases: Phase 1 (June 5 - August 1, 2025): Registration, proposal submission, and semi-finalist announcements. Phase 2 (August 4 - September 19, 2025): Finalist selection and prototype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Risk Management &amp; Consumer Protection (lanjutan)</a:t>
            </a:r>
          </a:p>
        </p:txBody>
      </p:sp>
      <p:sp>
        <p:nvSpPr>
          <p:cNvPr id="3" name="Content Placeholder 2"/>
          <p:cNvSpPr>
            <a:spLocks noGrp="1"/>
          </p:cNvSpPr>
          <p:nvPr>
            <p:ph idx="1"/>
          </p:nvPr>
        </p:nvSpPr>
        <p:spPr/>
        <p:txBody>
          <a:bodyPr/>
          <a:lstStyle/>
          <a:p/>
          <a:p>
            <a:pPr>
              <a:defRPr sz="1800"/>
            </a:pPr>
            <a:r>
              <a:t>development. Phase 3 (September 22 - 26, 2025</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 of BI-OJK Hackathon 2025...</a:t>
            </a:r>
          </a:p>
        </p:txBody>
      </p:sp>
      <p:sp>
        <p:nvSpPr>
          <p:cNvPr id="3" name="Content Placeholder 2"/>
          <p:cNvSpPr>
            <a:spLocks noGrp="1"/>
          </p:cNvSpPr>
          <p:nvPr>
            <p:ph idx="1"/>
          </p:nvPr>
        </p:nvSpPr>
        <p:spPr/>
        <p:txBody>
          <a:bodyPr/>
          <a:lstStyle/>
          <a:p/>
          <a:p>
            <a:pPr>
              <a:defRPr sz="1800"/>
            </a:pPr>
            <a:r>
              <a:t>I. Introduction The BI-OJK Hackathon 2025 is part of the Festival Ekonomi Digital Indonesia (FEKDI) and Indonesia Fintech Summit &amp; Expo (IFSE) 2025, organized by Bank Indonesia and OJK. It serves as a competitive platform for innovators, developers, and creative thinkers to</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 of BI-OJK Hackathon 2025... (lanjutan)</a:t>
            </a:r>
          </a:p>
        </p:txBody>
      </p:sp>
      <p:sp>
        <p:nvSpPr>
          <p:cNvPr id="3" name="Content Placeholder 2"/>
          <p:cNvSpPr>
            <a:spLocks noGrp="1"/>
          </p:cNvSpPr>
          <p:nvPr>
            <p:ph idx="1"/>
          </p:nvPr>
        </p:nvSpPr>
        <p:spPr/>
        <p:txBody>
          <a:bodyPr/>
          <a:lstStyle/>
          <a:p/>
          <a:p>
            <a:pPr>
              <a:defRPr sz="1800"/>
            </a:pPr>
            <a:r>
              <a:t>leverage technologies like artificial intelligence (AI), machine learning (ML), and blockchain to address various challenges. The event promotes collaboration, learning, and networking among participants from diverse backgrounds. II. Problem Statement The Hackathon focuses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 of BI-OJK Hackathon 2025... (lanjutan)</a:t>
            </a:r>
          </a:p>
        </p:txBody>
      </p:sp>
      <p:sp>
        <p:nvSpPr>
          <p:cNvPr id="3" name="Content Placeholder 2"/>
          <p:cNvSpPr>
            <a:spLocks noGrp="1"/>
          </p:cNvSpPr>
          <p:nvPr>
            <p:ph idx="1"/>
          </p:nvPr>
        </p:nvSpPr>
        <p:spPr/>
        <p:txBody>
          <a:bodyPr/>
          <a:lstStyle/>
          <a:p/>
          <a:p>
            <a:pPr>
              <a:defRPr sz="1800"/>
            </a:pPr>
            <a:r>
              <a:t>on the theme “Empowering the Future: Innovating Digital Services and Financial Solutions for Inclusive Growth and Resilient Economy,” with three sub-themes: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as a Service (AIaaS)...</a:t>
            </a:r>
          </a:p>
        </p:txBody>
      </p:sp>
      <p:sp>
        <p:nvSpPr>
          <p:cNvPr id="3" name="Content Placeholder 2"/>
          <p:cNvSpPr>
            <a:spLocks noGrp="1"/>
          </p:cNvSpPr>
          <p:nvPr>
            <p:ph idx="1"/>
          </p:nvPr>
        </p:nvSpPr>
        <p:spPr/>
        <p:txBody>
          <a:bodyPr/>
          <a:lstStyle/>
          <a:p/>
          <a:p>
            <a:pPr>
              <a:defRPr sz="1800"/>
            </a:pPr>
            <a:r>
              <a:t>Explore AIaaS solutions to enhance global competitiveness and support digital transformation. Subtopics include personalized training, multi-language virtual assistance, and cross-border settlement.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Financial Innovation &amp; Public Services</a:t>
            </a:r>
          </a:p>
        </p:txBody>
      </p:sp>
      <p:sp>
        <p:nvSpPr>
          <p:cNvPr id="3" name="Content Placeholder 2"/>
          <p:cNvSpPr>
            <a:spLocks noGrp="1"/>
          </p:cNvSpPr>
          <p:nvPr>
            <p:ph idx="1"/>
          </p:nvPr>
        </p:nvSpPr>
        <p:spPr/>
        <p:txBody>
          <a:bodyPr/>
          <a:lstStyle/>
          <a:p/>
          <a:p>
            <a:pPr>
              <a:defRPr sz="1800"/>
            </a:pPr>
            <a:r>
              <a:t>Develop solutions to expand digital financial literacy and create innovative products/services. Subtopics include financial literacy improvement, MSME business solutions, and public services optimization.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Risk Management &amp; Consumer Protection</a:t>
            </a:r>
          </a:p>
        </p:txBody>
      </p:sp>
      <p:sp>
        <p:nvSpPr>
          <p:cNvPr id="3" name="Content Placeholder 2"/>
          <p:cNvSpPr>
            <a:spLocks noGrp="1"/>
          </p:cNvSpPr>
          <p:nvPr>
            <p:ph idx="1"/>
          </p:nvPr>
        </p:nvSpPr>
        <p:spPr/>
        <p:txBody>
          <a:bodyPr/>
          <a:lstStyle/>
          <a:p/>
          <a:p>
            <a:pPr>
              <a:defRPr sz="1800"/>
            </a:pPr>
            <a:r>
              <a:t>Explore solutions to mitigate transaction fraud and data breaches in both blockchain and non-blockchain ecosystems. Subtopics include real-time fraud detection, fraud prevention, and smart contract audits. III. Target Participants The Hackathon invites innovators,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Risk Management &amp; Consumer Protection (lanjutan)</a:t>
            </a:r>
          </a:p>
        </p:txBody>
      </p:sp>
      <p:sp>
        <p:nvSpPr>
          <p:cNvPr id="3" name="Content Placeholder 2"/>
          <p:cNvSpPr>
            <a:spLocks noGrp="1"/>
          </p:cNvSpPr>
          <p:nvPr>
            <p:ph idx="1"/>
          </p:nvPr>
        </p:nvSpPr>
        <p:spPr/>
        <p:txBody>
          <a:bodyPr/>
          <a:lstStyle/>
          <a:p/>
          <a:p>
            <a:pPr>
              <a:defRPr sz="1800"/>
            </a:pPr>
            <a:r>
              <a:t>developers, and professionals experienced in data, AI/ML, and blockchain. Participants must be Indonesian citizens, form teams of up to four members, and not be employees of the organizing bodies. IV. Registration Process Participants can register via the Hackathon website,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Risk Management &amp; Consumer Protection (lanjutan)</a:t>
            </a:r>
          </a:p>
        </p:txBody>
      </p:sp>
      <p:sp>
        <p:nvSpPr>
          <p:cNvPr id="3" name="Content Placeholder 2"/>
          <p:cNvSpPr>
            <a:spLocks noGrp="1"/>
          </p:cNvSpPr>
          <p:nvPr>
            <p:ph idx="1"/>
          </p:nvPr>
        </p:nvSpPr>
        <p:spPr/>
        <p:txBody>
          <a:bodyPr/>
          <a:lstStyle/>
          <a:p/>
          <a:p>
            <a:pPr>
              <a:defRPr sz="1800"/>
            </a:pPr>
            <a:r>
              <a:t>providing team details and submitting a proposal that meets specified guidelines. V. Proposal Guidelines Proposals must follow a specific format and include sections such as team information, objectives, problem statements, methodologies, and mockups. Detailed proposal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