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Norwester" charset="1" panose="00000506000000000000"/>
      <p:regular r:id="rId16"/>
    </p:embeddedFont>
    <p:embeddedFont>
      <p:font typeface="Poppins" charset="1" panose="00000500000000000000"/>
      <p:regular r:id="rId17"/>
    </p:embeddedFont>
    <p:embeddedFont>
      <p:font typeface="Poppins Medium" charset="1" panose="00000600000000000000"/>
      <p:regular r:id="rId18"/>
    </p:embeddedFont>
    <p:embeddedFont>
      <p:font typeface="Poppins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1403232" y="-140102"/>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100148">
            <a:off x="5164079" y="922246"/>
            <a:ext cx="8376683" cy="1721398"/>
          </a:xfrm>
          <a:prstGeom prst="rect">
            <a:avLst/>
          </a:prstGeom>
        </p:spPr>
        <p:txBody>
          <a:bodyPr anchor="t" rtlCol="false" tIns="0" lIns="0" bIns="0" rIns="0">
            <a:spAutoFit/>
          </a:bodyPr>
          <a:lstStyle/>
          <a:p>
            <a:pPr algn="ctr">
              <a:lnSpc>
                <a:spcPts val="6675"/>
              </a:lnSpc>
            </a:pPr>
            <a:r>
              <a:rPr lang="en-US" sz="6544">
                <a:solidFill>
                  <a:srgbClr val="373636"/>
                </a:solidFill>
                <a:latin typeface="Norwester"/>
                <a:ea typeface="Norwester"/>
                <a:cs typeface="Norwester"/>
                <a:sym typeface="Norwester"/>
              </a:rPr>
              <a:t>Forecasting Indonesia Renewable Energy</a:t>
            </a:r>
          </a:p>
        </p:txBody>
      </p:sp>
      <p:grpSp>
        <p:nvGrpSpPr>
          <p:cNvPr name="Group 6" id="6"/>
          <p:cNvGrpSpPr/>
          <p:nvPr/>
        </p:nvGrpSpPr>
        <p:grpSpPr>
          <a:xfrm rot="0">
            <a:off x="-2242946" y="5799385"/>
            <a:ext cx="22773892" cy="4661744"/>
            <a:chOff x="0" y="0"/>
            <a:chExt cx="30365189" cy="6215659"/>
          </a:xfrm>
        </p:grpSpPr>
        <p:sp>
          <p:nvSpPr>
            <p:cNvPr name="Freeform 7" id="7"/>
            <p:cNvSpPr/>
            <p:nvPr/>
          </p:nvSpPr>
          <p:spPr>
            <a:xfrm flipH="false" flipV="false" rot="0">
              <a:off x="0" y="0"/>
              <a:ext cx="16040411" cy="6215659"/>
            </a:xfrm>
            <a:custGeom>
              <a:avLst/>
              <a:gdLst/>
              <a:ahLst/>
              <a:cxnLst/>
              <a:rect r="r" b="b" t="t" l="l"/>
              <a:pathLst>
                <a:path h="6215659" w="16040411">
                  <a:moveTo>
                    <a:pt x="0" y="0"/>
                  </a:moveTo>
                  <a:lnTo>
                    <a:pt x="16040411" y="0"/>
                  </a:lnTo>
                  <a:lnTo>
                    <a:pt x="16040411" y="6215659"/>
                  </a:lnTo>
                  <a:lnTo>
                    <a:pt x="0" y="6215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14324778" y="0"/>
              <a:ext cx="16040411" cy="6215659"/>
            </a:xfrm>
            <a:custGeom>
              <a:avLst/>
              <a:gdLst/>
              <a:ahLst/>
              <a:cxnLst/>
              <a:rect r="r" b="b" t="t" l="l"/>
              <a:pathLst>
                <a:path h="6215659" w="16040411">
                  <a:moveTo>
                    <a:pt x="0" y="0"/>
                  </a:moveTo>
                  <a:lnTo>
                    <a:pt x="16040411" y="0"/>
                  </a:lnTo>
                  <a:lnTo>
                    <a:pt x="16040411" y="6215659"/>
                  </a:lnTo>
                  <a:lnTo>
                    <a:pt x="0" y="6215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9" id="9"/>
          <p:cNvSpPr/>
          <p:nvPr/>
        </p:nvSpPr>
        <p:spPr>
          <a:xfrm flipH="false" flipV="false" rot="0">
            <a:off x="16313177" y="1191672"/>
            <a:ext cx="2960463" cy="3230981"/>
          </a:xfrm>
          <a:custGeom>
            <a:avLst/>
            <a:gdLst/>
            <a:ahLst/>
            <a:cxnLst/>
            <a:rect r="r" b="b" t="t" l="l"/>
            <a:pathLst>
              <a:path h="3230981" w="2960463">
                <a:moveTo>
                  <a:pt x="0" y="0"/>
                </a:moveTo>
                <a:lnTo>
                  <a:pt x="2960462" y="0"/>
                </a:lnTo>
                <a:lnTo>
                  <a:pt x="2960462" y="3230981"/>
                </a:lnTo>
                <a:lnTo>
                  <a:pt x="0" y="3230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00400">
            <a:off x="415862" y="2342311"/>
            <a:ext cx="1476825" cy="2439200"/>
          </a:xfrm>
          <a:custGeom>
            <a:avLst/>
            <a:gdLst/>
            <a:ahLst/>
            <a:cxnLst/>
            <a:rect r="r" b="b" t="t" l="l"/>
            <a:pathLst>
              <a:path h="2439200" w="1476825">
                <a:moveTo>
                  <a:pt x="0" y="0"/>
                </a:moveTo>
                <a:lnTo>
                  <a:pt x="1476825" y="0"/>
                </a:lnTo>
                <a:lnTo>
                  <a:pt x="1476825" y="2439201"/>
                </a:lnTo>
                <a:lnTo>
                  <a:pt x="0" y="24392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376753" y="4422653"/>
            <a:ext cx="6698297" cy="8052058"/>
          </a:xfrm>
          <a:custGeom>
            <a:avLst/>
            <a:gdLst/>
            <a:ahLst/>
            <a:cxnLst/>
            <a:rect r="r" b="b" t="t" l="l"/>
            <a:pathLst>
              <a:path h="8052058" w="6698297">
                <a:moveTo>
                  <a:pt x="0" y="0"/>
                </a:moveTo>
                <a:lnTo>
                  <a:pt x="6698297" y="0"/>
                </a:lnTo>
                <a:lnTo>
                  <a:pt x="6698297" y="8052058"/>
                </a:lnTo>
                <a:lnTo>
                  <a:pt x="0" y="80520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455463" y="8937756"/>
            <a:ext cx="2298775" cy="1218435"/>
          </a:xfrm>
          <a:custGeom>
            <a:avLst/>
            <a:gdLst/>
            <a:ahLst/>
            <a:cxnLst/>
            <a:rect r="r" b="b" t="t" l="l"/>
            <a:pathLst>
              <a:path h="1218435" w="2298775">
                <a:moveTo>
                  <a:pt x="2298775" y="0"/>
                </a:moveTo>
                <a:lnTo>
                  <a:pt x="0" y="0"/>
                </a:lnTo>
                <a:lnTo>
                  <a:pt x="0" y="1218435"/>
                </a:lnTo>
                <a:lnTo>
                  <a:pt x="2298775" y="1218435"/>
                </a:lnTo>
                <a:lnTo>
                  <a:pt x="2298775" y="0"/>
                </a:lnTo>
                <a:close/>
              </a:path>
            </a:pathLst>
          </a:custGeom>
          <a:blipFill>
            <a:blip r:embed="rId12">
              <a:extLst>
                <a:ext uri="{96DAC541-7B7A-43D3-8B79-37D633B846F1}">
                  <asvg:svgBlip xmlns:asvg="http://schemas.microsoft.com/office/drawing/2016/SVG/main" r:embed="rId13"/>
                </a:ext>
              </a:extLst>
            </a:blip>
            <a:stretch>
              <a:fillRect l="0" t="0" r="-10631" b="-34721"/>
            </a:stretch>
          </a:blipFill>
        </p:spPr>
      </p:sp>
      <p:sp>
        <p:nvSpPr>
          <p:cNvPr name="Freeform 13" id="13"/>
          <p:cNvSpPr/>
          <p:nvPr/>
        </p:nvSpPr>
        <p:spPr>
          <a:xfrm flipH="false" flipV="false" rot="0">
            <a:off x="15135000" y="8937756"/>
            <a:ext cx="2298775" cy="1218435"/>
          </a:xfrm>
          <a:custGeom>
            <a:avLst/>
            <a:gdLst/>
            <a:ahLst/>
            <a:cxnLst/>
            <a:rect r="r" b="b" t="t" l="l"/>
            <a:pathLst>
              <a:path h="1218435" w="2298775">
                <a:moveTo>
                  <a:pt x="0" y="0"/>
                </a:moveTo>
                <a:lnTo>
                  <a:pt x="2298775" y="0"/>
                </a:lnTo>
                <a:lnTo>
                  <a:pt x="2298775" y="1218435"/>
                </a:lnTo>
                <a:lnTo>
                  <a:pt x="0" y="1218435"/>
                </a:lnTo>
                <a:lnTo>
                  <a:pt x="0" y="0"/>
                </a:lnTo>
                <a:close/>
              </a:path>
            </a:pathLst>
          </a:custGeom>
          <a:blipFill>
            <a:blip r:embed="rId12">
              <a:extLst>
                <a:ext uri="{96DAC541-7B7A-43D3-8B79-37D633B846F1}">
                  <asvg:svgBlip xmlns:asvg="http://schemas.microsoft.com/office/drawing/2016/SVG/main" r:embed="rId13"/>
                </a:ext>
              </a:extLst>
            </a:blip>
            <a:stretch>
              <a:fillRect l="0" t="0" r="-10631" b="-34721"/>
            </a:stretch>
          </a:blipFill>
        </p:spPr>
      </p:sp>
      <p:sp>
        <p:nvSpPr>
          <p:cNvPr name="Freeform 14" id="14"/>
          <p:cNvSpPr/>
          <p:nvPr/>
        </p:nvSpPr>
        <p:spPr>
          <a:xfrm flipH="false" flipV="false" rot="0">
            <a:off x="-2888863" y="4772022"/>
            <a:ext cx="4393823" cy="742956"/>
          </a:xfrm>
          <a:custGeom>
            <a:avLst/>
            <a:gdLst/>
            <a:ahLst/>
            <a:cxnLst/>
            <a:rect r="r" b="b" t="t" l="l"/>
            <a:pathLst>
              <a:path h="742956" w="4393823">
                <a:moveTo>
                  <a:pt x="0" y="0"/>
                </a:moveTo>
                <a:lnTo>
                  <a:pt x="4393823" y="0"/>
                </a:lnTo>
                <a:lnTo>
                  <a:pt x="4393823" y="742956"/>
                </a:lnTo>
                <a:lnTo>
                  <a:pt x="0" y="7429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7076728" y="3679697"/>
            <a:ext cx="4393823" cy="742956"/>
          </a:xfrm>
          <a:custGeom>
            <a:avLst/>
            <a:gdLst/>
            <a:ahLst/>
            <a:cxnLst/>
            <a:rect r="r" b="b" t="t" l="l"/>
            <a:pathLst>
              <a:path h="742956" w="4393823">
                <a:moveTo>
                  <a:pt x="0" y="0"/>
                </a:moveTo>
                <a:lnTo>
                  <a:pt x="4393823" y="0"/>
                </a:lnTo>
                <a:lnTo>
                  <a:pt x="4393823" y="742956"/>
                </a:lnTo>
                <a:lnTo>
                  <a:pt x="0" y="7429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2457788" y="2706816"/>
            <a:ext cx="12996708" cy="3269743"/>
          </a:xfrm>
          <a:prstGeom prst="rect">
            <a:avLst/>
          </a:prstGeom>
        </p:spPr>
        <p:txBody>
          <a:bodyPr anchor="t" rtlCol="false" tIns="0" lIns="0" bIns="0" rIns="0">
            <a:spAutoFit/>
          </a:bodyPr>
          <a:lstStyle/>
          <a:p>
            <a:pPr algn="ctr">
              <a:lnSpc>
                <a:spcPts val="7344"/>
              </a:lnSpc>
            </a:pPr>
            <a:r>
              <a:rPr lang="en-US" sz="7200">
                <a:solidFill>
                  <a:srgbClr val="FFFFFF"/>
                </a:solidFill>
                <a:latin typeface="Norwester"/>
                <a:ea typeface="Norwester"/>
                <a:cs typeface="Norwester"/>
                <a:sym typeface="Norwester"/>
              </a:rPr>
              <a:t> Contribution to Electricity Generation Using ARIMA Method</a:t>
            </a:r>
          </a:p>
          <a:p>
            <a:pPr algn="ctr">
              <a:lnSpc>
                <a:spcPts val="3672"/>
              </a:lnSpc>
            </a:pPr>
            <a:r>
              <a:rPr lang="en-US" sz="3600">
                <a:solidFill>
                  <a:srgbClr val="FAB40D"/>
                </a:solidFill>
                <a:latin typeface="Norwester"/>
                <a:ea typeface="Norwester"/>
                <a:cs typeface="Norwester"/>
                <a:sym typeface="Norwester"/>
              </a:rPr>
              <a:t>WAHYU IKBAL MAULANA</a:t>
            </a:r>
          </a:p>
          <a:p>
            <a:pPr algn="ctr">
              <a:lnSpc>
                <a:spcPts val="7344"/>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1403232" y="-140102"/>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4">
                <a:alphaModFix amt="6999"/>
                <a:extLst>
                  <a:ext uri="{96DAC541-7B7A-43D3-8B79-37D633B846F1}">
                    <asvg:svgBlip xmlns:asvg="http://schemas.microsoft.com/office/drawing/2016/SVG/main" r:embed="rId5"/>
                  </a:ext>
                </a:extLst>
              </a:blip>
              <a:stretch>
                <a:fillRect l="0" t="0" r="0" b="0"/>
              </a:stretch>
            </a:blipFill>
          </p:spPr>
        </p:sp>
      </p:grpSp>
      <p:grpSp>
        <p:nvGrpSpPr>
          <p:cNvPr name="Group 5" id="5"/>
          <p:cNvGrpSpPr/>
          <p:nvPr/>
        </p:nvGrpSpPr>
        <p:grpSpPr>
          <a:xfrm rot="0">
            <a:off x="-449619" y="9429720"/>
            <a:ext cx="20367859" cy="3086100"/>
            <a:chOff x="0" y="0"/>
            <a:chExt cx="5364375" cy="812800"/>
          </a:xfrm>
        </p:grpSpPr>
        <p:sp>
          <p:nvSpPr>
            <p:cNvPr name="Freeform 6" id="6"/>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7" id="7"/>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8" id="8"/>
          <p:cNvSpPr/>
          <p:nvPr/>
        </p:nvSpPr>
        <p:spPr>
          <a:xfrm flipH="false" flipV="false" rot="0">
            <a:off x="7312357" y="-565602"/>
            <a:ext cx="10725092" cy="12892689"/>
          </a:xfrm>
          <a:custGeom>
            <a:avLst/>
            <a:gdLst/>
            <a:ahLst/>
            <a:cxnLst/>
            <a:rect r="r" b="b" t="t" l="l"/>
            <a:pathLst>
              <a:path h="12892689" w="10725092">
                <a:moveTo>
                  <a:pt x="0" y="0"/>
                </a:moveTo>
                <a:lnTo>
                  <a:pt x="10725092" y="0"/>
                </a:lnTo>
                <a:lnTo>
                  <a:pt x="10725092" y="12892689"/>
                </a:lnTo>
                <a:lnTo>
                  <a:pt x="0" y="128926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020579" y="1633019"/>
            <a:ext cx="702613" cy="702613"/>
          </a:xfrm>
          <a:custGeom>
            <a:avLst/>
            <a:gdLst/>
            <a:ahLst/>
            <a:cxnLst/>
            <a:rect r="r" b="b" t="t" l="l"/>
            <a:pathLst>
              <a:path h="702613" w="702613">
                <a:moveTo>
                  <a:pt x="0" y="0"/>
                </a:moveTo>
                <a:lnTo>
                  <a:pt x="702612" y="0"/>
                </a:lnTo>
                <a:lnTo>
                  <a:pt x="702612" y="702613"/>
                </a:lnTo>
                <a:lnTo>
                  <a:pt x="0" y="7026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54898">
            <a:off x="16907994" y="2794413"/>
            <a:ext cx="702613" cy="702613"/>
          </a:xfrm>
          <a:custGeom>
            <a:avLst/>
            <a:gdLst/>
            <a:ahLst/>
            <a:cxnLst/>
            <a:rect r="r" b="b" t="t" l="l"/>
            <a:pathLst>
              <a:path h="702613" w="702613">
                <a:moveTo>
                  <a:pt x="0" y="0"/>
                </a:moveTo>
                <a:lnTo>
                  <a:pt x="702612" y="0"/>
                </a:lnTo>
                <a:lnTo>
                  <a:pt x="702612" y="702612"/>
                </a:lnTo>
                <a:lnTo>
                  <a:pt x="0" y="7026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865702" y="2829488"/>
            <a:ext cx="6728414" cy="1566035"/>
          </a:xfrm>
          <a:prstGeom prst="rect">
            <a:avLst/>
          </a:prstGeom>
        </p:spPr>
        <p:txBody>
          <a:bodyPr anchor="t" rtlCol="false" tIns="0" lIns="0" bIns="0" rIns="0">
            <a:spAutoFit/>
          </a:bodyPr>
          <a:lstStyle/>
          <a:p>
            <a:pPr algn="l">
              <a:lnSpc>
                <a:spcPts val="11833"/>
              </a:lnSpc>
            </a:pPr>
            <a:r>
              <a:rPr lang="en-US" sz="11601">
                <a:solidFill>
                  <a:srgbClr val="FFFFFF"/>
                </a:solidFill>
                <a:latin typeface="Norwester"/>
                <a:ea typeface="Norwester"/>
                <a:cs typeface="Norwester"/>
                <a:sym typeface="Norwester"/>
              </a:rPr>
              <a:t>THANK YOU</a:t>
            </a:r>
          </a:p>
        </p:txBody>
      </p:sp>
      <p:sp>
        <p:nvSpPr>
          <p:cNvPr name="Freeform 12" id="12"/>
          <p:cNvSpPr/>
          <p:nvPr/>
        </p:nvSpPr>
        <p:spPr>
          <a:xfrm flipH="false" flipV="false" rot="213565">
            <a:off x="15093079" y="859889"/>
            <a:ext cx="6940652" cy="1110504"/>
          </a:xfrm>
          <a:custGeom>
            <a:avLst/>
            <a:gdLst/>
            <a:ahLst/>
            <a:cxnLst/>
            <a:rect r="r" b="b" t="t" l="l"/>
            <a:pathLst>
              <a:path h="1110504" w="6940652">
                <a:moveTo>
                  <a:pt x="0" y="0"/>
                </a:moveTo>
                <a:lnTo>
                  <a:pt x="6940652" y="0"/>
                </a:lnTo>
                <a:lnTo>
                  <a:pt x="6940652" y="1110504"/>
                </a:lnTo>
                <a:lnTo>
                  <a:pt x="0" y="11105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1403232" y="-140102"/>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49619" y="8450918"/>
            <a:ext cx="20367859" cy="3086100"/>
            <a:chOff x="0" y="0"/>
            <a:chExt cx="5364375" cy="812800"/>
          </a:xfrm>
        </p:grpSpPr>
        <p:sp>
          <p:nvSpPr>
            <p:cNvPr name="Freeform 6" id="6"/>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7" id="7"/>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grpSp>
        <p:nvGrpSpPr>
          <p:cNvPr name="Group 8" id="8"/>
          <p:cNvGrpSpPr/>
          <p:nvPr/>
        </p:nvGrpSpPr>
        <p:grpSpPr>
          <a:xfrm rot="0">
            <a:off x="9390139" y="4253744"/>
            <a:ext cx="7025024" cy="2637412"/>
            <a:chOff x="0" y="0"/>
            <a:chExt cx="2031072" cy="762528"/>
          </a:xfrm>
        </p:grpSpPr>
        <p:sp>
          <p:nvSpPr>
            <p:cNvPr name="Freeform 9" id="9"/>
            <p:cNvSpPr/>
            <p:nvPr/>
          </p:nvSpPr>
          <p:spPr>
            <a:xfrm flipH="false" flipV="false" rot="0">
              <a:off x="0" y="0"/>
              <a:ext cx="2031072" cy="762528"/>
            </a:xfrm>
            <a:custGeom>
              <a:avLst/>
              <a:gdLst/>
              <a:ahLst/>
              <a:cxnLst/>
              <a:rect r="r" b="b" t="t" l="l"/>
              <a:pathLst>
                <a:path h="762528" w="2031072">
                  <a:moveTo>
                    <a:pt x="19837" y="0"/>
                  </a:moveTo>
                  <a:lnTo>
                    <a:pt x="2011236" y="0"/>
                  </a:lnTo>
                  <a:cubicBezTo>
                    <a:pt x="2016496" y="0"/>
                    <a:pt x="2021542" y="2090"/>
                    <a:pt x="2025262" y="5810"/>
                  </a:cubicBezTo>
                  <a:cubicBezTo>
                    <a:pt x="2028982" y="9530"/>
                    <a:pt x="2031072" y="14576"/>
                    <a:pt x="2031072" y="19837"/>
                  </a:cubicBezTo>
                  <a:lnTo>
                    <a:pt x="2031072" y="742691"/>
                  </a:lnTo>
                  <a:cubicBezTo>
                    <a:pt x="2031072" y="753646"/>
                    <a:pt x="2022191" y="762528"/>
                    <a:pt x="2011236" y="762528"/>
                  </a:cubicBezTo>
                  <a:lnTo>
                    <a:pt x="19837" y="762528"/>
                  </a:lnTo>
                  <a:cubicBezTo>
                    <a:pt x="8881" y="762528"/>
                    <a:pt x="0" y="753646"/>
                    <a:pt x="0" y="742691"/>
                  </a:cubicBezTo>
                  <a:lnTo>
                    <a:pt x="0" y="19837"/>
                  </a:lnTo>
                  <a:cubicBezTo>
                    <a:pt x="0" y="14576"/>
                    <a:pt x="2090" y="9530"/>
                    <a:pt x="5810" y="5810"/>
                  </a:cubicBezTo>
                  <a:cubicBezTo>
                    <a:pt x="9530" y="2090"/>
                    <a:pt x="14576" y="0"/>
                    <a:pt x="19837" y="0"/>
                  </a:cubicBezTo>
                  <a:close/>
                </a:path>
              </a:pathLst>
            </a:custGeom>
            <a:solidFill>
              <a:srgbClr val="F57F14"/>
            </a:solidFill>
          </p:spPr>
        </p:sp>
        <p:sp>
          <p:nvSpPr>
            <p:cNvPr name="TextBox 10" id="10"/>
            <p:cNvSpPr txBox="true"/>
            <p:nvPr/>
          </p:nvSpPr>
          <p:spPr>
            <a:xfrm>
              <a:off x="0" y="-19050"/>
              <a:ext cx="2031072" cy="781578"/>
            </a:xfrm>
            <a:prstGeom prst="rect">
              <a:avLst/>
            </a:prstGeom>
          </p:spPr>
          <p:txBody>
            <a:bodyPr anchor="ctr" rtlCol="false" tIns="50800" lIns="50800" bIns="50800" rIns="50800"/>
            <a:lstStyle/>
            <a:p>
              <a:pPr algn="ctr">
                <a:lnSpc>
                  <a:spcPts val="3187"/>
                </a:lnSpc>
              </a:pPr>
            </a:p>
          </p:txBody>
        </p:sp>
      </p:grpSp>
      <p:sp>
        <p:nvSpPr>
          <p:cNvPr name="TextBox 11" id="11"/>
          <p:cNvSpPr txBox="true"/>
          <p:nvPr/>
        </p:nvSpPr>
        <p:spPr>
          <a:xfrm rot="0">
            <a:off x="1066800" y="3509129"/>
            <a:ext cx="6904110" cy="3528822"/>
          </a:xfrm>
          <a:prstGeom prst="rect">
            <a:avLst/>
          </a:prstGeom>
        </p:spPr>
        <p:txBody>
          <a:bodyPr anchor="t" rtlCol="false" tIns="0" lIns="0" bIns="0" rIns="0">
            <a:spAutoFit/>
          </a:bodyPr>
          <a:lstStyle/>
          <a:p>
            <a:pPr algn="l">
              <a:lnSpc>
                <a:spcPts val="3144"/>
              </a:lnSpc>
            </a:pPr>
            <a:r>
              <a:rPr lang="en-US" sz="2400">
                <a:solidFill>
                  <a:srgbClr val="FFEEDD"/>
                </a:solidFill>
                <a:latin typeface="Poppins"/>
                <a:ea typeface="Poppins"/>
                <a:cs typeface="Poppins"/>
                <a:sym typeface="Poppins"/>
              </a:rPr>
              <a:t>In an effort to address the impacts of climate change and achieve greenhouse gas emission reduction targets, Indonesia faces the challenge of meeting its growing energy needs while reducing dependence on fossil fuels. Renewable energies such as solar, wind, water, geothermal, and biomass offer a more environmentally friendly and sustainable solution. </a:t>
            </a:r>
          </a:p>
        </p:txBody>
      </p:sp>
      <p:sp>
        <p:nvSpPr>
          <p:cNvPr name="TextBox 12" id="12"/>
          <p:cNvSpPr txBox="true"/>
          <p:nvPr/>
        </p:nvSpPr>
        <p:spPr>
          <a:xfrm rot="0">
            <a:off x="9757991" y="4565277"/>
            <a:ext cx="6289321" cy="1966722"/>
          </a:xfrm>
          <a:prstGeom prst="rect">
            <a:avLst/>
          </a:prstGeom>
        </p:spPr>
        <p:txBody>
          <a:bodyPr anchor="t" rtlCol="false" tIns="0" lIns="0" bIns="0" rIns="0">
            <a:spAutoFit/>
          </a:bodyPr>
          <a:lstStyle/>
          <a:p>
            <a:pPr algn="l">
              <a:lnSpc>
                <a:spcPts val="3144"/>
              </a:lnSpc>
            </a:pPr>
            <a:r>
              <a:rPr lang="en-US" sz="2400">
                <a:solidFill>
                  <a:srgbClr val="FEFEFE"/>
                </a:solidFill>
                <a:latin typeface="Poppins Medium"/>
                <a:ea typeface="Poppins Medium"/>
                <a:cs typeface="Poppins Medium"/>
                <a:sym typeface="Poppins Medium"/>
              </a:rPr>
              <a:t>This research proposes the use of Autoregressive Integrated Moving Average (ARIMA) method to forecast the contribution of renewable energy in electricity generation in Indonesia.</a:t>
            </a:r>
          </a:p>
        </p:txBody>
      </p:sp>
      <p:sp>
        <p:nvSpPr>
          <p:cNvPr name="TextBox 13" id="13"/>
          <p:cNvSpPr txBox="true"/>
          <p:nvPr/>
        </p:nvSpPr>
        <p:spPr>
          <a:xfrm rot="0">
            <a:off x="1066800" y="1874569"/>
            <a:ext cx="9401475" cy="1352136"/>
          </a:xfrm>
          <a:prstGeom prst="rect">
            <a:avLst/>
          </a:prstGeom>
        </p:spPr>
        <p:txBody>
          <a:bodyPr anchor="t" rtlCol="false" tIns="0" lIns="0" bIns="0" rIns="0">
            <a:spAutoFit/>
          </a:bodyPr>
          <a:lstStyle/>
          <a:p>
            <a:pPr algn="l">
              <a:lnSpc>
                <a:spcPts val="10181"/>
              </a:lnSpc>
            </a:pPr>
            <a:r>
              <a:rPr lang="en-US" sz="9981">
                <a:solidFill>
                  <a:srgbClr val="FFEEDD"/>
                </a:solidFill>
                <a:latin typeface="Norwester"/>
                <a:ea typeface="Norwester"/>
                <a:cs typeface="Norwester"/>
                <a:sym typeface="Norwester"/>
              </a:rPr>
              <a:t>BACKGROUND</a:t>
            </a:r>
          </a:p>
        </p:txBody>
      </p:sp>
      <p:sp>
        <p:nvSpPr>
          <p:cNvPr name="Freeform 14" id="14"/>
          <p:cNvSpPr/>
          <p:nvPr/>
        </p:nvSpPr>
        <p:spPr>
          <a:xfrm flipH="false" flipV="false" rot="0">
            <a:off x="7589001" y="7183851"/>
            <a:ext cx="2376451" cy="1789832"/>
          </a:xfrm>
          <a:custGeom>
            <a:avLst/>
            <a:gdLst/>
            <a:ahLst/>
            <a:cxnLst/>
            <a:rect r="r" b="b" t="t" l="l"/>
            <a:pathLst>
              <a:path h="1789832" w="2376451">
                <a:moveTo>
                  <a:pt x="0" y="0"/>
                </a:moveTo>
                <a:lnTo>
                  <a:pt x="2376451" y="0"/>
                </a:lnTo>
                <a:lnTo>
                  <a:pt x="2376451" y="1789832"/>
                </a:lnTo>
                <a:lnTo>
                  <a:pt x="0" y="17898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233728">
            <a:off x="-1539770" y="704985"/>
            <a:ext cx="4046437" cy="647430"/>
          </a:xfrm>
          <a:custGeom>
            <a:avLst/>
            <a:gdLst/>
            <a:ahLst/>
            <a:cxnLst/>
            <a:rect r="r" b="b" t="t" l="l"/>
            <a:pathLst>
              <a:path h="647430" w="4046437">
                <a:moveTo>
                  <a:pt x="4046437" y="0"/>
                </a:moveTo>
                <a:lnTo>
                  <a:pt x="0" y="0"/>
                </a:lnTo>
                <a:lnTo>
                  <a:pt x="0" y="647430"/>
                </a:lnTo>
                <a:lnTo>
                  <a:pt x="4046437" y="647430"/>
                </a:lnTo>
                <a:lnTo>
                  <a:pt x="4046437"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6" id="16"/>
          <p:cNvSpPr/>
          <p:nvPr/>
        </p:nvSpPr>
        <p:spPr>
          <a:xfrm flipH="false" flipV="false" rot="213565">
            <a:off x="16298277" y="4170960"/>
            <a:ext cx="4610282" cy="737645"/>
          </a:xfrm>
          <a:custGeom>
            <a:avLst/>
            <a:gdLst/>
            <a:ahLst/>
            <a:cxnLst/>
            <a:rect r="r" b="b" t="t" l="l"/>
            <a:pathLst>
              <a:path h="737645" w="4610282">
                <a:moveTo>
                  <a:pt x="0" y="0"/>
                </a:moveTo>
                <a:lnTo>
                  <a:pt x="4610282" y="0"/>
                </a:lnTo>
                <a:lnTo>
                  <a:pt x="4610282" y="737645"/>
                </a:lnTo>
                <a:lnTo>
                  <a:pt x="0" y="7376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true" flipV="false" rot="0">
            <a:off x="1716464" y="7837016"/>
            <a:ext cx="3404057" cy="1804275"/>
          </a:xfrm>
          <a:custGeom>
            <a:avLst/>
            <a:gdLst/>
            <a:ahLst/>
            <a:cxnLst/>
            <a:rect r="r" b="b" t="t" l="l"/>
            <a:pathLst>
              <a:path h="1804275" w="3404057">
                <a:moveTo>
                  <a:pt x="3404057" y="0"/>
                </a:moveTo>
                <a:lnTo>
                  <a:pt x="0" y="0"/>
                </a:lnTo>
                <a:lnTo>
                  <a:pt x="0" y="1804275"/>
                </a:lnTo>
                <a:lnTo>
                  <a:pt x="3404057" y="1804275"/>
                </a:lnTo>
                <a:lnTo>
                  <a:pt x="3404057" y="0"/>
                </a:lnTo>
                <a:close/>
              </a:path>
            </a:pathLst>
          </a:custGeom>
          <a:blipFill>
            <a:blip r:embed="rId8">
              <a:extLst>
                <a:ext uri="{96DAC541-7B7A-43D3-8B79-37D633B846F1}">
                  <asvg:svgBlip xmlns:asvg="http://schemas.microsoft.com/office/drawing/2016/SVG/main" r:embed="rId9"/>
                </a:ext>
              </a:extLst>
            </a:blip>
            <a:stretch>
              <a:fillRect l="0" t="0" r="-10631" b="-34721"/>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981111" y="-93948"/>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195362">
            <a:off x="12969727" y="1145020"/>
            <a:ext cx="3426282" cy="4807284"/>
          </a:xfrm>
          <a:custGeom>
            <a:avLst/>
            <a:gdLst/>
            <a:ahLst/>
            <a:cxnLst/>
            <a:rect r="r" b="b" t="t" l="l"/>
            <a:pathLst>
              <a:path h="4807284" w="3426282">
                <a:moveTo>
                  <a:pt x="0" y="0"/>
                </a:moveTo>
                <a:lnTo>
                  <a:pt x="3426283" y="0"/>
                </a:lnTo>
                <a:lnTo>
                  <a:pt x="3426283" y="4807284"/>
                </a:lnTo>
                <a:lnTo>
                  <a:pt x="0" y="4807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80451" y="890960"/>
            <a:ext cx="3264588" cy="3664333"/>
          </a:xfrm>
          <a:custGeom>
            <a:avLst/>
            <a:gdLst/>
            <a:ahLst/>
            <a:cxnLst/>
            <a:rect r="r" b="b" t="t" l="l"/>
            <a:pathLst>
              <a:path h="3664333" w="3264588">
                <a:moveTo>
                  <a:pt x="0" y="0"/>
                </a:moveTo>
                <a:lnTo>
                  <a:pt x="3264588" y="0"/>
                </a:lnTo>
                <a:lnTo>
                  <a:pt x="3264588" y="3664334"/>
                </a:lnTo>
                <a:lnTo>
                  <a:pt x="0" y="3664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6731533"/>
            <a:ext cx="7557656" cy="1389634"/>
          </a:xfrm>
          <a:prstGeom prst="rect">
            <a:avLst/>
          </a:prstGeom>
        </p:spPr>
        <p:txBody>
          <a:bodyPr anchor="t" rtlCol="false" tIns="0" lIns="0" bIns="0" rIns="0">
            <a:spAutoFit/>
          </a:bodyPr>
          <a:lstStyle/>
          <a:p>
            <a:pPr algn="l">
              <a:lnSpc>
                <a:spcPts val="3667"/>
              </a:lnSpc>
            </a:pPr>
            <a:r>
              <a:rPr lang="en-US" sz="2799">
                <a:solidFill>
                  <a:srgbClr val="FFFFFF"/>
                </a:solidFill>
                <a:latin typeface="Poppins Medium"/>
                <a:ea typeface="Poppins Medium"/>
                <a:cs typeface="Poppins Medium"/>
                <a:sym typeface="Poppins Medium"/>
              </a:rPr>
              <a:t>Using ARIMA method to predict the contribution of renewable energy in electricity generation in Indonesia.</a:t>
            </a:r>
          </a:p>
        </p:txBody>
      </p:sp>
      <p:sp>
        <p:nvSpPr>
          <p:cNvPr name="TextBox 8" id="8"/>
          <p:cNvSpPr txBox="true"/>
          <p:nvPr/>
        </p:nvSpPr>
        <p:spPr>
          <a:xfrm rot="-100148">
            <a:off x="1235432" y="5419305"/>
            <a:ext cx="4910004" cy="808689"/>
          </a:xfrm>
          <a:prstGeom prst="rect">
            <a:avLst/>
          </a:prstGeom>
        </p:spPr>
        <p:txBody>
          <a:bodyPr anchor="t" rtlCol="false" tIns="0" lIns="0" bIns="0" rIns="0">
            <a:spAutoFit/>
          </a:bodyPr>
          <a:lstStyle/>
          <a:p>
            <a:pPr algn="l">
              <a:lnSpc>
                <a:spcPts val="6050"/>
              </a:lnSpc>
            </a:pPr>
            <a:r>
              <a:rPr lang="en-US" sz="5931">
                <a:solidFill>
                  <a:srgbClr val="373636"/>
                </a:solidFill>
                <a:latin typeface="Norwester"/>
                <a:ea typeface="Norwester"/>
                <a:cs typeface="Norwester"/>
                <a:sym typeface="Norwester"/>
              </a:rPr>
              <a:t>GOALS</a:t>
            </a:r>
          </a:p>
        </p:txBody>
      </p:sp>
      <p:sp>
        <p:nvSpPr>
          <p:cNvPr name="Freeform 9" id="9"/>
          <p:cNvSpPr/>
          <p:nvPr/>
        </p:nvSpPr>
        <p:spPr>
          <a:xfrm flipH="true" flipV="false" rot="-79786">
            <a:off x="-161385" y="746692"/>
            <a:ext cx="4028679" cy="4396808"/>
          </a:xfrm>
          <a:custGeom>
            <a:avLst/>
            <a:gdLst/>
            <a:ahLst/>
            <a:cxnLst/>
            <a:rect r="r" b="b" t="t" l="l"/>
            <a:pathLst>
              <a:path h="4396808" w="4028679">
                <a:moveTo>
                  <a:pt x="4028679" y="0"/>
                </a:moveTo>
                <a:lnTo>
                  <a:pt x="0" y="0"/>
                </a:lnTo>
                <a:lnTo>
                  <a:pt x="0" y="4396808"/>
                </a:lnTo>
                <a:lnTo>
                  <a:pt x="4028679" y="4396808"/>
                </a:lnTo>
                <a:lnTo>
                  <a:pt x="402867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037067" y="2593790"/>
            <a:ext cx="702613" cy="702613"/>
          </a:xfrm>
          <a:custGeom>
            <a:avLst/>
            <a:gdLst/>
            <a:ahLst/>
            <a:cxnLst/>
            <a:rect r="r" b="b" t="t" l="l"/>
            <a:pathLst>
              <a:path h="702613" w="702613">
                <a:moveTo>
                  <a:pt x="0" y="0"/>
                </a:moveTo>
                <a:lnTo>
                  <a:pt x="702613" y="0"/>
                </a:lnTo>
                <a:lnTo>
                  <a:pt x="702613" y="702613"/>
                </a:lnTo>
                <a:lnTo>
                  <a:pt x="0" y="7026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372590">
            <a:off x="17279665" y="1805517"/>
            <a:ext cx="398134" cy="398134"/>
          </a:xfrm>
          <a:custGeom>
            <a:avLst/>
            <a:gdLst/>
            <a:ahLst/>
            <a:cxnLst/>
            <a:rect r="r" b="b" t="t" l="l"/>
            <a:pathLst>
              <a:path h="398134" w="398134">
                <a:moveTo>
                  <a:pt x="0" y="0"/>
                </a:moveTo>
                <a:lnTo>
                  <a:pt x="398134" y="0"/>
                </a:lnTo>
                <a:lnTo>
                  <a:pt x="398134" y="398133"/>
                </a:lnTo>
                <a:lnTo>
                  <a:pt x="0" y="3981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247345">
            <a:off x="283724" y="7312518"/>
            <a:ext cx="398134" cy="398134"/>
          </a:xfrm>
          <a:custGeom>
            <a:avLst/>
            <a:gdLst/>
            <a:ahLst/>
            <a:cxnLst/>
            <a:rect r="r" b="b" t="t" l="l"/>
            <a:pathLst>
              <a:path h="398134" w="398134">
                <a:moveTo>
                  <a:pt x="0" y="0"/>
                </a:moveTo>
                <a:lnTo>
                  <a:pt x="398134" y="0"/>
                </a:lnTo>
                <a:lnTo>
                  <a:pt x="398134" y="398134"/>
                </a:lnTo>
                <a:lnTo>
                  <a:pt x="0" y="398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54898">
            <a:off x="11369171" y="3837214"/>
            <a:ext cx="702613" cy="702613"/>
          </a:xfrm>
          <a:custGeom>
            <a:avLst/>
            <a:gdLst/>
            <a:ahLst/>
            <a:cxnLst/>
            <a:rect r="r" b="b" t="t" l="l"/>
            <a:pathLst>
              <a:path h="702613" w="702613">
                <a:moveTo>
                  <a:pt x="0" y="0"/>
                </a:moveTo>
                <a:lnTo>
                  <a:pt x="702612" y="0"/>
                </a:lnTo>
                <a:lnTo>
                  <a:pt x="702612" y="702612"/>
                </a:lnTo>
                <a:lnTo>
                  <a:pt x="0" y="7026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9002008" y="6045727"/>
            <a:ext cx="4393823" cy="742956"/>
          </a:xfrm>
          <a:custGeom>
            <a:avLst/>
            <a:gdLst/>
            <a:ahLst/>
            <a:cxnLst/>
            <a:rect r="r" b="b" t="t" l="l"/>
            <a:pathLst>
              <a:path h="742956" w="4393823">
                <a:moveTo>
                  <a:pt x="0" y="0"/>
                </a:moveTo>
                <a:lnTo>
                  <a:pt x="4393823" y="0"/>
                </a:lnTo>
                <a:lnTo>
                  <a:pt x="4393823" y="742956"/>
                </a:lnTo>
                <a:lnTo>
                  <a:pt x="0" y="7429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false" rot="-233728">
            <a:off x="-3022417" y="3995582"/>
            <a:ext cx="5145596" cy="823295"/>
          </a:xfrm>
          <a:custGeom>
            <a:avLst/>
            <a:gdLst/>
            <a:ahLst/>
            <a:cxnLst/>
            <a:rect r="r" b="b" t="t" l="l"/>
            <a:pathLst>
              <a:path h="823295" w="5145596">
                <a:moveTo>
                  <a:pt x="5145596" y="0"/>
                </a:moveTo>
                <a:lnTo>
                  <a:pt x="0" y="0"/>
                </a:lnTo>
                <a:lnTo>
                  <a:pt x="0" y="823295"/>
                </a:lnTo>
                <a:lnTo>
                  <a:pt x="5145596" y="823295"/>
                </a:lnTo>
                <a:lnTo>
                  <a:pt x="5145596"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6" id="16"/>
          <p:cNvSpPr/>
          <p:nvPr/>
        </p:nvSpPr>
        <p:spPr>
          <a:xfrm flipH="false" flipV="false" rot="213565">
            <a:off x="16548218" y="6188128"/>
            <a:ext cx="4610282" cy="737645"/>
          </a:xfrm>
          <a:custGeom>
            <a:avLst/>
            <a:gdLst/>
            <a:ahLst/>
            <a:cxnLst/>
            <a:rect r="r" b="b" t="t" l="l"/>
            <a:pathLst>
              <a:path h="737645" w="4610282">
                <a:moveTo>
                  <a:pt x="0" y="0"/>
                </a:moveTo>
                <a:lnTo>
                  <a:pt x="4610282" y="0"/>
                </a:lnTo>
                <a:lnTo>
                  <a:pt x="4610282" y="737645"/>
                </a:lnTo>
                <a:lnTo>
                  <a:pt x="0" y="73764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grpSp>
        <p:nvGrpSpPr>
          <p:cNvPr name="Group 17" id="17"/>
          <p:cNvGrpSpPr/>
          <p:nvPr/>
        </p:nvGrpSpPr>
        <p:grpSpPr>
          <a:xfrm rot="0">
            <a:off x="-449619" y="9429720"/>
            <a:ext cx="20367859" cy="3086100"/>
            <a:chOff x="0" y="0"/>
            <a:chExt cx="5364375" cy="812800"/>
          </a:xfrm>
        </p:grpSpPr>
        <p:sp>
          <p:nvSpPr>
            <p:cNvPr name="Freeform 18" id="18"/>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19" id="19"/>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1403232" y="-140102"/>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9734311" y="7479604"/>
            <a:ext cx="7142262" cy="1247445"/>
            <a:chOff x="0" y="0"/>
            <a:chExt cx="2064968" cy="360661"/>
          </a:xfrm>
        </p:grpSpPr>
        <p:sp>
          <p:nvSpPr>
            <p:cNvPr name="Freeform 6" id="6"/>
            <p:cNvSpPr/>
            <p:nvPr/>
          </p:nvSpPr>
          <p:spPr>
            <a:xfrm flipH="false" flipV="false" rot="0">
              <a:off x="0" y="0"/>
              <a:ext cx="2064968" cy="360661"/>
            </a:xfrm>
            <a:custGeom>
              <a:avLst/>
              <a:gdLst/>
              <a:ahLst/>
              <a:cxnLst/>
              <a:rect r="r" b="b" t="t" l="l"/>
              <a:pathLst>
                <a:path h="360661" w="2064968">
                  <a:moveTo>
                    <a:pt x="19511" y="0"/>
                  </a:moveTo>
                  <a:lnTo>
                    <a:pt x="2045457" y="0"/>
                  </a:lnTo>
                  <a:cubicBezTo>
                    <a:pt x="2050632" y="0"/>
                    <a:pt x="2055594" y="2056"/>
                    <a:pt x="2059253" y="5715"/>
                  </a:cubicBezTo>
                  <a:cubicBezTo>
                    <a:pt x="2062912" y="9374"/>
                    <a:pt x="2064968" y="14337"/>
                    <a:pt x="2064968" y="19511"/>
                  </a:cubicBezTo>
                  <a:lnTo>
                    <a:pt x="2064968" y="341150"/>
                  </a:lnTo>
                  <a:cubicBezTo>
                    <a:pt x="2064968" y="351925"/>
                    <a:pt x="2056233" y="360661"/>
                    <a:pt x="2045457" y="360661"/>
                  </a:cubicBezTo>
                  <a:lnTo>
                    <a:pt x="19511" y="360661"/>
                  </a:lnTo>
                  <a:cubicBezTo>
                    <a:pt x="8735" y="360661"/>
                    <a:pt x="0" y="351925"/>
                    <a:pt x="0" y="341150"/>
                  </a:cubicBezTo>
                  <a:lnTo>
                    <a:pt x="0" y="19511"/>
                  </a:lnTo>
                  <a:cubicBezTo>
                    <a:pt x="0" y="8735"/>
                    <a:pt x="8735" y="0"/>
                    <a:pt x="19511" y="0"/>
                  </a:cubicBezTo>
                  <a:close/>
                </a:path>
              </a:pathLst>
            </a:custGeom>
            <a:solidFill>
              <a:srgbClr val="F57F14"/>
            </a:solidFill>
          </p:spPr>
        </p:sp>
        <p:sp>
          <p:nvSpPr>
            <p:cNvPr name="TextBox 7" id="7"/>
            <p:cNvSpPr txBox="true"/>
            <p:nvPr/>
          </p:nvSpPr>
          <p:spPr>
            <a:xfrm>
              <a:off x="0" y="-19050"/>
              <a:ext cx="2064968" cy="379711"/>
            </a:xfrm>
            <a:prstGeom prst="rect">
              <a:avLst/>
            </a:prstGeom>
          </p:spPr>
          <p:txBody>
            <a:bodyPr anchor="ctr" rtlCol="false" tIns="50800" lIns="50800" bIns="50800" rIns="50800"/>
            <a:lstStyle/>
            <a:p>
              <a:pPr algn="ctr">
                <a:lnSpc>
                  <a:spcPts val="3187"/>
                </a:lnSpc>
              </a:pPr>
            </a:p>
          </p:txBody>
        </p:sp>
      </p:grpSp>
      <p:grpSp>
        <p:nvGrpSpPr>
          <p:cNvPr name="Group 8" id="8"/>
          <p:cNvGrpSpPr/>
          <p:nvPr/>
        </p:nvGrpSpPr>
        <p:grpSpPr>
          <a:xfrm rot="0">
            <a:off x="-449619" y="9429720"/>
            <a:ext cx="20367859" cy="3086100"/>
            <a:chOff x="0" y="0"/>
            <a:chExt cx="5364375" cy="812800"/>
          </a:xfrm>
        </p:grpSpPr>
        <p:sp>
          <p:nvSpPr>
            <p:cNvPr name="Freeform 9" id="9"/>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10" id="10"/>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11" id="11"/>
          <p:cNvSpPr/>
          <p:nvPr/>
        </p:nvSpPr>
        <p:spPr>
          <a:xfrm flipH="true" flipV="false" rot="-233728">
            <a:off x="-2222150" y="508564"/>
            <a:ext cx="6501699" cy="1040272"/>
          </a:xfrm>
          <a:custGeom>
            <a:avLst/>
            <a:gdLst/>
            <a:ahLst/>
            <a:cxnLst/>
            <a:rect r="r" b="b" t="t" l="l"/>
            <a:pathLst>
              <a:path h="1040272" w="6501699">
                <a:moveTo>
                  <a:pt x="6501700" y="0"/>
                </a:moveTo>
                <a:lnTo>
                  <a:pt x="0" y="0"/>
                </a:lnTo>
                <a:lnTo>
                  <a:pt x="0" y="1040272"/>
                </a:lnTo>
                <a:lnTo>
                  <a:pt x="6501700" y="1040272"/>
                </a:lnTo>
                <a:lnTo>
                  <a:pt x="650170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213565">
            <a:off x="13843377" y="666197"/>
            <a:ext cx="6940652" cy="1110504"/>
          </a:xfrm>
          <a:custGeom>
            <a:avLst/>
            <a:gdLst/>
            <a:ahLst/>
            <a:cxnLst/>
            <a:rect r="r" b="b" t="t" l="l"/>
            <a:pathLst>
              <a:path h="1110504" w="6940652">
                <a:moveTo>
                  <a:pt x="0" y="0"/>
                </a:moveTo>
                <a:lnTo>
                  <a:pt x="6940653" y="0"/>
                </a:lnTo>
                <a:lnTo>
                  <a:pt x="6940653" y="1110504"/>
                </a:lnTo>
                <a:lnTo>
                  <a:pt x="0" y="111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951380" y="1991081"/>
            <a:ext cx="7352779" cy="6735968"/>
          </a:xfrm>
          <a:custGeom>
            <a:avLst/>
            <a:gdLst/>
            <a:ahLst/>
            <a:cxnLst/>
            <a:rect r="r" b="b" t="t" l="l"/>
            <a:pathLst>
              <a:path h="6735968" w="7352779">
                <a:moveTo>
                  <a:pt x="0" y="0"/>
                </a:moveTo>
                <a:lnTo>
                  <a:pt x="7352779" y="0"/>
                </a:lnTo>
                <a:lnTo>
                  <a:pt x="7352779" y="6735968"/>
                </a:lnTo>
                <a:lnTo>
                  <a:pt x="0" y="6735968"/>
                </a:lnTo>
                <a:lnTo>
                  <a:pt x="0" y="0"/>
                </a:lnTo>
                <a:close/>
              </a:path>
            </a:pathLst>
          </a:custGeom>
          <a:blipFill>
            <a:blip r:embed="rId8"/>
            <a:stretch>
              <a:fillRect l="0" t="0" r="0" b="0"/>
            </a:stretch>
          </a:blipFill>
        </p:spPr>
      </p:sp>
      <p:sp>
        <p:nvSpPr>
          <p:cNvPr name="TextBox 14" id="14"/>
          <p:cNvSpPr txBox="true"/>
          <p:nvPr/>
        </p:nvSpPr>
        <p:spPr>
          <a:xfrm rot="0">
            <a:off x="9795439" y="3637268"/>
            <a:ext cx="6904110" cy="3919347"/>
          </a:xfrm>
          <a:prstGeom prst="rect">
            <a:avLst/>
          </a:prstGeom>
        </p:spPr>
        <p:txBody>
          <a:bodyPr anchor="t" rtlCol="false" tIns="0" lIns="0" bIns="0" rIns="0">
            <a:spAutoFit/>
          </a:bodyPr>
          <a:lstStyle/>
          <a:p>
            <a:pPr algn="l" marL="518160" indent="-259080" lvl="1">
              <a:lnSpc>
                <a:spcPts val="3144"/>
              </a:lnSpc>
              <a:buFont typeface="Arial"/>
              <a:buChar char="•"/>
            </a:pPr>
            <a:r>
              <a:rPr lang="en-US" sz="2400">
                <a:solidFill>
                  <a:srgbClr val="FFEEDD"/>
                </a:solidFill>
                <a:latin typeface="Poppins"/>
                <a:ea typeface="Poppins"/>
                <a:cs typeface="Poppins"/>
                <a:sym typeface="Poppins"/>
              </a:rPr>
              <a:t>Renewable energy here is the sum of hydropower, wind, solar, geothermal, modern biomass and wave and tidal energy.</a:t>
            </a:r>
          </a:p>
          <a:p>
            <a:pPr algn="l" marL="518160" indent="-259080" lvl="1">
              <a:lnSpc>
                <a:spcPts val="3144"/>
              </a:lnSpc>
              <a:buFont typeface="Arial"/>
              <a:buChar char="•"/>
            </a:pPr>
            <a:r>
              <a:rPr lang="en-US" sz="2400">
                <a:solidFill>
                  <a:srgbClr val="FFEEDD"/>
                </a:solidFill>
                <a:latin typeface="Poppins"/>
                <a:ea typeface="Poppins"/>
                <a:cs typeface="Poppins"/>
                <a:sym typeface="Poppins"/>
              </a:rPr>
              <a:t>Traditional biomass – the burning of charcoal, crop waste, and other organic matter – is not included. This can be an important energy source in lower-income settings.</a:t>
            </a:r>
          </a:p>
          <a:p>
            <a:pPr algn="l">
              <a:lnSpc>
                <a:spcPts val="3144"/>
              </a:lnSpc>
            </a:pPr>
          </a:p>
        </p:txBody>
      </p:sp>
      <p:sp>
        <p:nvSpPr>
          <p:cNvPr name="TextBox 15" id="15"/>
          <p:cNvSpPr txBox="true"/>
          <p:nvPr/>
        </p:nvSpPr>
        <p:spPr>
          <a:xfrm rot="0">
            <a:off x="10247199" y="7627944"/>
            <a:ext cx="6116485" cy="926479"/>
          </a:xfrm>
          <a:prstGeom prst="rect">
            <a:avLst/>
          </a:prstGeom>
        </p:spPr>
        <p:txBody>
          <a:bodyPr anchor="t" rtlCol="false" tIns="0" lIns="0" bIns="0" rIns="0">
            <a:spAutoFit/>
          </a:bodyPr>
          <a:lstStyle/>
          <a:p>
            <a:pPr algn="l">
              <a:lnSpc>
                <a:spcPts val="2440"/>
              </a:lnSpc>
            </a:pPr>
            <a:r>
              <a:rPr lang="en-US" sz="1862">
                <a:solidFill>
                  <a:srgbClr val="FFFFFF"/>
                </a:solidFill>
                <a:latin typeface="Poppins Medium"/>
                <a:ea typeface="Poppins Medium"/>
                <a:cs typeface="Poppins Medium"/>
                <a:sym typeface="Poppins Medium"/>
              </a:rPr>
              <a:t>Energy Institute - Statistical Review of World Energy (2023) – with major processing by Our World in Data</a:t>
            </a:r>
          </a:p>
        </p:txBody>
      </p:sp>
      <p:sp>
        <p:nvSpPr>
          <p:cNvPr name="TextBox 16" id="16"/>
          <p:cNvSpPr txBox="true"/>
          <p:nvPr/>
        </p:nvSpPr>
        <p:spPr>
          <a:xfrm rot="-100148">
            <a:off x="9914787" y="1639060"/>
            <a:ext cx="3115949" cy="1577034"/>
          </a:xfrm>
          <a:prstGeom prst="rect">
            <a:avLst/>
          </a:prstGeom>
        </p:spPr>
        <p:txBody>
          <a:bodyPr anchor="t" rtlCol="false" tIns="0" lIns="0" bIns="0" rIns="0">
            <a:spAutoFit/>
          </a:bodyPr>
          <a:lstStyle/>
          <a:p>
            <a:pPr algn="l">
              <a:lnSpc>
                <a:spcPts val="6050"/>
              </a:lnSpc>
            </a:pPr>
            <a:r>
              <a:rPr lang="en-US" sz="5931">
                <a:solidFill>
                  <a:srgbClr val="373636"/>
                </a:solidFill>
                <a:latin typeface="Norwester"/>
                <a:ea typeface="Norwester"/>
                <a:cs typeface="Norwester"/>
                <a:sym typeface="Norwester"/>
              </a:rPr>
              <a:t>DATA SOURCE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1403232" y="-140102"/>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2965828"/>
            <a:ext cx="6695439" cy="4355344"/>
            <a:chOff x="0" y="0"/>
            <a:chExt cx="2274606" cy="1479618"/>
          </a:xfrm>
        </p:grpSpPr>
        <p:sp>
          <p:nvSpPr>
            <p:cNvPr name="Freeform 6" id="6"/>
            <p:cNvSpPr/>
            <p:nvPr/>
          </p:nvSpPr>
          <p:spPr>
            <a:xfrm flipH="false" flipV="false" rot="0">
              <a:off x="0" y="0"/>
              <a:ext cx="2274606" cy="1479618"/>
            </a:xfrm>
            <a:custGeom>
              <a:avLst/>
              <a:gdLst/>
              <a:ahLst/>
              <a:cxnLst/>
              <a:rect r="r" b="b" t="t" l="l"/>
              <a:pathLst>
                <a:path h="1479618" w="2274606">
                  <a:moveTo>
                    <a:pt x="20813" y="0"/>
                  </a:moveTo>
                  <a:lnTo>
                    <a:pt x="2253793" y="0"/>
                  </a:lnTo>
                  <a:cubicBezTo>
                    <a:pt x="2259313" y="0"/>
                    <a:pt x="2264607" y="2193"/>
                    <a:pt x="2268510" y="6096"/>
                  </a:cubicBezTo>
                  <a:cubicBezTo>
                    <a:pt x="2272413" y="9999"/>
                    <a:pt x="2274606" y="15293"/>
                    <a:pt x="2274606" y="20813"/>
                  </a:cubicBezTo>
                  <a:lnTo>
                    <a:pt x="2274606" y="1458805"/>
                  </a:lnTo>
                  <a:cubicBezTo>
                    <a:pt x="2274606" y="1464325"/>
                    <a:pt x="2272413" y="1469619"/>
                    <a:pt x="2268510" y="1473522"/>
                  </a:cubicBezTo>
                  <a:cubicBezTo>
                    <a:pt x="2264607" y="1477425"/>
                    <a:pt x="2259313" y="1479618"/>
                    <a:pt x="2253793" y="1479618"/>
                  </a:cubicBezTo>
                  <a:lnTo>
                    <a:pt x="20813" y="1479618"/>
                  </a:lnTo>
                  <a:cubicBezTo>
                    <a:pt x="15293" y="1479618"/>
                    <a:pt x="9999" y="1477425"/>
                    <a:pt x="6096" y="1473522"/>
                  </a:cubicBezTo>
                  <a:cubicBezTo>
                    <a:pt x="2193" y="1469619"/>
                    <a:pt x="0" y="1464325"/>
                    <a:pt x="0" y="1458805"/>
                  </a:cubicBezTo>
                  <a:lnTo>
                    <a:pt x="0" y="20813"/>
                  </a:lnTo>
                  <a:cubicBezTo>
                    <a:pt x="0" y="15293"/>
                    <a:pt x="2193" y="9999"/>
                    <a:pt x="6096" y="6096"/>
                  </a:cubicBezTo>
                  <a:cubicBezTo>
                    <a:pt x="9999" y="2193"/>
                    <a:pt x="15293" y="0"/>
                    <a:pt x="20813" y="0"/>
                  </a:cubicBezTo>
                  <a:close/>
                </a:path>
              </a:pathLst>
            </a:custGeom>
            <a:solidFill>
              <a:srgbClr val="F57F14"/>
            </a:solidFill>
          </p:spPr>
        </p:sp>
        <p:sp>
          <p:nvSpPr>
            <p:cNvPr name="TextBox 7" id="7"/>
            <p:cNvSpPr txBox="true"/>
            <p:nvPr/>
          </p:nvSpPr>
          <p:spPr>
            <a:xfrm>
              <a:off x="0" y="-19050"/>
              <a:ext cx="2274606" cy="1498668"/>
            </a:xfrm>
            <a:prstGeom prst="rect">
              <a:avLst/>
            </a:prstGeom>
          </p:spPr>
          <p:txBody>
            <a:bodyPr anchor="ctr" rtlCol="false" tIns="50800" lIns="50800" bIns="50800" rIns="50800"/>
            <a:lstStyle/>
            <a:p>
              <a:pPr algn="ctr">
                <a:lnSpc>
                  <a:spcPts val="3187"/>
                </a:lnSpc>
              </a:pPr>
            </a:p>
          </p:txBody>
        </p:sp>
      </p:grpSp>
      <p:grpSp>
        <p:nvGrpSpPr>
          <p:cNvPr name="Group 8" id="8"/>
          <p:cNvGrpSpPr/>
          <p:nvPr/>
        </p:nvGrpSpPr>
        <p:grpSpPr>
          <a:xfrm rot="0">
            <a:off x="-449619" y="9429720"/>
            <a:ext cx="20367859" cy="3086100"/>
            <a:chOff x="0" y="0"/>
            <a:chExt cx="5364375" cy="812800"/>
          </a:xfrm>
        </p:grpSpPr>
        <p:sp>
          <p:nvSpPr>
            <p:cNvPr name="Freeform 9" id="9"/>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10" id="10"/>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11" id="11"/>
          <p:cNvSpPr/>
          <p:nvPr/>
        </p:nvSpPr>
        <p:spPr>
          <a:xfrm flipH="true" flipV="false" rot="0">
            <a:off x="14708830" y="7452821"/>
            <a:ext cx="3087091" cy="2325052"/>
          </a:xfrm>
          <a:custGeom>
            <a:avLst/>
            <a:gdLst/>
            <a:ahLst/>
            <a:cxnLst/>
            <a:rect r="r" b="b" t="t" l="l"/>
            <a:pathLst>
              <a:path h="2325052" w="3087091">
                <a:moveTo>
                  <a:pt x="3087091" y="0"/>
                </a:moveTo>
                <a:lnTo>
                  <a:pt x="0" y="0"/>
                </a:lnTo>
                <a:lnTo>
                  <a:pt x="0" y="2325053"/>
                </a:lnTo>
                <a:lnTo>
                  <a:pt x="3087091" y="2325053"/>
                </a:lnTo>
                <a:lnTo>
                  <a:pt x="30870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8096604" y="8544430"/>
            <a:ext cx="1637707" cy="1233444"/>
          </a:xfrm>
          <a:custGeom>
            <a:avLst/>
            <a:gdLst/>
            <a:ahLst/>
            <a:cxnLst/>
            <a:rect r="r" b="b" t="t" l="l"/>
            <a:pathLst>
              <a:path h="1233444" w="1637707">
                <a:moveTo>
                  <a:pt x="0" y="0"/>
                </a:moveTo>
                <a:lnTo>
                  <a:pt x="1637707" y="0"/>
                </a:lnTo>
                <a:lnTo>
                  <a:pt x="1637707" y="1233444"/>
                </a:lnTo>
                <a:lnTo>
                  <a:pt x="0" y="1233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233728">
            <a:off x="-2353393" y="8843308"/>
            <a:ext cx="5187396" cy="829983"/>
          </a:xfrm>
          <a:custGeom>
            <a:avLst/>
            <a:gdLst/>
            <a:ahLst/>
            <a:cxnLst/>
            <a:rect r="r" b="b" t="t" l="l"/>
            <a:pathLst>
              <a:path h="829983" w="5187396">
                <a:moveTo>
                  <a:pt x="5187396" y="0"/>
                </a:moveTo>
                <a:lnTo>
                  <a:pt x="0" y="0"/>
                </a:lnTo>
                <a:lnTo>
                  <a:pt x="0" y="829984"/>
                </a:lnTo>
                <a:lnTo>
                  <a:pt x="5187396" y="829984"/>
                </a:lnTo>
                <a:lnTo>
                  <a:pt x="518739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213565">
            <a:off x="15502558" y="717751"/>
            <a:ext cx="5288085" cy="846094"/>
          </a:xfrm>
          <a:custGeom>
            <a:avLst/>
            <a:gdLst/>
            <a:ahLst/>
            <a:cxnLst/>
            <a:rect r="r" b="b" t="t" l="l"/>
            <a:pathLst>
              <a:path h="846094" w="5288085">
                <a:moveTo>
                  <a:pt x="0" y="0"/>
                </a:moveTo>
                <a:lnTo>
                  <a:pt x="5288085" y="0"/>
                </a:lnTo>
                <a:lnTo>
                  <a:pt x="5288085" y="846093"/>
                </a:lnTo>
                <a:lnTo>
                  <a:pt x="0" y="8460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5" id="15"/>
          <p:cNvSpPr/>
          <p:nvPr/>
        </p:nvSpPr>
        <p:spPr>
          <a:xfrm flipH="false" flipV="false" rot="0">
            <a:off x="1348778" y="3187654"/>
            <a:ext cx="6058682" cy="3842091"/>
          </a:xfrm>
          <a:custGeom>
            <a:avLst/>
            <a:gdLst/>
            <a:ahLst/>
            <a:cxnLst/>
            <a:rect r="r" b="b" t="t" l="l"/>
            <a:pathLst>
              <a:path h="3842091" w="6058682">
                <a:moveTo>
                  <a:pt x="0" y="0"/>
                </a:moveTo>
                <a:lnTo>
                  <a:pt x="6058681" y="0"/>
                </a:lnTo>
                <a:lnTo>
                  <a:pt x="6058681" y="3842091"/>
                </a:lnTo>
                <a:lnTo>
                  <a:pt x="0" y="3842091"/>
                </a:lnTo>
                <a:lnTo>
                  <a:pt x="0" y="0"/>
                </a:lnTo>
                <a:close/>
              </a:path>
            </a:pathLst>
          </a:custGeom>
          <a:blipFill>
            <a:blip r:embed="rId10"/>
            <a:stretch>
              <a:fillRect l="-30262" t="-11608" r="-31568" b="-40551"/>
            </a:stretch>
          </a:blipFill>
        </p:spPr>
      </p:sp>
      <p:sp>
        <p:nvSpPr>
          <p:cNvPr name="TextBox 16" id="16"/>
          <p:cNvSpPr txBox="true"/>
          <p:nvPr/>
        </p:nvSpPr>
        <p:spPr>
          <a:xfrm rot="0">
            <a:off x="1028700" y="1499837"/>
            <a:ext cx="7520383" cy="1352136"/>
          </a:xfrm>
          <a:prstGeom prst="rect">
            <a:avLst/>
          </a:prstGeom>
        </p:spPr>
        <p:txBody>
          <a:bodyPr anchor="t" rtlCol="false" tIns="0" lIns="0" bIns="0" rIns="0">
            <a:spAutoFit/>
          </a:bodyPr>
          <a:lstStyle/>
          <a:p>
            <a:pPr algn="l">
              <a:lnSpc>
                <a:spcPts val="10181"/>
              </a:lnSpc>
            </a:pPr>
            <a:r>
              <a:rPr lang="en-US" sz="9981">
                <a:solidFill>
                  <a:srgbClr val="FFEEDD"/>
                </a:solidFill>
                <a:latin typeface="Norwester"/>
                <a:ea typeface="Norwester"/>
                <a:cs typeface="Norwester"/>
                <a:sym typeface="Norwester"/>
              </a:rPr>
              <a:t>METHODOLOGY</a:t>
            </a:r>
          </a:p>
        </p:txBody>
      </p:sp>
      <p:sp>
        <p:nvSpPr>
          <p:cNvPr name="TextBox 17" id="17"/>
          <p:cNvSpPr txBox="true"/>
          <p:nvPr/>
        </p:nvSpPr>
        <p:spPr>
          <a:xfrm rot="0">
            <a:off x="8577284" y="3110398"/>
            <a:ext cx="8163066" cy="3919347"/>
          </a:xfrm>
          <a:prstGeom prst="rect">
            <a:avLst/>
          </a:prstGeom>
        </p:spPr>
        <p:txBody>
          <a:bodyPr anchor="t" rtlCol="false" tIns="0" lIns="0" bIns="0" rIns="0">
            <a:spAutoFit/>
          </a:bodyPr>
          <a:lstStyle/>
          <a:p>
            <a:pPr algn="l">
              <a:lnSpc>
                <a:spcPts val="3144"/>
              </a:lnSpc>
            </a:pPr>
            <a:r>
              <a:rPr lang="en-US" sz="2400">
                <a:solidFill>
                  <a:srgbClr val="FFEEDD"/>
                </a:solidFill>
                <a:latin typeface="Poppins"/>
                <a:ea typeface="Poppins"/>
                <a:cs typeface="Poppins"/>
                <a:sym typeface="Poppins"/>
              </a:rPr>
              <a:t>     In this research, the focus lies on predicting Indonesia's renewable energy contribution, leveraging the renewable energy contribution data spanning from 1965 to 2022. The predictive process will harness Python packages such as statsmodels.tsa.stattools and statsmodels.tsa.arima.model. The ARIMA forecasting method entails the following steps: (1) Identification, (2) Estimation (and selection), (3) Diagnostic checking, and (4) Model implementation.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981111" y="-93948"/>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49619" y="9429720"/>
            <a:ext cx="20367859" cy="3086100"/>
            <a:chOff x="0" y="0"/>
            <a:chExt cx="5364375" cy="812800"/>
          </a:xfrm>
        </p:grpSpPr>
        <p:sp>
          <p:nvSpPr>
            <p:cNvPr name="Freeform 6" id="6"/>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7" id="7"/>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8" id="8"/>
          <p:cNvSpPr/>
          <p:nvPr/>
        </p:nvSpPr>
        <p:spPr>
          <a:xfrm flipH="true" flipV="false" rot="-233728">
            <a:off x="-2351574" y="1026125"/>
            <a:ext cx="6501699" cy="1040272"/>
          </a:xfrm>
          <a:custGeom>
            <a:avLst/>
            <a:gdLst/>
            <a:ahLst/>
            <a:cxnLst/>
            <a:rect r="r" b="b" t="t" l="l"/>
            <a:pathLst>
              <a:path h="1040272" w="6501699">
                <a:moveTo>
                  <a:pt x="6501699" y="0"/>
                </a:moveTo>
                <a:lnTo>
                  <a:pt x="0" y="0"/>
                </a:lnTo>
                <a:lnTo>
                  <a:pt x="0" y="1040272"/>
                </a:lnTo>
                <a:lnTo>
                  <a:pt x="6501699" y="1040272"/>
                </a:lnTo>
                <a:lnTo>
                  <a:pt x="6501699"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213565">
            <a:off x="13980953" y="786935"/>
            <a:ext cx="6940652" cy="1110504"/>
          </a:xfrm>
          <a:custGeom>
            <a:avLst/>
            <a:gdLst/>
            <a:ahLst/>
            <a:cxnLst/>
            <a:rect r="r" b="b" t="t" l="l"/>
            <a:pathLst>
              <a:path h="1110504" w="6940652">
                <a:moveTo>
                  <a:pt x="0" y="0"/>
                </a:moveTo>
                <a:lnTo>
                  <a:pt x="6940652" y="0"/>
                </a:lnTo>
                <a:lnTo>
                  <a:pt x="6940652" y="1110504"/>
                </a:lnTo>
                <a:lnTo>
                  <a:pt x="0" y="111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0">
            <a:off x="9144000" y="3472970"/>
            <a:ext cx="8481036" cy="4775266"/>
          </a:xfrm>
          <a:custGeom>
            <a:avLst/>
            <a:gdLst/>
            <a:ahLst/>
            <a:cxnLst/>
            <a:rect r="r" b="b" t="t" l="l"/>
            <a:pathLst>
              <a:path h="4775266" w="8481036">
                <a:moveTo>
                  <a:pt x="0" y="0"/>
                </a:moveTo>
                <a:lnTo>
                  <a:pt x="8481036" y="0"/>
                </a:lnTo>
                <a:lnTo>
                  <a:pt x="8481036" y="4775266"/>
                </a:lnTo>
                <a:lnTo>
                  <a:pt x="0" y="4775266"/>
                </a:lnTo>
                <a:lnTo>
                  <a:pt x="0" y="0"/>
                </a:lnTo>
                <a:close/>
              </a:path>
            </a:pathLst>
          </a:custGeom>
          <a:blipFill>
            <a:blip r:embed="rId8"/>
            <a:stretch>
              <a:fillRect l="0" t="0" r="0" b="0"/>
            </a:stretch>
          </a:blipFill>
        </p:spPr>
      </p:sp>
      <p:sp>
        <p:nvSpPr>
          <p:cNvPr name="Freeform 11" id="11"/>
          <p:cNvSpPr/>
          <p:nvPr/>
        </p:nvSpPr>
        <p:spPr>
          <a:xfrm flipH="false" flipV="false" rot="0">
            <a:off x="1028700" y="5458465"/>
            <a:ext cx="3764279" cy="2789770"/>
          </a:xfrm>
          <a:custGeom>
            <a:avLst/>
            <a:gdLst/>
            <a:ahLst/>
            <a:cxnLst/>
            <a:rect r="r" b="b" t="t" l="l"/>
            <a:pathLst>
              <a:path h="2789770" w="3764279">
                <a:moveTo>
                  <a:pt x="0" y="0"/>
                </a:moveTo>
                <a:lnTo>
                  <a:pt x="3764279" y="0"/>
                </a:lnTo>
                <a:lnTo>
                  <a:pt x="3764279" y="2789771"/>
                </a:lnTo>
                <a:lnTo>
                  <a:pt x="0" y="2789771"/>
                </a:lnTo>
                <a:lnTo>
                  <a:pt x="0" y="0"/>
                </a:lnTo>
                <a:close/>
              </a:path>
            </a:pathLst>
          </a:custGeom>
          <a:blipFill>
            <a:blip r:embed="rId9"/>
            <a:stretch>
              <a:fillRect l="0" t="0" r="0" b="0"/>
            </a:stretch>
          </a:blipFill>
        </p:spPr>
      </p:sp>
      <p:sp>
        <p:nvSpPr>
          <p:cNvPr name="Freeform 12" id="12"/>
          <p:cNvSpPr/>
          <p:nvPr/>
        </p:nvSpPr>
        <p:spPr>
          <a:xfrm flipH="false" flipV="false" rot="0">
            <a:off x="5147122" y="5458465"/>
            <a:ext cx="3642735" cy="2789770"/>
          </a:xfrm>
          <a:custGeom>
            <a:avLst/>
            <a:gdLst/>
            <a:ahLst/>
            <a:cxnLst/>
            <a:rect r="r" b="b" t="t" l="l"/>
            <a:pathLst>
              <a:path h="2789770" w="3642735">
                <a:moveTo>
                  <a:pt x="0" y="0"/>
                </a:moveTo>
                <a:lnTo>
                  <a:pt x="3642735" y="0"/>
                </a:lnTo>
                <a:lnTo>
                  <a:pt x="3642735" y="2789771"/>
                </a:lnTo>
                <a:lnTo>
                  <a:pt x="0" y="2789771"/>
                </a:lnTo>
                <a:lnTo>
                  <a:pt x="0" y="0"/>
                </a:lnTo>
                <a:close/>
              </a:path>
            </a:pathLst>
          </a:custGeom>
          <a:blipFill>
            <a:blip r:embed="rId10"/>
            <a:stretch>
              <a:fillRect l="0" t="0" r="0" b="0"/>
            </a:stretch>
          </a:blipFill>
        </p:spPr>
      </p:sp>
      <p:sp>
        <p:nvSpPr>
          <p:cNvPr name="TextBox 13" id="13"/>
          <p:cNvSpPr txBox="true"/>
          <p:nvPr/>
        </p:nvSpPr>
        <p:spPr>
          <a:xfrm rot="0">
            <a:off x="1028700" y="2619421"/>
            <a:ext cx="7666932" cy="1055967"/>
          </a:xfrm>
          <a:prstGeom prst="rect">
            <a:avLst/>
          </a:prstGeom>
        </p:spPr>
        <p:txBody>
          <a:bodyPr anchor="t" rtlCol="false" tIns="0" lIns="0" bIns="0" rIns="0">
            <a:spAutoFit/>
          </a:bodyPr>
          <a:lstStyle/>
          <a:p>
            <a:pPr algn="l">
              <a:lnSpc>
                <a:spcPts val="7933"/>
              </a:lnSpc>
            </a:pPr>
            <a:r>
              <a:rPr lang="en-US" sz="7778">
                <a:solidFill>
                  <a:srgbClr val="FFFFFF"/>
                </a:solidFill>
                <a:latin typeface="Norwester"/>
                <a:ea typeface="Norwester"/>
                <a:cs typeface="Norwester"/>
                <a:sym typeface="Norwester"/>
              </a:rPr>
              <a:t>RESULT</a:t>
            </a:r>
          </a:p>
        </p:txBody>
      </p:sp>
      <p:sp>
        <p:nvSpPr>
          <p:cNvPr name="TextBox 14" id="14"/>
          <p:cNvSpPr txBox="true"/>
          <p:nvPr/>
        </p:nvSpPr>
        <p:spPr>
          <a:xfrm rot="-100148">
            <a:off x="1232213" y="3847689"/>
            <a:ext cx="5957138" cy="745411"/>
          </a:xfrm>
          <a:prstGeom prst="rect">
            <a:avLst/>
          </a:prstGeom>
        </p:spPr>
        <p:txBody>
          <a:bodyPr anchor="t" rtlCol="false" tIns="0" lIns="0" bIns="0" rIns="0">
            <a:spAutoFit/>
          </a:bodyPr>
          <a:lstStyle/>
          <a:p>
            <a:pPr algn="l">
              <a:lnSpc>
                <a:spcPts val="5562"/>
              </a:lnSpc>
            </a:pPr>
            <a:r>
              <a:rPr lang="en-US" sz="5453">
                <a:solidFill>
                  <a:srgbClr val="373636"/>
                </a:solidFill>
                <a:latin typeface="Norwester"/>
                <a:ea typeface="Norwester"/>
                <a:cs typeface="Norwester"/>
                <a:sym typeface="Norwester"/>
              </a:rPr>
              <a:t>and discussion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981111" y="-93948"/>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49619" y="9429720"/>
            <a:ext cx="20367859" cy="3086100"/>
            <a:chOff x="0" y="0"/>
            <a:chExt cx="5364375" cy="812800"/>
          </a:xfrm>
        </p:grpSpPr>
        <p:sp>
          <p:nvSpPr>
            <p:cNvPr name="Freeform 6" id="6"/>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7" id="7"/>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8" id="8"/>
          <p:cNvSpPr/>
          <p:nvPr/>
        </p:nvSpPr>
        <p:spPr>
          <a:xfrm flipH="true" flipV="false" rot="-233728">
            <a:off x="-2351574" y="1026125"/>
            <a:ext cx="6501699" cy="1040272"/>
          </a:xfrm>
          <a:custGeom>
            <a:avLst/>
            <a:gdLst/>
            <a:ahLst/>
            <a:cxnLst/>
            <a:rect r="r" b="b" t="t" l="l"/>
            <a:pathLst>
              <a:path h="1040272" w="6501699">
                <a:moveTo>
                  <a:pt x="6501699" y="0"/>
                </a:moveTo>
                <a:lnTo>
                  <a:pt x="0" y="0"/>
                </a:lnTo>
                <a:lnTo>
                  <a:pt x="0" y="1040272"/>
                </a:lnTo>
                <a:lnTo>
                  <a:pt x="6501699" y="1040272"/>
                </a:lnTo>
                <a:lnTo>
                  <a:pt x="6501699"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213565">
            <a:off x="13980953" y="786935"/>
            <a:ext cx="6940652" cy="1110504"/>
          </a:xfrm>
          <a:custGeom>
            <a:avLst/>
            <a:gdLst/>
            <a:ahLst/>
            <a:cxnLst/>
            <a:rect r="r" b="b" t="t" l="l"/>
            <a:pathLst>
              <a:path h="1110504" w="6940652">
                <a:moveTo>
                  <a:pt x="0" y="0"/>
                </a:moveTo>
                <a:lnTo>
                  <a:pt x="6940652" y="0"/>
                </a:lnTo>
                <a:lnTo>
                  <a:pt x="6940652" y="1110504"/>
                </a:lnTo>
                <a:lnTo>
                  <a:pt x="0" y="111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aphicFrame>
        <p:nvGraphicFramePr>
          <p:cNvPr name="Table 10" id="10"/>
          <p:cNvGraphicFramePr>
            <a:graphicFrameLocks noGrp="true"/>
          </p:cNvGraphicFramePr>
          <p:nvPr/>
        </p:nvGraphicFramePr>
        <p:xfrm>
          <a:off x="1787590" y="2636272"/>
          <a:ext cx="5211417" cy="6238875"/>
        </p:xfrm>
        <a:graphic>
          <a:graphicData uri="http://schemas.openxmlformats.org/drawingml/2006/table">
            <a:tbl>
              <a:tblPr/>
              <a:tblGrid>
                <a:gridCol w="1009803"/>
                <a:gridCol w="2429027"/>
                <a:gridCol w="1772587"/>
              </a:tblGrid>
              <a:tr h="1559719">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No</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2A6044"/>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Model</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2A6044"/>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RMSE</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2A6044"/>
                    </a:solidFill>
                  </a:tcPr>
                </a:tc>
              </a:tr>
              <a:tr h="1559719">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1</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ARIMA (0,0,1)</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0.2117</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r>
              <a:tr h="1559719">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2</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ARIMA (3,1,1)</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0.2022</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r>
              <a:tr h="1559719">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3</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ARIMA (3,2,2)</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c>
                  <a:txBody>
                    <a:bodyPr anchor="t" rtlCol="false"/>
                    <a:lstStyle/>
                    <a:p>
                      <a:pPr algn="l">
                        <a:lnSpc>
                          <a:spcPts val="2659"/>
                        </a:lnSpc>
                        <a:defRPr/>
                      </a:pPr>
                      <a:endParaRPr lang="en-US" sz="1100"/>
                    </a:p>
                    <a:p>
                      <a:pPr algn="l">
                        <a:lnSpc>
                          <a:spcPts val="2659"/>
                        </a:lnSpc>
                      </a:pPr>
                      <a:r>
                        <a:rPr lang="en-US" sz="1899">
                          <a:solidFill>
                            <a:srgbClr val="FFFFFF"/>
                          </a:solidFill>
                          <a:latin typeface="Poppins"/>
                          <a:ea typeface="Poppins"/>
                          <a:cs typeface="Poppins"/>
                          <a:sym typeface="Poppins"/>
                        </a:rPr>
                        <a:t>  0.2091</a:t>
                      </a:r>
                    </a:p>
                    <a:p>
                      <a:pPr algn="l">
                        <a:lnSpc>
                          <a:spcPts val="2659"/>
                        </a:lnSpc>
                      </a:pPr>
                      <a:r>
                        <a:rPr lang="en-US" sz="1899">
                          <a:solidFill>
                            <a:srgbClr val="FFFFFF"/>
                          </a:solidFill>
                          <a:latin typeface="Poppins"/>
                          <a:ea typeface="Poppins"/>
                          <a:cs typeface="Poppins"/>
                          <a:sym typeface="Poppins"/>
                        </a:rPr>
                        <a:t>  </a:t>
                      </a:r>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solidFill>
                      <a:srgbClr val="3D825E"/>
                    </a:solidFill>
                  </a:tcPr>
                </a:tc>
              </a:tr>
            </a:tbl>
          </a:graphicData>
        </a:graphic>
      </p:graphicFrame>
      <p:sp>
        <p:nvSpPr>
          <p:cNvPr name="Freeform 11" id="11"/>
          <p:cNvSpPr/>
          <p:nvPr/>
        </p:nvSpPr>
        <p:spPr>
          <a:xfrm flipH="false" flipV="false" rot="0">
            <a:off x="9734311" y="4957741"/>
            <a:ext cx="6294190" cy="3735188"/>
          </a:xfrm>
          <a:custGeom>
            <a:avLst/>
            <a:gdLst/>
            <a:ahLst/>
            <a:cxnLst/>
            <a:rect r="r" b="b" t="t" l="l"/>
            <a:pathLst>
              <a:path h="3735188" w="6294190">
                <a:moveTo>
                  <a:pt x="0" y="0"/>
                </a:moveTo>
                <a:lnTo>
                  <a:pt x="6294189" y="0"/>
                </a:lnTo>
                <a:lnTo>
                  <a:pt x="6294189" y="3735188"/>
                </a:lnTo>
                <a:lnTo>
                  <a:pt x="0" y="3735188"/>
                </a:lnTo>
                <a:lnTo>
                  <a:pt x="0" y="0"/>
                </a:lnTo>
                <a:close/>
              </a:path>
            </a:pathLst>
          </a:custGeom>
          <a:blipFill>
            <a:blip r:embed="rId8"/>
            <a:stretch>
              <a:fillRect l="0" t="0" r="0" b="0"/>
            </a:stretch>
          </a:blipFill>
        </p:spPr>
      </p:sp>
      <p:sp>
        <p:nvSpPr>
          <p:cNvPr name="TextBox 12" id="12"/>
          <p:cNvSpPr txBox="true"/>
          <p:nvPr/>
        </p:nvSpPr>
        <p:spPr>
          <a:xfrm rot="0">
            <a:off x="1196847" y="2064194"/>
            <a:ext cx="7947153" cy="404622"/>
          </a:xfrm>
          <a:prstGeom prst="rect">
            <a:avLst/>
          </a:prstGeom>
        </p:spPr>
        <p:txBody>
          <a:bodyPr anchor="t" rtlCol="false" tIns="0" lIns="0" bIns="0" rIns="0">
            <a:spAutoFit/>
          </a:bodyPr>
          <a:lstStyle/>
          <a:p>
            <a:pPr algn="l">
              <a:lnSpc>
                <a:spcPts val="3144"/>
              </a:lnSpc>
            </a:pPr>
            <a:r>
              <a:rPr lang="en-US" sz="2400">
                <a:solidFill>
                  <a:srgbClr val="FFFFFF"/>
                </a:solidFill>
                <a:latin typeface="Poppins Bold"/>
                <a:ea typeface="Poppins Bold"/>
                <a:cs typeface="Poppins Bold"/>
                <a:sym typeface="Poppins Bold"/>
              </a:rPr>
              <a:t>The three best modelorders based on RMSE</a:t>
            </a:r>
          </a:p>
        </p:txBody>
      </p:sp>
      <p:sp>
        <p:nvSpPr>
          <p:cNvPr name="TextBox 13" id="13"/>
          <p:cNvSpPr txBox="true"/>
          <p:nvPr/>
        </p:nvSpPr>
        <p:spPr>
          <a:xfrm rot="0">
            <a:off x="8700890" y="3919498"/>
            <a:ext cx="7947153" cy="795147"/>
          </a:xfrm>
          <a:prstGeom prst="rect">
            <a:avLst/>
          </a:prstGeom>
        </p:spPr>
        <p:txBody>
          <a:bodyPr anchor="t" rtlCol="false" tIns="0" lIns="0" bIns="0" rIns="0">
            <a:spAutoFit/>
          </a:bodyPr>
          <a:lstStyle/>
          <a:p>
            <a:pPr algn="ctr">
              <a:lnSpc>
                <a:spcPts val="3144"/>
              </a:lnSpc>
            </a:pPr>
            <a:r>
              <a:rPr lang="en-US" sz="2400">
                <a:solidFill>
                  <a:srgbClr val="FFFFFF"/>
                </a:solidFill>
                <a:latin typeface="Poppins Bold"/>
                <a:ea typeface="Poppins Bold"/>
                <a:cs typeface="Poppins Bold"/>
                <a:sym typeface="Poppins Bold"/>
              </a:rPr>
              <a:t>Comparison of the prediction results for the next 5 years with the actual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0" y="0"/>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49619" y="9429720"/>
            <a:ext cx="20367859" cy="3086100"/>
            <a:chOff x="0" y="0"/>
            <a:chExt cx="5364375" cy="812800"/>
          </a:xfrm>
        </p:grpSpPr>
        <p:sp>
          <p:nvSpPr>
            <p:cNvPr name="Freeform 6" id="6"/>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7" id="7"/>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8" id="8"/>
          <p:cNvSpPr/>
          <p:nvPr/>
        </p:nvSpPr>
        <p:spPr>
          <a:xfrm flipH="true" flipV="false" rot="-233728">
            <a:off x="-2351574" y="1026125"/>
            <a:ext cx="6501699" cy="1040272"/>
          </a:xfrm>
          <a:custGeom>
            <a:avLst/>
            <a:gdLst/>
            <a:ahLst/>
            <a:cxnLst/>
            <a:rect r="r" b="b" t="t" l="l"/>
            <a:pathLst>
              <a:path h="1040272" w="6501699">
                <a:moveTo>
                  <a:pt x="6501699" y="0"/>
                </a:moveTo>
                <a:lnTo>
                  <a:pt x="0" y="0"/>
                </a:lnTo>
                <a:lnTo>
                  <a:pt x="0" y="1040272"/>
                </a:lnTo>
                <a:lnTo>
                  <a:pt x="6501699" y="1040272"/>
                </a:lnTo>
                <a:lnTo>
                  <a:pt x="6501699"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213565">
            <a:off x="13980953" y="786935"/>
            <a:ext cx="6940652" cy="1110504"/>
          </a:xfrm>
          <a:custGeom>
            <a:avLst/>
            <a:gdLst/>
            <a:ahLst/>
            <a:cxnLst/>
            <a:rect r="r" b="b" t="t" l="l"/>
            <a:pathLst>
              <a:path h="1110504" w="6940652">
                <a:moveTo>
                  <a:pt x="0" y="0"/>
                </a:moveTo>
                <a:lnTo>
                  <a:pt x="6940652" y="0"/>
                </a:lnTo>
                <a:lnTo>
                  <a:pt x="6940652" y="1110504"/>
                </a:lnTo>
                <a:lnTo>
                  <a:pt x="0" y="111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0">
            <a:off x="9311577" y="3085492"/>
            <a:ext cx="7699245" cy="5689973"/>
          </a:xfrm>
          <a:custGeom>
            <a:avLst/>
            <a:gdLst/>
            <a:ahLst/>
            <a:cxnLst/>
            <a:rect r="r" b="b" t="t" l="l"/>
            <a:pathLst>
              <a:path h="5689973" w="7699245">
                <a:moveTo>
                  <a:pt x="0" y="0"/>
                </a:moveTo>
                <a:lnTo>
                  <a:pt x="7699245" y="0"/>
                </a:lnTo>
                <a:lnTo>
                  <a:pt x="7699245" y="5689973"/>
                </a:lnTo>
                <a:lnTo>
                  <a:pt x="0" y="5689973"/>
                </a:lnTo>
                <a:lnTo>
                  <a:pt x="0" y="0"/>
                </a:lnTo>
                <a:close/>
              </a:path>
            </a:pathLst>
          </a:custGeom>
          <a:blipFill>
            <a:blip r:embed="rId8"/>
            <a:stretch>
              <a:fillRect l="0" t="0" r="0" b="0"/>
            </a:stretch>
          </a:blipFill>
        </p:spPr>
      </p:sp>
      <p:sp>
        <p:nvSpPr>
          <p:cNvPr name="TextBox 11" id="11"/>
          <p:cNvSpPr txBox="true"/>
          <p:nvPr/>
        </p:nvSpPr>
        <p:spPr>
          <a:xfrm rot="0">
            <a:off x="1028700" y="5190910"/>
            <a:ext cx="7947153" cy="404622"/>
          </a:xfrm>
          <a:prstGeom prst="rect">
            <a:avLst/>
          </a:prstGeom>
        </p:spPr>
        <p:txBody>
          <a:bodyPr anchor="t" rtlCol="false" tIns="0" lIns="0" bIns="0" rIns="0">
            <a:spAutoFit/>
          </a:bodyPr>
          <a:lstStyle/>
          <a:p>
            <a:pPr algn="l">
              <a:lnSpc>
                <a:spcPts val="3144"/>
              </a:lnSpc>
            </a:pPr>
            <a:r>
              <a:rPr lang="en-US" sz="2400">
                <a:solidFill>
                  <a:srgbClr val="FFFFFF"/>
                </a:solidFill>
                <a:latin typeface="Poppins Bold"/>
                <a:ea typeface="Poppins Bold"/>
                <a:cs typeface="Poppins Bold"/>
                <a:sym typeface="Poppins Bold"/>
              </a:rPr>
              <a:t>5 Years forecasting using ARIMA (3,1,1)</a:t>
            </a:r>
          </a:p>
        </p:txBody>
      </p:sp>
      <p:sp>
        <p:nvSpPr>
          <p:cNvPr name="TextBox 12" id="12"/>
          <p:cNvSpPr txBox="true"/>
          <p:nvPr/>
        </p:nvSpPr>
        <p:spPr>
          <a:xfrm rot="0">
            <a:off x="1028700" y="2619421"/>
            <a:ext cx="7666932" cy="1055967"/>
          </a:xfrm>
          <a:prstGeom prst="rect">
            <a:avLst/>
          </a:prstGeom>
        </p:spPr>
        <p:txBody>
          <a:bodyPr anchor="t" rtlCol="false" tIns="0" lIns="0" bIns="0" rIns="0">
            <a:spAutoFit/>
          </a:bodyPr>
          <a:lstStyle/>
          <a:p>
            <a:pPr algn="l">
              <a:lnSpc>
                <a:spcPts val="7933"/>
              </a:lnSpc>
            </a:pPr>
            <a:r>
              <a:rPr lang="en-US" sz="7778">
                <a:solidFill>
                  <a:srgbClr val="FFFFFF"/>
                </a:solidFill>
                <a:latin typeface="Norwester"/>
                <a:ea typeface="Norwester"/>
                <a:cs typeface="Norwester"/>
                <a:sym typeface="Norwester"/>
              </a:rPr>
              <a:t>RESULT</a:t>
            </a:r>
          </a:p>
        </p:txBody>
      </p:sp>
      <p:sp>
        <p:nvSpPr>
          <p:cNvPr name="TextBox 13" id="13"/>
          <p:cNvSpPr txBox="true"/>
          <p:nvPr/>
        </p:nvSpPr>
        <p:spPr>
          <a:xfrm rot="-100148">
            <a:off x="1232213" y="3847689"/>
            <a:ext cx="5957138" cy="745411"/>
          </a:xfrm>
          <a:prstGeom prst="rect">
            <a:avLst/>
          </a:prstGeom>
        </p:spPr>
        <p:txBody>
          <a:bodyPr anchor="t" rtlCol="false" tIns="0" lIns="0" bIns="0" rIns="0">
            <a:spAutoFit/>
          </a:bodyPr>
          <a:lstStyle/>
          <a:p>
            <a:pPr algn="l">
              <a:lnSpc>
                <a:spcPts val="5562"/>
              </a:lnSpc>
            </a:pPr>
            <a:r>
              <a:rPr lang="en-US" sz="5453">
                <a:solidFill>
                  <a:srgbClr val="373636"/>
                </a:solidFill>
                <a:latin typeface="Norwester"/>
                <a:ea typeface="Norwester"/>
                <a:cs typeface="Norwester"/>
                <a:sym typeface="Norwester"/>
              </a:rPr>
              <a:t>AND CONDITION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A6044"/>
        </a:solidFill>
      </p:bgPr>
    </p:bg>
    <p:spTree>
      <p:nvGrpSpPr>
        <p:cNvPr id="1" name=""/>
        <p:cNvGrpSpPr/>
        <p:nvPr/>
      </p:nvGrpSpPr>
      <p:grpSpPr>
        <a:xfrm>
          <a:off x="0" y="0"/>
          <a:ext cx="0" cy="0"/>
          <a:chOff x="0" y="0"/>
          <a:chExt cx="0" cy="0"/>
        </a:xfrm>
      </p:grpSpPr>
      <p:grpSp>
        <p:nvGrpSpPr>
          <p:cNvPr name="Group 2" id="2"/>
          <p:cNvGrpSpPr/>
          <p:nvPr/>
        </p:nvGrpSpPr>
        <p:grpSpPr>
          <a:xfrm rot="0">
            <a:off x="-981111" y="-103473"/>
            <a:ext cx="21094464" cy="10567204"/>
            <a:chOff x="0" y="0"/>
            <a:chExt cx="28125952" cy="14089605"/>
          </a:xfrm>
        </p:grpSpPr>
        <p:sp>
          <p:nvSpPr>
            <p:cNvPr name="Freeform 3" id="3"/>
            <p:cNvSpPr/>
            <p:nvPr/>
          </p:nvSpPr>
          <p:spPr>
            <a:xfrm flipH="false" flipV="false" rot="0">
              <a:off x="0" y="0"/>
              <a:ext cx="14089605" cy="14089605"/>
            </a:xfrm>
            <a:custGeom>
              <a:avLst/>
              <a:gdLst/>
              <a:ahLst/>
              <a:cxnLst/>
              <a:rect r="r" b="b" t="t" l="l"/>
              <a:pathLst>
                <a:path h="14089605" w="14089605">
                  <a:moveTo>
                    <a:pt x="0" y="0"/>
                  </a:moveTo>
                  <a:lnTo>
                    <a:pt x="14089605" y="0"/>
                  </a:lnTo>
                  <a:lnTo>
                    <a:pt x="14089605"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36346" y="0"/>
              <a:ext cx="14089605" cy="14089605"/>
            </a:xfrm>
            <a:custGeom>
              <a:avLst/>
              <a:gdLst/>
              <a:ahLst/>
              <a:cxnLst/>
              <a:rect r="r" b="b" t="t" l="l"/>
              <a:pathLst>
                <a:path h="14089605" w="14089605">
                  <a:moveTo>
                    <a:pt x="0" y="0"/>
                  </a:moveTo>
                  <a:lnTo>
                    <a:pt x="14089606" y="0"/>
                  </a:lnTo>
                  <a:lnTo>
                    <a:pt x="14089606" y="14089605"/>
                  </a:lnTo>
                  <a:lnTo>
                    <a:pt x="0" y="14089605"/>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402671">
            <a:off x="14228100" y="789532"/>
            <a:ext cx="2822227" cy="3167806"/>
          </a:xfrm>
          <a:custGeom>
            <a:avLst/>
            <a:gdLst/>
            <a:ahLst/>
            <a:cxnLst/>
            <a:rect r="r" b="b" t="t" l="l"/>
            <a:pathLst>
              <a:path h="3167806" w="2822227">
                <a:moveTo>
                  <a:pt x="0" y="0"/>
                </a:moveTo>
                <a:lnTo>
                  <a:pt x="2822227" y="0"/>
                </a:lnTo>
                <a:lnTo>
                  <a:pt x="2822227" y="3167806"/>
                </a:lnTo>
                <a:lnTo>
                  <a:pt x="0" y="3167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452425" y="4111394"/>
            <a:ext cx="12649898" cy="4118980"/>
            <a:chOff x="0" y="0"/>
            <a:chExt cx="3263711" cy="1062709"/>
          </a:xfrm>
        </p:grpSpPr>
        <p:sp>
          <p:nvSpPr>
            <p:cNvPr name="Freeform 7" id="7"/>
            <p:cNvSpPr/>
            <p:nvPr/>
          </p:nvSpPr>
          <p:spPr>
            <a:xfrm flipH="false" flipV="false" rot="0">
              <a:off x="0" y="0"/>
              <a:ext cx="3263712" cy="1062709"/>
            </a:xfrm>
            <a:custGeom>
              <a:avLst/>
              <a:gdLst/>
              <a:ahLst/>
              <a:cxnLst/>
              <a:rect r="r" b="b" t="t" l="l"/>
              <a:pathLst>
                <a:path h="1062709" w="3263712">
                  <a:moveTo>
                    <a:pt x="11016" y="0"/>
                  </a:moveTo>
                  <a:lnTo>
                    <a:pt x="3252695" y="0"/>
                  </a:lnTo>
                  <a:cubicBezTo>
                    <a:pt x="3258779" y="0"/>
                    <a:pt x="3263712" y="4932"/>
                    <a:pt x="3263712" y="11016"/>
                  </a:cubicBezTo>
                  <a:lnTo>
                    <a:pt x="3263712" y="1051693"/>
                  </a:lnTo>
                  <a:cubicBezTo>
                    <a:pt x="3263712" y="1057777"/>
                    <a:pt x="3258779" y="1062709"/>
                    <a:pt x="3252695" y="1062709"/>
                  </a:cubicBezTo>
                  <a:lnTo>
                    <a:pt x="11016" y="1062709"/>
                  </a:lnTo>
                  <a:cubicBezTo>
                    <a:pt x="4932" y="1062709"/>
                    <a:pt x="0" y="1057777"/>
                    <a:pt x="0" y="1051693"/>
                  </a:cubicBezTo>
                  <a:lnTo>
                    <a:pt x="0" y="11016"/>
                  </a:lnTo>
                  <a:cubicBezTo>
                    <a:pt x="0" y="4932"/>
                    <a:pt x="4932" y="0"/>
                    <a:pt x="11016" y="0"/>
                  </a:cubicBezTo>
                  <a:close/>
                </a:path>
              </a:pathLst>
            </a:custGeom>
            <a:solidFill>
              <a:srgbClr val="F57F14"/>
            </a:solidFill>
          </p:spPr>
        </p:sp>
        <p:sp>
          <p:nvSpPr>
            <p:cNvPr name="TextBox 8" id="8"/>
            <p:cNvSpPr txBox="true"/>
            <p:nvPr/>
          </p:nvSpPr>
          <p:spPr>
            <a:xfrm>
              <a:off x="0" y="-19050"/>
              <a:ext cx="3263711" cy="1081759"/>
            </a:xfrm>
            <a:prstGeom prst="rect">
              <a:avLst/>
            </a:prstGeom>
          </p:spPr>
          <p:txBody>
            <a:bodyPr anchor="ctr" rtlCol="false" tIns="50800" lIns="50800" bIns="50800" rIns="50800"/>
            <a:lstStyle/>
            <a:p>
              <a:pPr algn="ctr">
                <a:lnSpc>
                  <a:spcPts val="3187"/>
                </a:lnSpc>
              </a:pPr>
            </a:p>
          </p:txBody>
        </p:sp>
      </p:grpSp>
      <p:sp>
        <p:nvSpPr>
          <p:cNvPr name="TextBox 9" id="9"/>
          <p:cNvSpPr txBox="true"/>
          <p:nvPr/>
        </p:nvSpPr>
        <p:spPr>
          <a:xfrm rot="0">
            <a:off x="4781445" y="4468103"/>
            <a:ext cx="12111082" cy="3528822"/>
          </a:xfrm>
          <a:prstGeom prst="rect">
            <a:avLst/>
          </a:prstGeom>
        </p:spPr>
        <p:txBody>
          <a:bodyPr anchor="t" rtlCol="false" tIns="0" lIns="0" bIns="0" rIns="0">
            <a:spAutoFit/>
          </a:bodyPr>
          <a:lstStyle/>
          <a:p>
            <a:pPr algn="l">
              <a:lnSpc>
                <a:spcPts val="3144"/>
              </a:lnSpc>
            </a:pPr>
            <a:r>
              <a:rPr lang="en-US" sz="2400">
                <a:solidFill>
                  <a:srgbClr val="FFFFFF"/>
                </a:solidFill>
                <a:latin typeface="Poppins Medium"/>
                <a:ea typeface="Poppins Medium"/>
                <a:cs typeface="Poppins Medium"/>
                <a:sym typeface="Poppins Medium"/>
              </a:rPr>
              <a:t>Based on the results of data analysis and discussion, this research concludes that the ARIMA(3,1,1) method was suitable for forecasting the data of renewable energy (total primary energy supply) in Indonesia. This conclusion is supported by the RMSE value of ARIMA(3,1,1), which is 0.2022, indicating a good fit for the data. The lower RMSE value demonstrates that the ARIMA(3,1,1) method can effectively capture the patterns and trends in the historical data, providing reliable forecasts that can aid in strategic planning and decision-making for the sustainable energy transition in Indonesia.</a:t>
            </a:r>
          </a:p>
          <a:p>
            <a:pPr algn="l">
              <a:lnSpc>
                <a:spcPts val="3144"/>
              </a:lnSpc>
            </a:pPr>
          </a:p>
        </p:txBody>
      </p:sp>
      <p:sp>
        <p:nvSpPr>
          <p:cNvPr name="TextBox 10" id="10"/>
          <p:cNvSpPr txBox="true"/>
          <p:nvPr/>
        </p:nvSpPr>
        <p:spPr>
          <a:xfrm rot="0">
            <a:off x="2278414" y="997213"/>
            <a:ext cx="4998030" cy="1008805"/>
          </a:xfrm>
          <a:prstGeom prst="rect">
            <a:avLst/>
          </a:prstGeom>
        </p:spPr>
        <p:txBody>
          <a:bodyPr anchor="t" rtlCol="false" tIns="0" lIns="0" bIns="0" rIns="0">
            <a:spAutoFit/>
          </a:bodyPr>
          <a:lstStyle/>
          <a:p>
            <a:pPr algn="l">
              <a:lnSpc>
                <a:spcPts val="7680"/>
              </a:lnSpc>
            </a:pPr>
            <a:r>
              <a:rPr lang="en-US" sz="7529">
                <a:solidFill>
                  <a:srgbClr val="FFFFFF"/>
                </a:solidFill>
                <a:latin typeface="Norwester"/>
                <a:ea typeface="Norwester"/>
                <a:cs typeface="Norwester"/>
                <a:sym typeface="Norwester"/>
              </a:rPr>
              <a:t>CONCLUSION</a:t>
            </a:r>
          </a:p>
        </p:txBody>
      </p:sp>
      <p:grpSp>
        <p:nvGrpSpPr>
          <p:cNvPr name="Group 11" id="11"/>
          <p:cNvGrpSpPr/>
          <p:nvPr/>
        </p:nvGrpSpPr>
        <p:grpSpPr>
          <a:xfrm rot="0">
            <a:off x="-449619" y="9429720"/>
            <a:ext cx="20367859" cy="3086100"/>
            <a:chOff x="0" y="0"/>
            <a:chExt cx="5364375" cy="812800"/>
          </a:xfrm>
        </p:grpSpPr>
        <p:sp>
          <p:nvSpPr>
            <p:cNvPr name="Freeform 12" id="12"/>
            <p:cNvSpPr/>
            <p:nvPr/>
          </p:nvSpPr>
          <p:spPr>
            <a:xfrm flipH="false" flipV="false" rot="0">
              <a:off x="0" y="0"/>
              <a:ext cx="5364375" cy="812800"/>
            </a:xfrm>
            <a:custGeom>
              <a:avLst/>
              <a:gdLst/>
              <a:ahLst/>
              <a:cxnLst/>
              <a:rect r="r" b="b" t="t" l="l"/>
              <a:pathLst>
                <a:path h="812800" w="5364375">
                  <a:moveTo>
                    <a:pt x="0" y="0"/>
                  </a:moveTo>
                  <a:lnTo>
                    <a:pt x="5364375" y="0"/>
                  </a:lnTo>
                  <a:lnTo>
                    <a:pt x="5364375" y="812800"/>
                  </a:lnTo>
                  <a:lnTo>
                    <a:pt x="0" y="812800"/>
                  </a:lnTo>
                  <a:close/>
                </a:path>
              </a:pathLst>
            </a:custGeom>
            <a:solidFill>
              <a:srgbClr val="FAB40D"/>
            </a:solidFill>
          </p:spPr>
        </p:sp>
        <p:sp>
          <p:nvSpPr>
            <p:cNvPr name="TextBox 13" id="13"/>
            <p:cNvSpPr txBox="true"/>
            <p:nvPr/>
          </p:nvSpPr>
          <p:spPr>
            <a:xfrm>
              <a:off x="0" y="-19050"/>
              <a:ext cx="5364375" cy="831850"/>
            </a:xfrm>
            <a:prstGeom prst="rect">
              <a:avLst/>
            </a:prstGeom>
          </p:spPr>
          <p:txBody>
            <a:bodyPr anchor="ctr" rtlCol="false" tIns="50800" lIns="50800" bIns="50800" rIns="50800"/>
            <a:lstStyle/>
            <a:p>
              <a:pPr algn="ctr">
                <a:lnSpc>
                  <a:spcPts val="3187"/>
                </a:lnSpc>
              </a:pPr>
            </a:p>
          </p:txBody>
        </p:sp>
      </p:grpSp>
      <p:sp>
        <p:nvSpPr>
          <p:cNvPr name="Freeform 14" id="14"/>
          <p:cNvSpPr/>
          <p:nvPr/>
        </p:nvSpPr>
        <p:spPr>
          <a:xfrm flipH="false" flipV="false" rot="0">
            <a:off x="377112" y="6979723"/>
            <a:ext cx="3802604" cy="2863943"/>
          </a:xfrm>
          <a:custGeom>
            <a:avLst/>
            <a:gdLst/>
            <a:ahLst/>
            <a:cxnLst/>
            <a:rect r="r" b="b" t="t" l="l"/>
            <a:pathLst>
              <a:path h="2863943" w="3802604">
                <a:moveTo>
                  <a:pt x="0" y="0"/>
                </a:moveTo>
                <a:lnTo>
                  <a:pt x="3802604" y="0"/>
                </a:lnTo>
                <a:lnTo>
                  <a:pt x="3802604" y="2863943"/>
                </a:lnTo>
                <a:lnTo>
                  <a:pt x="0" y="28639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187105" y="863863"/>
            <a:ext cx="2975627" cy="3247531"/>
          </a:xfrm>
          <a:custGeom>
            <a:avLst/>
            <a:gdLst/>
            <a:ahLst/>
            <a:cxnLst/>
            <a:rect r="r" b="b" t="t" l="l"/>
            <a:pathLst>
              <a:path h="3247531" w="2975627">
                <a:moveTo>
                  <a:pt x="2975626" y="0"/>
                </a:moveTo>
                <a:lnTo>
                  <a:pt x="0" y="0"/>
                </a:lnTo>
                <a:lnTo>
                  <a:pt x="0" y="3247531"/>
                </a:lnTo>
                <a:lnTo>
                  <a:pt x="2975626" y="3247531"/>
                </a:lnTo>
                <a:lnTo>
                  <a:pt x="297562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54898">
            <a:off x="16907994" y="1159862"/>
            <a:ext cx="702613" cy="702613"/>
          </a:xfrm>
          <a:custGeom>
            <a:avLst/>
            <a:gdLst/>
            <a:ahLst/>
            <a:cxnLst/>
            <a:rect r="r" b="b" t="t" l="l"/>
            <a:pathLst>
              <a:path h="702613" w="702613">
                <a:moveTo>
                  <a:pt x="0" y="0"/>
                </a:moveTo>
                <a:lnTo>
                  <a:pt x="702612" y="0"/>
                </a:lnTo>
                <a:lnTo>
                  <a:pt x="702612" y="702613"/>
                </a:lnTo>
                <a:lnTo>
                  <a:pt x="0" y="7026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399301">
            <a:off x="10253499" y="560404"/>
            <a:ext cx="1480329" cy="2444987"/>
          </a:xfrm>
          <a:custGeom>
            <a:avLst/>
            <a:gdLst/>
            <a:ahLst/>
            <a:cxnLst/>
            <a:rect r="r" b="b" t="t" l="l"/>
            <a:pathLst>
              <a:path h="2444987" w="1480329">
                <a:moveTo>
                  <a:pt x="0" y="0"/>
                </a:moveTo>
                <a:lnTo>
                  <a:pt x="1480329" y="0"/>
                </a:lnTo>
                <a:lnTo>
                  <a:pt x="1480329" y="2444987"/>
                </a:lnTo>
                <a:lnTo>
                  <a:pt x="0" y="24449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6972012" y="4619839"/>
            <a:ext cx="702613" cy="702613"/>
          </a:xfrm>
          <a:custGeom>
            <a:avLst/>
            <a:gdLst/>
            <a:ahLst/>
            <a:cxnLst/>
            <a:rect r="r" b="b" t="t" l="l"/>
            <a:pathLst>
              <a:path h="702613" w="702613">
                <a:moveTo>
                  <a:pt x="0" y="0"/>
                </a:moveTo>
                <a:lnTo>
                  <a:pt x="702613" y="0"/>
                </a:lnTo>
                <a:lnTo>
                  <a:pt x="702613" y="702613"/>
                </a:lnTo>
                <a:lnTo>
                  <a:pt x="0" y="7026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233728">
            <a:off x="-3996023" y="3002811"/>
            <a:ext cx="5072870" cy="811659"/>
          </a:xfrm>
          <a:custGeom>
            <a:avLst/>
            <a:gdLst/>
            <a:ahLst/>
            <a:cxnLst/>
            <a:rect r="r" b="b" t="t" l="l"/>
            <a:pathLst>
              <a:path h="811659" w="5072870">
                <a:moveTo>
                  <a:pt x="5072869" y="0"/>
                </a:moveTo>
                <a:lnTo>
                  <a:pt x="0" y="0"/>
                </a:lnTo>
                <a:lnTo>
                  <a:pt x="0" y="811659"/>
                </a:lnTo>
                <a:lnTo>
                  <a:pt x="5072869" y="811659"/>
                </a:lnTo>
                <a:lnTo>
                  <a:pt x="5072869"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20" id="20"/>
          <p:cNvSpPr/>
          <p:nvPr/>
        </p:nvSpPr>
        <p:spPr>
          <a:xfrm flipH="false" flipV="false" rot="213565">
            <a:off x="14381710" y="7827801"/>
            <a:ext cx="6940652" cy="1110504"/>
          </a:xfrm>
          <a:custGeom>
            <a:avLst/>
            <a:gdLst/>
            <a:ahLst/>
            <a:cxnLst/>
            <a:rect r="r" b="b" t="t" l="l"/>
            <a:pathLst>
              <a:path h="1110504" w="6940652">
                <a:moveTo>
                  <a:pt x="0" y="0"/>
                </a:moveTo>
                <a:lnTo>
                  <a:pt x="6940653" y="0"/>
                </a:lnTo>
                <a:lnTo>
                  <a:pt x="6940653" y="1110504"/>
                </a:lnTo>
                <a:lnTo>
                  <a:pt x="0" y="111050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DAGFLlwuEDs</dc:identifier>
  <dcterms:modified xsi:type="dcterms:W3CDTF">2011-08-01T06:04:30Z</dcterms:modified>
  <cp:revision>1</cp:revision>
  <dc:title>Green and Yellow Illustrative Managing Energy Presentation</dc:title>
</cp:coreProperties>
</file>