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6D597D-B134-4E6F-9F88-40F067354111}">
  <a:tblStyle styleId="{836D597D-B134-4E6F-9F88-40F067354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126e6007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126e6007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12f548f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12f548f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12f548f2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12f548f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12f548f2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12f548f2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12f548f2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12f548f2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12f548f2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12f548f2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12f548f2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12f548f2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12f548f2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12f548f2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126e600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126e600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074346ae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074346ae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74346ae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74346ae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26e600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126e600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74346ae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074346ae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126e6007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126e6007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126e6007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126e6007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126e6007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126e6007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1"/>
            <p:cNvSpPr/>
            <p:nvPr/>
          </p:nvSpPr>
          <p:spPr>
            <a:xfrm>
              <a:off x="0" y="0"/>
              <a:ext cx="307500" cy="5143500"/>
            </a:xfrm>
            <a:prstGeom prst="rect">
              <a:avLst/>
            </a:prstGeom>
            <a:solidFill>
              <a:srgbClr val="E431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07500" y="0"/>
              <a:ext cx="8836500" cy="37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07500" y="4764300"/>
              <a:ext cx="8836500" cy="379200"/>
            </a:xfrm>
            <a:prstGeom prst="rect">
              <a:avLst/>
            </a:prstGeom>
            <a:solidFill>
              <a:srgbClr val="149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.id/1WsR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eb.stanford.edu/class/cs224n" TargetMode="External"/><Relationship Id="rId4" Type="http://schemas.openxmlformats.org/officeDocument/2006/relationships/hyperlink" Target="https://spacy.io/" TargetMode="External"/><Relationship Id="rId5" Type="http://schemas.openxmlformats.org/officeDocument/2006/relationships/hyperlink" Target="https://www.nltk.org/" TargetMode="External"/><Relationship Id="rId6" Type="http://schemas.openxmlformats.org/officeDocument/2006/relationships/hyperlink" Target="https://huggingface.co/learn/nlp-course/chapter6/1?fw=p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747600" y="1139200"/>
            <a:ext cx="795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Introduction to NLP and Text Processing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49700" y="3235863"/>
            <a:ext cx="7644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4"/>
              <a:buNone/>
            </a:pPr>
            <a:r>
              <a:rPr lang="en-GB" sz="1287">
                <a:latin typeface="Nunito"/>
                <a:ea typeface="Nunito"/>
                <a:cs typeface="Nunito"/>
                <a:sym typeface="Nunito"/>
              </a:rPr>
              <a:t>Gelar Rasa 2023 @ UPN “VETERAN” JAWA TIMUR </a:t>
            </a:r>
            <a:endParaRPr sz="128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0"/>
            <a:ext cx="307500" cy="5143500"/>
          </a:xfrm>
          <a:prstGeom prst="rect">
            <a:avLst/>
          </a:prstGeom>
          <a:solidFill>
            <a:srgbClr val="E43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07500" y="0"/>
            <a:ext cx="8836500" cy="3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07500" y="4764300"/>
            <a:ext cx="8836500" cy="379200"/>
          </a:xfrm>
          <a:prstGeom prst="rect">
            <a:avLst/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903450" y="3587450"/>
            <a:ext cx="7644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4"/>
              <a:buNone/>
            </a:pPr>
            <a:r>
              <a:rPr b="1" lang="en-GB" sz="1487">
                <a:latin typeface="Nunito"/>
                <a:ea typeface="Nunito"/>
                <a:cs typeface="Nunito"/>
                <a:sym typeface="Nunito"/>
              </a:rPr>
              <a:t>Salahuddin Muhammad Iqbal</a:t>
            </a:r>
            <a:endParaRPr b="1" sz="148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700350" y="4410225"/>
            <a:ext cx="17433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4"/>
              <a:buNone/>
            </a:pPr>
            <a:r>
              <a:rPr lang="en-GB" sz="1287">
                <a:latin typeface="Nunito"/>
                <a:ea typeface="Nunito"/>
                <a:cs typeface="Nunito"/>
                <a:sym typeface="Nunito"/>
              </a:rPr>
              <a:t>2023-11-11</a:t>
            </a:r>
            <a:endParaRPr sz="128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643500" y="4331825"/>
            <a:ext cx="12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https://s.id/1WsRi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The Process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2427788" y="782875"/>
            <a:ext cx="6479700" cy="3324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Input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2469775" y="1321750"/>
            <a:ext cx="6291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pergi ke pasar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2469775" y="1825520"/>
            <a:ext cx="6291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Ibu Budi pergi ke &lt;strong&gt;pasar&lt;/strong&gt;&lt;/p&gt;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469775" y="2329290"/>
            <a:ext cx="6291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pergi ke pasar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🔥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2469775" y="2833060"/>
            <a:ext cx="6291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prgi ke psr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2469775" y="3336830"/>
            <a:ext cx="6291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PERGI KE PASAR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2469775" y="3840600"/>
            <a:ext cx="6291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pergi k3 pasar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The Process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427788" y="782875"/>
            <a:ext cx="6479700" cy="3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Normalization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3877100" y="1321750"/>
            <a:ext cx="5030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pergi ke pasar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3877100" y="1825520"/>
            <a:ext cx="5030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&lt;p&gt;Ibu Budi pergi ke &lt;strong&gt;pasar&lt;/strong&gt;&lt;/p&gt;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877100" y="2329290"/>
            <a:ext cx="5030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pergi ke pasar🔥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3877100" y="2833060"/>
            <a:ext cx="5030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prgi ke psr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3877100" y="3336830"/>
            <a:ext cx="5030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PERGI KE PASAR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3877100" y="3840600"/>
            <a:ext cx="5030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Ibu Budi pergi k3 pasar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2427800" y="1359525"/>
            <a:ext cx="1401600" cy="332400"/>
          </a:xfrm>
          <a:prstGeom prst="rect">
            <a:avLst/>
          </a:prstGeom>
          <a:solidFill>
            <a:srgbClr val="5BF7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Case normalization</a:t>
            </a:r>
            <a:endParaRPr b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2427800" y="1936175"/>
            <a:ext cx="1401600" cy="332400"/>
          </a:xfrm>
          <a:prstGeom prst="rect">
            <a:avLst/>
          </a:prstGeom>
          <a:solidFill>
            <a:srgbClr val="5BF7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Tags removal</a:t>
            </a:r>
            <a:endParaRPr b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2427800" y="2384613"/>
            <a:ext cx="1401600" cy="332400"/>
          </a:xfrm>
          <a:prstGeom prst="rect">
            <a:avLst/>
          </a:prstGeom>
          <a:solidFill>
            <a:srgbClr val="5BF7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Emoji Removal</a:t>
            </a:r>
            <a:endParaRPr b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2427800" y="2833075"/>
            <a:ext cx="1401600" cy="428700"/>
          </a:xfrm>
          <a:prstGeom prst="rect">
            <a:avLst/>
          </a:prstGeom>
          <a:solidFill>
            <a:srgbClr val="5BF7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Colloquial Language Removal</a:t>
            </a:r>
            <a:endParaRPr b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427800" y="3361650"/>
            <a:ext cx="1401600" cy="332400"/>
          </a:xfrm>
          <a:prstGeom prst="rect">
            <a:avLst/>
          </a:prstGeom>
          <a:solidFill>
            <a:srgbClr val="5BF7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Case normalization</a:t>
            </a:r>
            <a:endParaRPr b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2427800" y="3753775"/>
            <a:ext cx="1401600" cy="589200"/>
          </a:xfrm>
          <a:prstGeom prst="rect">
            <a:avLst/>
          </a:prstGeom>
          <a:solidFill>
            <a:srgbClr val="5BF7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 Non-Standard Characters</a:t>
            </a:r>
            <a:endParaRPr b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The Process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2427788" y="782875"/>
            <a:ext cx="6479700" cy="3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Stop Words Removal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2427800" y="1351950"/>
            <a:ext cx="43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🇬🇧  'have', '’ll', 'up', 'afterwards', 'from' …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2427800" y="1771375"/>
            <a:ext cx="48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🇮🇩</a:t>
            </a: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'dirinya', 'jauh', 'cara', 'diminta', 'saling', …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56" name="Google Shape;256;p24"/>
          <p:cNvGraphicFramePr/>
          <p:nvPr/>
        </p:nvGraphicFramePr>
        <p:xfrm>
          <a:off x="2871525" y="321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{836D597D-B134-4E6F-9F88-40F067354111}</a:tableStyleId>
              </a:tblPr>
              <a:tblGrid>
                <a:gridCol w="2796125"/>
                <a:gridCol w="279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Before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After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Ibu Budi pergi ke pasar</a:t>
                      </a:r>
                      <a:endParaRPr sz="16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Budi pergi pasar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24"/>
          <p:cNvSpPr txBox="1"/>
          <p:nvPr/>
        </p:nvSpPr>
        <p:spPr>
          <a:xfrm>
            <a:off x="3573450" y="2571750"/>
            <a:ext cx="17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🇬🇧  326 words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5717650" y="2571750"/>
            <a:ext cx="20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🇮🇩  757 words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The Process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2427788" y="782875"/>
            <a:ext cx="6479700" cy="3324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Tokenization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2427800" y="1306650"/>
            <a:ext cx="43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Word Tokenization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2427800" y="2380600"/>
            <a:ext cx="43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Subword Tokenization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2427800" y="3454550"/>
            <a:ext cx="43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Character Tokenization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2427800" y="1851275"/>
            <a:ext cx="613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["Ibu", "Budi", "pergi", "ke", "pasar"]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2427800" y="2925225"/>
            <a:ext cx="613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["Ibu", "Budi", "per", "##gi", "ke", "pasar"]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2427800" y="3999175"/>
            <a:ext cx="613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["I", "b", "u", " ", "B", …]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The Process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2427788" y="782875"/>
            <a:ext cx="6479700" cy="3324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Tokenization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2537775" y="2221200"/>
            <a:ext cx="861000" cy="14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Corpus</a:t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2427800" y="1306650"/>
            <a:ext cx="43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Example: </a:t>
            </a:r>
            <a:r>
              <a:rPr lang="en-GB" sz="1800">
                <a:solidFill>
                  <a:schemeClr val="dk2"/>
                </a:solidFill>
              </a:rPr>
              <a:t>Word Tokenization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3787213" y="2221200"/>
            <a:ext cx="861000" cy="14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Normalization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5036650" y="2221200"/>
            <a:ext cx="861000" cy="14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 texts into words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286088" y="2221200"/>
            <a:ext cx="861000" cy="14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Vocabulary</a:t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7535525" y="2221200"/>
            <a:ext cx="861000" cy="14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 tokens to Vocab</a:t>
            </a:r>
            <a:endParaRPr/>
          </a:p>
        </p:txBody>
      </p:sp>
      <p:cxnSp>
        <p:nvCxnSpPr>
          <p:cNvPr id="283" name="Google Shape;283;p26"/>
          <p:cNvCxnSpPr>
            <a:stCxn id="277" idx="3"/>
            <a:endCxn id="279" idx="1"/>
          </p:cNvCxnSpPr>
          <p:nvPr/>
        </p:nvCxnSpPr>
        <p:spPr>
          <a:xfrm>
            <a:off x="3398775" y="2950050"/>
            <a:ext cx="3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6"/>
          <p:cNvCxnSpPr>
            <a:stCxn id="279" idx="3"/>
            <a:endCxn id="280" idx="1"/>
          </p:cNvCxnSpPr>
          <p:nvPr/>
        </p:nvCxnSpPr>
        <p:spPr>
          <a:xfrm>
            <a:off x="4648213" y="2950050"/>
            <a:ext cx="3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6"/>
          <p:cNvCxnSpPr>
            <a:stCxn id="280" idx="3"/>
            <a:endCxn id="281" idx="1"/>
          </p:cNvCxnSpPr>
          <p:nvPr/>
        </p:nvCxnSpPr>
        <p:spPr>
          <a:xfrm>
            <a:off x="5897650" y="2950050"/>
            <a:ext cx="3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6"/>
          <p:cNvCxnSpPr>
            <a:stCxn id="281" idx="3"/>
            <a:endCxn id="282" idx="1"/>
          </p:cNvCxnSpPr>
          <p:nvPr/>
        </p:nvCxnSpPr>
        <p:spPr>
          <a:xfrm>
            <a:off x="7147088" y="2950050"/>
            <a:ext cx="3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The Process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2427788" y="782875"/>
            <a:ext cx="6479700" cy="3324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Tokenization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2478950" y="1166900"/>
            <a:ext cx="57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Corpus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2478950" y="1598000"/>
            <a:ext cx="5846700" cy="750900"/>
          </a:xfrm>
          <a:prstGeom prst="rect">
            <a:avLst/>
          </a:prstGeom>
          <a:solidFill>
            <a:srgbClr val="ECEC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"Ibu Budi pergi ke pasar pagi ini. Di pasar, Ibu Budi membeli buah-buahan segar seperti apel dan pisang. Setelah itu, Ibu Budi bertemu dengan Pak Dodi yang juga sedang berbelanja."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2478950" y="2761675"/>
            <a:ext cx="5846700" cy="750900"/>
          </a:xfrm>
          <a:prstGeom prst="rect">
            <a:avLst/>
          </a:prstGeom>
          <a:solidFill>
            <a:srgbClr val="ECEC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{"Ibu", "Budi", "pergi", "ke", "pasar", "pagi", "ini", "Di", "membeli", "buah-buahan", "segar", "seperti", "apel", "dan", "pisang", "Setelah", "itu", "bertemu", "dengan", "Pak", "Dodi", "yang", "juga", "sedang", "berbelanja", ...}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2478950" y="2361475"/>
            <a:ext cx="57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Vocabulary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2478950" y="3512575"/>
            <a:ext cx="57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Map Tokens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2478950" y="3925350"/>
            <a:ext cx="5846700" cy="400200"/>
          </a:xfrm>
          <a:prstGeom prst="rect">
            <a:avLst/>
          </a:prstGeom>
          <a:solidFill>
            <a:srgbClr val="ECEC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[“Ibu”, “Budi”, “pergi”, “ke”, “pasar”] -&gt; [0, 1, 2, 3, 4]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Fun Fact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2349075" y="1076300"/>
            <a:ext cx="568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🇬🇧  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Oxford English Dictionary &gt;600,000 words.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2349075" y="1438825"/>
            <a:ext cx="529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🇮🇩  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Kamus Besar Bahasa Indonesia &gt;100,000 words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2395750" y="2140650"/>
            <a:ext cx="529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to tokenize non-space texts?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2442400" y="2640500"/>
            <a:ext cx="529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ブディの母親は市場へ行く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布迪的妈妈去了市场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ذهبت والدة بودي إلى السوق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বুদির মা বাজারে গেছে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Budi의 어머니는 시장에 갔다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Resources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2386700" y="1903300"/>
            <a:ext cx="6095100" cy="1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GB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https://web.stanford.edu/class/cs224n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GB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https://spacy.io/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GB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https://www.nltk.org/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GB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https://huggingface.co/learn/nlp-course/chapter6/1?fw=pt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50975" y="445025"/>
            <a:ext cx="81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About Me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247725" y="1152475"/>
            <a:ext cx="5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Works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株式会社FastLabel (~present)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株式会社Inbound Technology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Zero One Group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PT. WISH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Educations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Dongseo University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Politeknik Elektronika Negeri Surabaya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0"/>
            <a:ext cx="307500" cy="5143500"/>
          </a:xfrm>
          <a:prstGeom prst="rect">
            <a:avLst/>
          </a:prstGeom>
          <a:solidFill>
            <a:srgbClr val="E43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07500" y="0"/>
            <a:ext cx="8836500" cy="3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07500" y="4764300"/>
            <a:ext cx="8836500" cy="379200"/>
          </a:xfrm>
          <a:prstGeom prst="rect">
            <a:avLst/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6573" l="26704" r="26699" t="23575"/>
          <a:stretch/>
        </p:blipFill>
        <p:spPr>
          <a:xfrm>
            <a:off x="713900" y="1284824"/>
            <a:ext cx="1839000" cy="1839300"/>
          </a:xfrm>
          <a:prstGeom prst="ellipse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4"/>
          <p:cNvSpPr txBox="1"/>
          <p:nvPr/>
        </p:nvSpPr>
        <p:spPr>
          <a:xfrm>
            <a:off x="713900" y="3207825"/>
            <a:ext cx="146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Salahuddin Muhammad Iqbal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13900" y="4223625"/>
            <a:ext cx="12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@ivokun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What is NLP?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2310725" y="603300"/>
            <a:ext cx="6381000" cy="3916550"/>
            <a:chOff x="2761325" y="603300"/>
            <a:chExt cx="6381000" cy="3916550"/>
          </a:xfrm>
        </p:grpSpPr>
        <p:pic>
          <p:nvPicPr>
            <p:cNvPr id="84" name="Google Shape;8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61325" y="603300"/>
              <a:ext cx="4365625" cy="391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5" name="Google Shape;85;p15"/>
            <p:cNvCxnSpPr/>
            <p:nvPr/>
          </p:nvCxnSpPr>
          <p:spPr>
            <a:xfrm>
              <a:off x="2761325" y="2425075"/>
              <a:ext cx="6381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15"/>
          <p:cNvSpPr txBox="1"/>
          <p:nvPr/>
        </p:nvSpPr>
        <p:spPr>
          <a:xfrm>
            <a:off x="4843025" y="951450"/>
            <a:ext cx="3505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Neuro Linguistic Programming</a:t>
            </a:r>
            <a:endParaRPr b="1" sz="3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843025" y="2877950"/>
            <a:ext cx="3505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Natural Language Processing</a:t>
            </a:r>
            <a:endParaRPr b="1" sz="3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What is NLP?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446575" y="662250"/>
            <a:ext cx="6280800" cy="37986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090400" y="1442000"/>
            <a:ext cx="5637000" cy="3018900"/>
          </a:xfrm>
          <a:prstGeom prst="roundRect">
            <a:avLst>
              <a:gd fmla="val 16667" name="adj"/>
            </a:avLst>
          </a:prstGeom>
          <a:solidFill>
            <a:srgbClr val="2ED6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932050" y="2233225"/>
            <a:ext cx="3953700" cy="839700"/>
          </a:xfrm>
          <a:prstGeom prst="roundRect">
            <a:avLst>
              <a:gd fmla="val 16667" name="adj"/>
            </a:avLst>
          </a:prstGeom>
          <a:solidFill>
            <a:srgbClr val="5BF7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646875" y="841100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Artificial </a:t>
            </a: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Intelligence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242775" y="158007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Natural Language Processing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003600" y="2258875"/>
            <a:ext cx="1340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Natural Language </a:t>
            </a:r>
            <a:r>
              <a:rPr b="1"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Understanding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932050" y="3264375"/>
            <a:ext cx="3953700" cy="839700"/>
          </a:xfrm>
          <a:prstGeom prst="roundRect">
            <a:avLst>
              <a:gd fmla="val 16667" name="adj"/>
            </a:avLst>
          </a:prstGeom>
          <a:solidFill>
            <a:srgbClr val="5BF7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003600" y="3290025"/>
            <a:ext cx="1340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Natural Language </a:t>
            </a:r>
            <a:r>
              <a:rPr b="1"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Generation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343700" y="2260525"/>
            <a:ext cx="24324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Question and Answering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Sentiment Analysis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Named Entity Recognition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343700" y="3300975"/>
            <a:ext cx="24324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Translation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Text Summarization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Chatbot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What is NLP?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425138" y="1222375"/>
            <a:ext cx="1774200" cy="267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492563" y="1674625"/>
            <a:ext cx="1774200" cy="17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560013" y="1222375"/>
            <a:ext cx="1774200" cy="267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725600" y="1222375"/>
            <a:ext cx="11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Input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792988" y="2353825"/>
            <a:ext cx="11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Processing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860438" y="1230025"/>
            <a:ext cx="117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Output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602688" y="1834950"/>
            <a:ext cx="14334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Human Voices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Books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Tweets (Xes?)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News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English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Questions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730413" y="1824775"/>
            <a:ext cx="14334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Human Voices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Summarized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Sentiments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Sentiments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Indonesian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Answers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7175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6" name="Google Shape;116;p17"/>
          <p:cNvCxnSpPr>
            <a:stCxn id="108" idx="3"/>
            <a:endCxn id="109" idx="1"/>
          </p:cNvCxnSpPr>
          <p:nvPr/>
        </p:nvCxnSpPr>
        <p:spPr>
          <a:xfrm>
            <a:off x="4199338" y="2561575"/>
            <a:ext cx="29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09" idx="3"/>
            <a:endCxn id="110" idx="1"/>
          </p:cNvCxnSpPr>
          <p:nvPr/>
        </p:nvCxnSpPr>
        <p:spPr>
          <a:xfrm>
            <a:off x="6266763" y="2561575"/>
            <a:ext cx="29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What is NLP?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988" y="2257975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125" y="581625"/>
            <a:ext cx="2290150" cy="10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650" y="2005013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4425" y="3780850"/>
            <a:ext cx="3258225" cy="8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6550" y="900375"/>
            <a:ext cx="1184925" cy="11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How it works?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713" y="3633572"/>
            <a:ext cx="827275" cy="8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2221138" y="509850"/>
            <a:ext cx="1346400" cy="6957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Input: text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738700" y="626850"/>
            <a:ext cx="41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Ibu budi pergi ke pasar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221138" y="1438638"/>
            <a:ext cx="1346400" cy="6957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Tokenization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642500" y="1293300"/>
            <a:ext cx="4235100" cy="384900"/>
          </a:xfrm>
          <a:prstGeom prst="rect">
            <a:avLst/>
          </a:prstGeom>
          <a:solidFill>
            <a:srgbClr val="5BF7A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“Ibu”</a:t>
            </a:r>
            <a:r>
              <a:rPr b="1"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“Budi”, “pergi”, “ke”, “pasar”]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8" name="Google Shape;138;p19"/>
          <p:cNvCxnSpPr>
            <a:stCxn id="134" idx="2"/>
            <a:endCxn id="136" idx="0"/>
          </p:cNvCxnSpPr>
          <p:nvPr/>
        </p:nvCxnSpPr>
        <p:spPr>
          <a:xfrm>
            <a:off x="2894338" y="1205550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3642500" y="1725600"/>
            <a:ext cx="5375700" cy="554100"/>
          </a:xfrm>
          <a:prstGeom prst="rect">
            <a:avLst/>
          </a:prstGeom>
          <a:solidFill>
            <a:srgbClr val="2ED67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[“I”, “bu”, “ĠBud”, “i”, “Ġper”, “gi”, “Ġke”, “Ġpas”, “ar”]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221138" y="2367450"/>
            <a:ext cx="1346400" cy="6957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Token Embedding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1" name="Google Shape;141;p19"/>
          <p:cNvCxnSpPr>
            <a:stCxn id="136" idx="2"/>
            <a:endCxn id="140" idx="0"/>
          </p:cNvCxnSpPr>
          <p:nvPr/>
        </p:nvCxnSpPr>
        <p:spPr>
          <a:xfrm>
            <a:off x="2894338" y="2134338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9"/>
          <p:cNvSpPr/>
          <p:nvPr/>
        </p:nvSpPr>
        <p:spPr>
          <a:xfrm>
            <a:off x="3642500" y="24018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875600" y="24018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rot="-5400000">
            <a:off x="4108700" y="2401800"/>
            <a:ext cx="233100" cy="23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rot="-5400000">
            <a:off x="4332547" y="2401800"/>
            <a:ext cx="233100" cy="233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 rot="-5400000">
            <a:off x="4556393" y="2401800"/>
            <a:ext cx="233100" cy="233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 rot="-5400000">
            <a:off x="4780240" y="2401800"/>
            <a:ext cx="233100" cy="233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 rot="-5400000">
            <a:off x="5004086" y="24018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 rot="-5400000">
            <a:off x="5227933" y="24018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 rot="-5400000">
            <a:off x="5451779" y="2401800"/>
            <a:ext cx="233100" cy="23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 rot="-5400000">
            <a:off x="5675626" y="24018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642500" y="2634900"/>
            <a:ext cx="2331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3875600" y="26349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-5400000">
            <a:off x="4108700" y="2634900"/>
            <a:ext cx="233100" cy="23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rot="-5400000">
            <a:off x="4332547" y="2634900"/>
            <a:ext cx="233100" cy="233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rot="-5400000">
            <a:off x="4556393" y="2634900"/>
            <a:ext cx="233100" cy="233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rot="-5400000">
            <a:off x="4780240" y="2634900"/>
            <a:ext cx="233100" cy="23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-5400000">
            <a:off x="5004086" y="26349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-5400000">
            <a:off x="5227933" y="26349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-5400000">
            <a:off x="5451779" y="2634900"/>
            <a:ext cx="233100" cy="233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-5400000">
            <a:off x="5675626" y="26349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3642500" y="3044100"/>
            <a:ext cx="2331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875600" y="3044100"/>
            <a:ext cx="233100" cy="233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rot="-5400000">
            <a:off x="4108700" y="3044100"/>
            <a:ext cx="233100" cy="233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-5400000">
            <a:off x="4332547" y="3044100"/>
            <a:ext cx="233100" cy="23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-5400000">
            <a:off x="4556393" y="3044100"/>
            <a:ext cx="233100" cy="2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-5400000">
            <a:off x="4780240" y="3044100"/>
            <a:ext cx="233100" cy="2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-5400000">
            <a:off x="5004086" y="3044100"/>
            <a:ext cx="233100" cy="2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rot="-5400000">
            <a:off x="5227933" y="30441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rot="-5400000">
            <a:off x="5451779" y="3044100"/>
            <a:ext cx="233100" cy="233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 rot="-5400000">
            <a:off x="5675626" y="3044100"/>
            <a:ext cx="2331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9"/>
          <p:cNvCxnSpPr>
            <a:stCxn id="173" idx="2"/>
            <a:endCxn id="174" idx="0"/>
          </p:cNvCxnSpPr>
          <p:nvPr/>
        </p:nvCxnSpPr>
        <p:spPr>
          <a:xfrm>
            <a:off x="6274775" y="2884650"/>
            <a:ext cx="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 txBox="1"/>
          <p:nvPr/>
        </p:nvSpPr>
        <p:spPr>
          <a:xfrm>
            <a:off x="5899475" y="2349000"/>
            <a:ext cx="75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“Ibu”</a:t>
            </a:r>
            <a:endParaRPr sz="1100"/>
          </a:p>
        </p:txBody>
      </p:sp>
      <p:sp>
        <p:nvSpPr>
          <p:cNvPr id="173" name="Google Shape;173;p19"/>
          <p:cNvSpPr txBox="1"/>
          <p:nvPr/>
        </p:nvSpPr>
        <p:spPr>
          <a:xfrm>
            <a:off x="5899475" y="2545950"/>
            <a:ext cx="75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“Budi”</a:t>
            </a:r>
            <a:endParaRPr sz="1100"/>
          </a:p>
        </p:txBody>
      </p:sp>
      <p:sp>
        <p:nvSpPr>
          <p:cNvPr id="174" name="Google Shape;174;p19"/>
          <p:cNvSpPr txBox="1"/>
          <p:nvPr/>
        </p:nvSpPr>
        <p:spPr>
          <a:xfrm>
            <a:off x="5899475" y="2991300"/>
            <a:ext cx="75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“pasar”</a:t>
            </a:r>
            <a:endParaRPr sz="1100"/>
          </a:p>
        </p:txBody>
      </p:sp>
      <p:cxnSp>
        <p:nvCxnSpPr>
          <p:cNvPr id="176" name="Google Shape;176;p19"/>
          <p:cNvCxnSpPr>
            <a:stCxn id="140" idx="2"/>
            <a:endCxn id="133" idx="0"/>
          </p:cNvCxnSpPr>
          <p:nvPr/>
        </p:nvCxnSpPr>
        <p:spPr>
          <a:xfrm>
            <a:off x="2894338" y="3063150"/>
            <a:ext cx="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9"/>
          <p:cNvSpPr/>
          <p:nvPr/>
        </p:nvSpPr>
        <p:spPr>
          <a:xfrm>
            <a:off x="3815513" y="3699375"/>
            <a:ext cx="1346400" cy="6957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Decoding: text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8" name="Google Shape;178;p19"/>
          <p:cNvCxnSpPr>
            <a:stCxn id="133" idx="3"/>
            <a:endCxn id="177" idx="1"/>
          </p:cNvCxnSpPr>
          <p:nvPr/>
        </p:nvCxnSpPr>
        <p:spPr>
          <a:xfrm>
            <a:off x="3307987" y="4047222"/>
            <a:ext cx="5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4714300" y="3134450"/>
            <a:ext cx="448200" cy="256800"/>
          </a:xfrm>
          <a:prstGeom prst="roundRect">
            <a:avLst>
              <a:gd fmla="val 16667" name="adj"/>
            </a:avLst>
          </a:prstGeom>
          <a:solidFill>
            <a:srgbClr val="5BF7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3791525" y="3134450"/>
            <a:ext cx="876000" cy="2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How it works?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2221138" y="509850"/>
            <a:ext cx="1346400" cy="6957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Input: voice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528850" y="528600"/>
            <a:ext cx="336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Hey Siri, play oppa gangnam style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221138" y="1306313"/>
            <a:ext cx="1346400" cy="6957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speech2text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9" name="Google Shape;189;p20"/>
          <p:cNvCxnSpPr>
            <a:stCxn id="186" idx="2"/>
            <a:endCxn id="188" idx="0"/>
          </p:cNvCxnSpPr>
          <p:nvPr/>
        </p:nvCxnSpPr>
        <p:spPr>
          <a:xfrm>
            <a:off x="2894338" y="1205550"/>
            <a:ext cx="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>
            <a:stCxn id="188" idx="2"/>
            <a:endCxn id="191" idx="0"/>
          </p:cNvCxnSpPr>
          <p:nvPr/>
        </p:nvCxnSpPr>
        <p:spPr>
          <a:xfrm>
            <a:off x="2894338" y="2002013"/>
            <a:ext cx="0" cy="1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0"/>
          <p:cNvSpPr/>
          <p:nvPr/>
        </p:nvSpPr>
        <p:spPr>
          <a:xfrm>
            <a:off x="2221138" y="2899875"/>
            <a:ext cx="1346400" cy="6957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NER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50499" l="50000" r="0" t="736"/>
          <a:stretch/>
        </p:blipFill>
        <p:spPr>
          <a:xfrm flipH="1">
            <a:off x="3815516" y="550200"/>
            <a:ext cx="713334" cy="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425" y="2122025"/>
            <a:ext cx="657850" cy="65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0"/>
          <p:cNvCxnSpPr>
            <a:stCxn id="194" idx="2"/>
            <a:endCxn id="192" idx="0"/>
          </p:cNvCxnSpPr>
          <p:nvPr/>
        </p:nvCxnSpPr>
        <p:spPr>
          <a:xfrm>
            <a:off x="2894350" y="2779875"/>
            <a:ext cx="0" cy="1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0"/>
          <p:cNvSpPr/>
          <p:nvPr/>
        </p:nvSpPr>
        <p:spPr>
          <a:xfrm>
            <a:off x="5212875" y="3119325"/>
            <a:ext cx="2068200" cy="256800"/>
          </a:xfrm>
          <a:prstGeom prst="roundRect">
            <a:avLst>
              <a:gd fmla="val 16667" name="adj"/>
            </a:avLst>
          </a:prstGeom>
          <a:solidFill>
            <a:srgbClr val="E43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3709800" y="3016875"/>
            <a:ext cx="47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Hey Siri, play oppa gangnam style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2221138" y="3715575"/>
            <a:ext cx="1346400" cy="6957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Actions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9" name="Google Shape;199;p20"/>
          <p:cNvCxnSpPr>
            <a:stCxn id="192" idx="2"/>
            <a:endCxn id="198" idx="0"/>
          </p:cNvCxnSpPr>
          <p:nvPr/>
        </p:nvCxnSpPr>
        <p:spPr>
          <a:xfrm>
            <a:off x="2894338" y="3595575"/>
            <a:ext cx="0" cy="1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404700" y="662275"/>
            <a:ext cx="1741500" cy="3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Nunito"/>
                <a:ea typeface="Nunito"/>
                <a:cs typeface="Nunito"/>
                <a:sym typeface="Nunito"/>
              </a:rPr>
              <a:t>The Process</a:t>
            </a:r>
            <a:endParaRPr b="1"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2377025" y="782875"/>
            <a:ext cx="6479700" cy="3324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Input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2377025" y="2405538"/>
            <a:ext cx="6479700" cy="332400"/>
          </a:xfrm>
          <a:prstGeom prst="roundRect">
            <a:avLst>
              <a:gd fmla="val 16667" name="adj"/>
            </a:avLst>
          </a:prstGeom>
          <a:solidFill>
            <a:srgbClr val="149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Tokenization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2377025" y="1323763"/>
            <a:ext cx="6479700" cy="3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Normalization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377025" y="1864650"/>
            <a:ext cx="6479700" cy="3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Stop Words Removal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2377025" y="2946425"/>
            <a:ext cx="6479700" cy="332400"/>
          </a:xfrm>
          <a:prstGeom prst="roundRect">
            <a:avLst>
              <a:gd fmla="val 16667" name="adj"/>
            </a:avLst>
          </a:prstGeom>
          <a:solidFill>
            <a:srgbClr val="E43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Embedding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2377025" y="3487313"/>
            <a:ext cx="6479700" cy="332400"/>
          </a:xfrm>
          <a:prstGeom prst="roundRect">
            <a:avLst>
              <a:gd fmla="val 16667" name="adj"/>
            </a:avLst>
          </a:prstGeom>
          <a:solidFill>
            <a:srgbClr val="E43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377025" y="4028200"/>
            <a:ext cx="6479700" cy="332400"/>
          </a:xfrm>
          <a:prstGeom prst="roundRect">
            <a:avLst>
              <a:gd fmla="val 16667" name="adj"/>
            </a:avLst>
          </a:prstGeom>
          <a:solidFill>
            <a:srgbClr val="E43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Output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2" name="Google Shape;212;p21"/>
          <p:cNvCxnSpPr>
            <a:stCxn id="205" idx="2"/>
            <a:endCxn id="207" idx="0"/>
          </p:cNvCxnSpPr>
          <p:nvPr/>
        </p:nvCxnSpPr>
        <p:spPr>
          <a:xfrm>
            <a:off x="5616875" y="1115275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1"/>
          <p:cNvCxnSpPr>
            <a:stCxn id="207" idx="2"/>
            <a:endCxn id="208" idx="0"/>
          </p:cNvCxnSpPr>
          <p:nvPr/>
        </p:nvCxnSpPr>
        <p:spPr>
          <a:xfrm>
            <a:off x="5616875" y="1656163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1"/>
          <p:cNvCxnSpPr>
            <a:stCxn id="208" idx="2"/>
            <a:endCxn id="206" idx="0"/>
          </p:cNvCxnSpPr>
          <p:nvPr/>
        </p:nvCxnSpPr>
        <p:spPr>
          <a:xfrm>
            <a:off x="5616875" y="2197050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1"/>
          <p:cNvCxnSpPr>
            <a:stCxn id="206" idx="2"/>
            <a:endCxn id="209" idx="0"/>
          </p:cNvCxnSpPr>
          <p:nvPr/>
        </p:nvCxnSpPr>
        <p:spPr>
          <a:xfrm>
            <a:off x="5616875" y="2737938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1"/>
          <p:cNvCxnSpPr>
            <a:stCxn id="209" idx="2"/>
            <a:endCxn id="210" idx="0"/>
          </p:cNvCxnSpPr>
          <p:nvPr/>
        </p:nvCxnSpPr>
        <p:spPr>
          <a:xfrm>
            <a:off x="5616875" y="3278825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1"/>
          <p:cNvCxnSpPr>
            <a:stCxn id="210" idx="2"/>
            <a:endCxn id="211" idx="0"/>
          </p:cNvCxnSpPr>
          <p:nvPr/>
        </p:nvCxnSpPr>
        <p:spPr>
          <a:xfrm>
            <a:off x="5616875" y="3819713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