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85" r:id="rId12"/>
    <p:sldId id="286" r:id="rId13"/>
    <p:sldId id="287" r:id="rId14"/>
    <p:sldId id="288" r:id="rId15"/>
    <p:sldId id="289" r:id="rId16"/>
    <p:sldId id="290" r:id="rId17"/>
    <p:sldId id="270" r:id="rId18"/>
    <p:sldId id="292" r:id="rId19"/>
    <p:sldId id="293" r:id="rId20"/>
    <p:sldId id="294" r:id="rId21"/>
    <p:sldId id="295" r:id="rId22"/>
    <p:sldId id="296" r:id="rId23"/>
    <p:sldId id="274" r:id="rId24"/>
    <p:sldId id="275" r:id="rId25"/>
    <p:sldId id="276" r:id="rId26"/>
    <p:sldId id="277" r:id="rId27"/>
    <p:sldId id="279" r:id="rId28"/>
    <p:sldId id="280"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175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2380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8737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554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13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1900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7122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7885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04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0456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2/5/2023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811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2/5/2023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1304665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inkedin.com/in/wahyudima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21909-DCE0-4B05-4E5E-F22F06BC46B6}"/>
              </a:ext>
            </a:extLst>
          </p:cNvPr>
          <p:cNvSpPr>
            <a:spLocks noGrp="1"/>
          </p:cNvSpPr>
          <p:nvPr>
            <p:ph type="ctrTitle"/>
          </p:nvPr>
        </p:nvSpPr>
        <p:spPr>
          <a:xfrm>
            <a:off x="1079510" y="4602162"/>
            <a:ext cx="4457690" cy="1720850"/>
          </a:xfrm>
        </p:spPr>
        <p:txBody>
          <a:bodyPr anchor="ctr">
            <a:normAutofit/>
          </a:bodyPr>
          <a:lstStyle/>
          <a:p>
            <a:r>
              <a:rPr lang="en-US"/>
              <a:t>Credit Risk Analysis</a:t>
            </a:r>
            <a:endParaRPr lang="en-ID" dirty="0"/>
          </a:p>
        </p:txBody>
      </p:sp>
      <p:sp>
        <p:nvSpPr>
          <p:cNvPr id="3" name="Subtitle 2">
            <a:extLst>
              <a:ext uri="{FF2B5EF4-FFF2-40B4-BE49-F238E27FC236}">
                <a16:creationId xmlns:a16="http://schemas.microsoft.com/office/drawing/2014/main" id="{721FA2CF-7C7E-8700-2B6C-BDB17B49AC80}"/>
              </a:ext>
            </a:extLst>
          </p:cNvPr>
          <p:cNvSpPr>
            <a:spLocks noGrp="1"/>
          </p:cNvSpPr>
          <p:nvPr>
            <p:ph type="subTitle" idx="1"/>
          </p:nvPr>
        </p:nvSpPr>
        <p:spPr>
          <a:xfrm>
            <a:off x="6654801" y="4602163"/>
            <a:ext cx="4451347" cy="1720850"/>
          </a:xfrm>
        </p:spPr>
        <p:txBody>
          <a:bodyPr anchor="ctr">
            <a:normAutofit/>
          </a:bodyPr>
          <a:lstStyle/>
          <a:p>
            <a:pPr>
              <a:lnSpc>
                <a:spcPct val="115000"/>
              </a:lnSpc>
            </a:pPr>
            <a:r>
              <a:rPr lang="en-US" sz="1500" dirty="0"/>
              <a:t>By: Wahyu Dimas Nur </a:t>
            </a:r>
            <a:r>
              <a:rPr lang="en-US" sz="1500" dirty="0" err="1"/>
              <a:t>Hadian</a:t>
            </a:r>
            <a:r>
              <a:rPr lang="en-US" sz="1500" dirty="0"/>
              <a:t> Shah</a:t>
            </a:r>
          </a:p>
          <a:p>
            <a:pPr>
              <a:lnSpc>
                <a:spcPct val="115000"/>
              </a:lnSpc>
            </a:pPr>
            <a:r>
              <a:rPr lang="en-ID" sz="1500" dirty="0" err="1"/>
              <a:t>Linkedin</a:t>
            </a:r>
            <a:r>
              <a:rPr lang="en-ID" sz="1500" dirty="0"/>
              <a:t>: </a:t>
            </a:r>
            <a:r>
              <a:rPr lang="en-ID" sz="1500" dirty="0">
                <a:hlinkClick r:id="rId2"/>
              </a:rPr>
              <a:t>https://www.linkedin.com/in/wahyudimas/</a:t>
            </a:r>
            <a:endParaRPr lang="en-ID" sz="1500" dirty="0"/>
          </a:p>
          <a:p>
            <a:pPr>
              <a:lnSpc>
                <a:spcPct val="115000"/>
              </a:lnSpc>
            </a:pPr>
            <a:r>
              <a:rPr lang="en-ID" sz="1500" dirty="0" err="1"/>
              <a:t>Github</a:t>
            </a:r>
            <a:r>
              <a:rPr lang="en-ID" sz="1500" dirty="0"/>
              <a:t>: https://github.com/wahyudims?tab=repositories</a:t>
            </a:r>
          </a:p>
        </p:txBody>
      </p:sp>
      <p:pic>
        <p:nvPicPr>
          <p:cNvPr id="4" name="Picture 3" descr="Magnifying glass showing decling performance">
            <a:extLst>
              <a:ext uri="{FF2B5EF4-FFF2-40B4-BE49-F238E27FC236}">
                <a16:creationId xmlns:a16="http://schemas.microsoft.com/office/drawing/2014/main" id="{588D8976-065C-BE8D-6C84-416833A2ACC8}"/>
              </a:ext>
            </a:extLst>
          </p:cNvPr>
          <p:cNvPicPr>
            <a:picLocks noChangeAspect="1"/>
          </p:cNvPicPr>
          <p:nvPr/>
        </p:nvPicPr>
        <p:blipFill rotWithShape="1">
          <a:blip r:embed="rId3"/>
          <a:srcRect t="18688" b="31979"/>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59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14D1-28E2-63F8-ECED-8407B78412D5}"/>
              </a:ext>
            </a:extLst>
          </p:cNvPr>
          <p:cNvSpPr>
            <a:spLocks noGrp="1"/>
          </p:cNvSpPr>
          <p:nvPr>
            <p:ph type="title"/>
          </p:nvPr>
        </p:nvSpPr>
        <p:spPr/>
        <p:txBody>
          <a:bodyPr>
            <a:normAutofit fontScale="90000"/>
          </a:bodyPr>
          <a:lstStyle/>
          <a:p>
            <a:r>
              <a:rPr lang="en-GB" dirty="0">
                <a:solidFill>
                  <a:schemeClr val="accent6">
                    <a:lumMod val="60000"/>
                    <a:lumOff val="40000"/>
                  </a:schemeClr>
                </a:solidFill>
              </a:rPr>
              <a:t>How is the characteristics of the clients?</a:t>
            </a:r>
            <a:br>
              <a:rPr lang="en-GB" dirty="0"/>
            </a:br>
            <a:endParaRPr lang="en-ID" dirty="0"/>
          </a:p>
        </p:txBody>
      </p:sp>
      <p:sp>
        <p:nvSpPr>
          <p:cNvPr id="22" name="Content Placeholder 2">
            <a:extLst>
              <a:ext uri="{FF2B5EF4-FFF2-40B4-BE49-F238E27FC236}">
                <a16:creationId xmlns:a16="http://schemas.microsoft.com/office/drawing/2014/main" id="{FD6FB213-426B-FC56-89A3-B545A5BE9117}"/>
              </a:ext>
            </a:extLst>
          </p:cNvPr>
          <p:cNvSpPr>
            <a:spLocks noGrp="1"/>
          </p:cNvSpPr>
          <p:nvPr>
            <p:ph idx="1"/>
          </p:nvPr>
        </p:nvSpPr>
        <p:spPr>
          <a:xfrm>
            <a:off x="6997958" y="1990437"/>
            <a:ext cx="4201497" cy="4562310"/>
          </a:xfrm>
        </p:spPr>
        <p:txBody>
          <a:bodyPr/>
          <a:lstStyle/>
          <a:p>
            <a:r>
              <a:rPr lang="en-GB" b="1" dirty="0">
                <a:solidFill>
                  <a:srgbClr val="FFFF00">
                    <a:alpha val="70000"/>
                  </a:srgbClr>
                </a:solidFill>
              </a:rPr>
              <a:t>Most client don't have any children </a:t>
            </a:r>
            <a:r>
              <a:rPr lang="en-GB" dirty="0"/>
              <a:t>which is around 63.8% of total client</a:t>
            </a:r>
          </a:p>
        </p:txBody>
      </p:sp>
      <p:pic>
        <p:nvPicPr>
          <p:cNvPr id="23" name="Picture 22">
            <a:extLst>
              <a:ext uri="{FF2B5EF4-FFF2-40B4-BE49-F238E27FC236}">
                <a16:creationId xmlns:a16="http://schemas.microsoft.com/office/drawing/2014/main" id="{FB3BDA99-9575-355A-023E-B91859ED0CF8}"/>
              </a:ext>
            </a:extLst>
          </p:cNvPr>
          <p:cNvPicPr>
            <a:picLocks noChangeAspect="1"/>
          </p:cNvPicPr>
          <p:nvPr/>
        </p:nvPicPr>
        <p:blipFill>
          <a:blip r:embed="rId2"/>
          <a:stretch>
            <a:fillRect/>
          </a:stretch>
        </p:blipFill>
        <p:spPr>
          <a:xfrm>
            <a:off x="505284" y="1990436"/>
            <a:ext cx="6121904" cy="4444669"/>
          </a:xfrm>
          <a:prstGeom prst="rect">
            <a:avLst/>
          </a:prstGeom>
        </p:spPr>
      </p:pic>
    </p:spTree>
    <p:extLst>
      <p:ext uri="{BB962C8B-B14F-4D97-AF65-F5344CB8AC3E}">
        <p14:creationId xmlns:p14="http://schemas.microsoft.com/office/powerpoint/2010/main" val="392314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00378-F63F-1017-3144-4D95F6CB6F96}"/>
              </a:ext>
            </a:extLst>
          </p:cNvPr>
          <p:cNvSpPr>
            <a:spLocks noGrp="1"/>
          </p:cNvSpPr>
          <p:nvPr>
            <p:ph idx="1"/>
          </p:nvPr>
        </p:nvSpPr>
        <p:spPr>
          <a:xfrm>
            <a:off x="7165910" y="834919"/>
            <a:ext cx="3940240" cy="5188161"/>
          </a:xfrm>
        </p:spPr>
        <p:txBody>
          <a:bodyPr/>
          <a:lstStyle/>
          <a:p>
            <a:r>
              <a:rPr lang="en-GB" b="1" dirty="0">
                <a:solidFill>
                  <a:srgbClr val="FFFF00">
                    <a:alpha val="70000"/>
                  </a:srgbClr>
                </a:solidFill>
              </a:rPr>
              <a:t>Most client has income type of working </a:t>
            </a:r>
            <a:r>
              <a:rPr lang="en-GB" dirty="0"/>
              <a:t>which is around 52% of total client</a:t>
            </a:r>
          </a:p>
          <a:p>
            <a:endParaRPr lang="en-ID" dirty="0"/>
          </a:p>
        </p:txBody>
      </p:sp>
      <p:pic>
        <p:nvPicPr>
          <p:cNvPr id="4" name="Picture 3">
            <a:extLst>
              <a:ext uri="{FF2B5EF4-FFF2-40B4-BE49-F238E27FC236}">
                <a16:creationId xmlns:a16="http://schemas.microsoft.com/office/drawing/2014/main" id="{CD95E442-5CB9-FCA7-71EB-EBEC2F29E460}"/>
              </a:ext>
            </a:extLst>
          </p:cNvPr>
          <p:cNvPicPr>
            <a:picLocks noChangeAspect="1"/>
          </p:cNvPicPr>
          <p:nvPr/>
        </p:nvPicPr>
        <p:blipFill>
          <a:blip r:embed="rId2"/>
          <a:stretch>
            <a:fillRect/>
          </a:stretch>
        </p:blipFill>
        <p:spPr>
          <a:xfrm>
            <a:off x="351901" y="834919"/>
            <a:ext cx="6507461" cy="5188162"/>
          </a:xfrm>
          <a:prstGeom prst="rect">
            <a:avLst/>
          </a:prstGeom>
        </p:spPr>
      </p:pic>
    </p:spTree>
    <p:extLst>
      <p:ext uri="{BB962C8B-B14F-4D97-AF65-F5344CB8AC3E}">
        <p14:creationId xmlns:p14="http://schemas.microsoft.com/office/powerpoint/2010/main" val="75297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340D3-D64B-9274-2854-079BA61C0828}"/>
              </a:ext>
            </a:extLst>
          </p:cNvPr>
          <p:cNvSpPr>
            <a:spLocks noGrp="1"/>
          </p:cNvSpPr>
          <p:nvPr>
            <p:ph idx="1"/>
          </p:nvPr>
        </p:nvSpPr>
        <p:spPr>
          <a:xfrm>
            <a:off x="6096000" y="1790700"/>
            <a:ext cx="5010150" cy="3978275"/>
          </a:xfrm>
        </p:spPr>
        <p:txBody>
          <a:bodyPr/>
          <a:lstStyle/>
          <a:p>
            <a:r>
              <a:rPr lang="en-GB" b="1" dirty="0">
                <a:solidFill>
                  <a:srgbClr val="FFFF00">
                    <a:alpha val="70000"/>
                  </a:srgbClr>
                </a:solidFill>
              </a:rPr>
              <a:t>Most client's education are on Secondary special </a:t>
            </a:r>
            <a:r>
              <a:rPr lang="en-GB" dirty="0"/>
              <a:t>which is around  70% of total client</a:t>
            </a:r>
          </a:p>
          <a:p>
            <a:endParaRPr lang="en-ID" dirty="0"/>
          </a:p>
        </p:txBody>
      </p:sp>
      <p:pic>
        <p:nvPicPr>
          <p:cNvPr id="4" name="Picture 3">
            <a:extLst>
              <a:ext uri="{FF2B5EF4-FFF2-40B4-BE49-F238E27FC236}">
                <a16:creationId xmlns:a16="http://schemas.microsoft.com/office/drawing/2014/main" id="{F795D9DB-03E7-42CF-051B-4C5525B96315}"/>
              </a:ext>
            </a:extLst>
          </p:cNvPr>
          <p:cNvPicPr>
            <a:picLocks noChangeAspect="1"/>
          </p:cNvPicPr>
          <p:nvPr/>
        </p:nvPicPr>
        <p:blipFill>
          <a:blip r:embed="rId2"/>
          <a:stretch>
            <a:fillRect/>
          </a:stretch>
        </p:blipFill>
        <p:spPr>
          <a:xfrm>
            <a:off x="425195" y="1080459"/>
            <a:ext cx="5368094" cy="4697082"/>
          </a:xfrm>
          <a:prstGeom prst="rect">
            <a:avLst/>
          </a:prstGeom>
        </p:spPr>
      </p:pic>
    </p:spTree>
    <p:extLst>
      <p:ext uri="{BB962C8B-B14F-4D97-AF65-F5344CB8AC3E}">
        <p14:creationId xmlns:p14="http://schemas.microsoft.com/office/powerpoint/2010/main" val="422023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40A57-36E3-4A53-755A-725AED2B9550}"/>
              </a:ext>
            </a:extLst>
          </p:cNvPr>
          <p:cNvSpPr>
            <a:spLocks noGrp="1"/>
          </p:cNvSpPr>
          <p:nvPr>
            <p:ph idx="1"/>
          </p:nvPr>
        </p:nvSpPr>
        <p:spPr>
          <a:xfrm>
            <a:off x="6096000" y="1790700"/>
            <a:ext cx="5010150" cy="3978275"/>
          </a:xfrm>
        </p:spPr>
        <p:txBody>
          <a:bodyPr/>
          <a:lstStyle/>
          <a:p>
            <a:r>
              <a:rPr lang="en-GB" dirty="0">
                <a:solidFill>
                  <a:srgbClr val="FFFF00">
                    <a:alpha val="70000"/>
                  </a:srgbClr>
                </a:solidFill>
              </a:rPr>
              <a:t>Most client has house / </a:t>
            </a:r>
            <a:r>
              <a:rPr lang="en-GB" dirty="0" err="1">
                <a:solidFill>
                  <a:srgbClr val="FFFF00">
                    <a:alpha val="70000"/>
                  </a:srgbClr>
                </a:solidFill>
              </a:rPr>
              <a:t>apartement</a:t>
            </a:r>
            <a:r>
              <a:rPr lang="en-GB" dirty="0"/>
              <a:t>.</a:t>
            </a:r>
          </a:p>
          <a:p>
            <a:endParaRPr lang="en-ID" dirty="0"/>
          </a:p>
        </p:txBody>
      </p:sp>
      <p:pic>
        <p:nvPicPr>
          <p:cNvPr id="4" name="Picture 3">
            <a:extLst>
              <a:ext uri="{FF2B5EF4-FFF2-40B4-BE49-F238E27FC236}">
                <a16:creationId xmlns:a16="http://schemas.microsoft.com/office/drawing/2014/main" id="{619FD786-50C2-DEE0-D0CA-66202F087559}"/>
              </a:ext>
            </a:extLst>
          </p:cNvPr>
          <p:cNvPicPr>
            <a:picLocks noChangeAspect="1"/>
          </p:cNvPicPr>
          <p:nvPr/>
        </p:nvPicPr>
        <p:blipFill>
          <a:blip r:embed="rId2"/>
          <a:stretch>
            <a:fillRect/>
          </a:stretch>
        </p:blipFill>
        <p:spPr>
          <a:xfrm>
            <a:off x="482080" y="1216079"/>
            <a:ext cx="5349553" cy="4425842"/>
          </a:xfrm>
          <a:prstGeom prst="rect">
            <a:avLst/>
          </a:prstGeom>
        </p:spPr>
      </p:pic>
    </p:spTree>
    <p:extLst>
      <p:ext uri="{BB962C8B-B14F-4D97-AF65-F5344CB8AC3E}">
        <p14:creationId xmlns:p14="http://schemas.microsoft.com/office/powerpoint/2010/main" val="265063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88F83-9B8B-71E0-B701-17BE54283845}"/>
              </a:ext>
            </a:extLst>
          </p:cNvPr>
          <p:cNvSpPr>
            <a:spLocks noGrp="1"/>
          </p:cNvSpPr>
          <p:nvPr>
            <p:ph idx="1"/>
          </p:nvPr>
        </p:nvSpPr>
        <p:spPr>
          <a:xfrm>
            <a:off x="6096000" y="1790700"/>
            <a:ext cx="5010150" cy="3978275"/>
          </a:xfrm>
        </p:spPr>
        <p:txBody>
          <a:bodyPr/>
          <a:lstStyle/>
          <a:p>
            <a:r>
              <a:rPr lang="en-GB" b="1" dirty="0">
                <a:solidFill>
                  <a:srgbClr val="FFFF00">
                    <a:alpha val="70000"/>
                  </a:srgbClr>
                </a:solidFill>
              </a:rPr>
              <a:t>30% of the client has unknown occupation</a:t>
            </a:r>
            <a:r>
              <a:rPr lang="en-GB" dirty="0"/>
              <a:t>. But the second highest occupation is </a:t>
            </a:r>
            <a:r>
              <a:rPr lang="en-GB" b="1" dirty="0">
                <a:solidFill>
                  <a:srgbClr val="FFFF00">
                    <a:alpha val="70000"/>
                  </a:srgbClr>
                </a:solidFill>
              </a:rPr>
              <a:t>Laborers which around 17% of client</a:t>
            </a:r>
          </a:p>
          <a:p>
            <a:endParaRPr lang="en-ID" dirty="0"/>
          </a:p>
        </p:txBody>
      </p:sp>
      <p:pic>
        <p:nvPicPr>
          <p:cNvPr id="4" name="Picture 3">
            <a:extLst>
              <a:ext uri="{FF2B5EF4-FFF2-40B4-BE49-F238E27FC236}">
                <a16:creationId xmlns:a16="http://schemas.microsoft.com/office/drawing/2014/main" id="{987D76F0-A3FD-7118-A317-87FECC2B1D0D}"/>
              </a:ext>
            </a:extLst>
          </p:cNvPr>
          <p:cNvPicPr>
            <a:picLocks noChangeAspect="1"/>
          </p:cNvPicPr>
          <p:nvPr/>
        </p:nvPicPr>
        <p:blipFill>
          <a:blip r:embed="rId2"/>
          <a:stretch>
            <a:fillRect/>
          </a:stretch>
        </p:blipFill>
        <p:spPr>
          <a:xfrm>
            <a:off x="570955" y="1213110"/>
            <a:ext cx="5358121" cy="4431780"/>
          </a:xfrm>
          <a:prstGeom prst="rect">
            <a:avLst/>
          </a:prstGeom>
        </p:spPr>
      </p:pic>
    </p:spTree>
    <p:extLst>
      <p:ext uri="{BB962C8B-B14F-4D97-AF65-F5344CB8AC3E}">
        <p14:creationId xmlns:p14="http://schemas.microsoft.com/office/powerpoint/2010/main" val="402052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73D4C-C78B-A8B9-EC0E-D6FAFA00331D}"/>
              </a:ext>
            </a:extLst>
          </p:cNvPr>
          <p:cNvSpPr>
            <a:spLocks noGrp="1"/>
          </p:cNvSpPr>
          <p:nvPr>
            <p:ph idx="1"/>
          </p:nvPr>
        </p:nvSpPr>
        <p:spPr>
          <a:xfrm>
            <a:off x="6096000" y="1790700"/>
            <a:ext cx="5010150" cy="3978275"/>
          </a:xfrm>
        </p:spPr>
        <p:txBody>
          <a:bodyPr/>
          <a:lstStyle/>
          <a:p>
            <a:r>
              <a:rPr lang="en-GB" dirty="0"/>
              <a:t>Most clients are around age of 31-45 years old</a:t>
            </a:r>
          </a:p>
          <a:p>
            <a:endParaRPr lang="en-ID" dirty="0"/>
          </a:p>
        </p:txBody>
      </p:sp>
      <p:pic>
        <p:nvPicPr>
          <p:cNvPr id="4" name="Picture 3">
            <a:extLst>
              <a:ext uri="{FF2B5EF4-FFF2-40B4-BE49-F238E27FC236}">
                <a16:creationId xmlns:a16="http://schemas.microsoft.com/office/drawing/2014/main" id="{A053EB3F-D739-9679-168E-D99E07FEA09D}"/>
              </a:ext>
            </a:extLst>
          </p:cNvPr>
          <p:cNvPicPr>
            <a:picLocks noChangeAspect="1"/>
          </p:cNvPicPr>
          <p:nvPr/>
        </p:nvPicPr>
        <p:blipFill>
          <a:blip r:embed="rId2"/>
          <a:stretch>
            <a:fillRect/>
          </a:stretch>
        </p:blipFill>
        <p:spPr>
          <a:xfrm>
            <a:off x="446920" y="1649166"/>
            <a:ext cx="5649080" cy="4261341"/>
          </a:xfrm>
          <a:prstGeom prst="rect">
            <a:avLst/>
          </a:prstGeom>
        </p:spPr>
      </p:pic>
    </p:spTree>
    <p:extLst>
      <p:ext uri="{BB962C8B-B14F-4D97-AF65-F5344CB8AC3E}">
        <p14:creationId xmlns:p14="http://schemas.microsoft.com/office/powerpoint/2010/main" val="405771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81CF5-39DB-23DC-2D8F-A9BD9C5C65C7}"/>
              </a:ext>
            </a:extLst>
          </p:cNvPr>
          <p:cNvSpPr>
            <a:spLocks noGrp="1"/>
          </p:cNvSpPr>
          <p:nvPr>
            <p:ph idx="1"/>
          </p:nvPr>
        </p:nvSpPr>
        <p:spPr>
          <a:xfrm>
            <a:off x="6096000" y="1790700"/>
            <a:ext cx="5010150" cy="3978275"/>
          </a:xfrm>
        </p:spPr>
        <p:txBody>
          <a:bodyPr/>
          <a:lstStyle/>
          <a:p>
            <a:r>
              <a:rPr lang="en-GB" dirty="0"/>
              <a:t>Most clients dominated by people who had been working for 0-10 years</a:t>
            </a:r>
            <a:endParaRPr lang="en-ID" dirty="0"/>
          </a:p>
          <a:p>
            <a:endParaRPr lang="en-ID" dirty="0"/>
          </a:p>
        </p:txBody>
      </p:sp>
      <p:pic>
        <p:nvPicPr>
          <p:cNvPr id="4" name="Picture 3">
            <a:extLst>
              <a:ext uri="{FF2B5EF4-FFF2-40B4-BE49-F238E27FC236}">
                <a16:creationId xmlns:a16="http://schemas.microsoft.com/office/drawing/2014/main" id="{DB5E4C48-73F1-0502-3BC8-2E3D77429613}"/>
              </a:ext>
            </a:extLst>
          </p:cNvPr>
          <p:cNvPicPr>
            <a:picLocks noChangeAspect="1"/>
          </p:cNvPicPr>
          <p:nvPr/>
        </p:nvPicPr>
        <p:blipFill>
          <a:blip r:embed="rId2"/>
          <a:stretch>
            <a:fillRect/>
          </a:stretch>
        </p:blipFill>
        <p:spPr>
          <a:xfrm>
            <a:off x="664149" y="1390261"/>
            <a:ext cx="5222032" cy="4077477"/>
          </a:xfrm>
          <a:prstGeom prst="rect">
            <a:avLst/>
          </a:prstGeom>
        </p:spPr>
      </p:pic>
    </p:spTree>
    <p:extLst>
      <p:ext uri="{BB962C8B-B14F-4D97-AF65-F5344CB8AC3E}">
        <p14:creationId xmlns:p14="http://schemas.microsoft.com/office/powerpoint/2010/main" val="246633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82E6-923F-0EC0-25C1-B87C47778DB7}"/>
              </a:ext>
            </a:extLst>
          </p:cNvPr>
          <p:cNvSpPr>
            <a:spLocks noGrp="1"/>
          </p:cNvSpPr>
          <p:nvPr>
            <p:ph type="title"/>
          </p:nvPr>
        </p:nvSpPr>
        <p:spPr>
          <a:xfrm>
            <a:off x="646793" y="341766"/>
            <a:ext cx="10026650" cy="655637"/>
          </a:xfrm>
        </p:spPr>
        <p:txBody>
          <a:bodyPr>
            <a:normAutofit fontScale="90000"/>
          </a:bodyPr>
          <a:lstStyle/>
          <a:p>
            <a:r>
              <a:rPr lang="en-GB" dirty="0">
                <a:solidFill>
                  <a:schemeClr val="accent6">
                    <a:lumMod val="60000"/>
                    <a:lumOff val="40000"/>
                  </a:schemeClr>
                </a:solidFill>
              </a:rPr>
              <a:t>How is the characteristics of clients who intends to become default?</a:t>
            </a:r>
          </a:p>
        </p:txBody>
      </p:sp>
      <p:sp>
        <p:nvSpPr>
          <p:cNvPr id="18" name="Content Placeholder 2">
            <a:extLst>
              <a:ext uri="{FF2B5EF4-FFF2-40B4-BE49-F238E27FC236}">
                <a16:creationId xmlns:a16="http://schemas.microsoft.com/office/drawing/2014/main" id="{CF0D39C4-CD45-7C51-0FD9-BB0DF1F109D4}"/>
              </a:ext>
            </a:extLst>
          </p:cNvPr>
          <p:cNvSpPr>
            <a:spLocks noGrp="1"/>
          </p:cNvSpPr>
          <p:nvPr>
            <p:ph idx="1"/>
          </p:nvPr>
        </p:nvSpPr>
        <p:spPr>
          <a:xfrm>
            <a:off x="6407715" y="1902667"/>
            <a:ext cx="5010150" cy="3978275"/>
          </a:xfrm>
        </p:spPr>
        <p:txBody>
          <a:bodyPr/>
          <a:lstStyle/>
          <a:p>
            <a:r>
              <a:rPr lang="en-GB" b="1" dirty="0">
                <a:solidFill>
                  <a:srgbClr val="FFFF00">
                    <a:alpha val="70000"/>
                  </a:srgbClr>
                </a:solidFill>
              </a:rPr>
              <a:t>The more family members </a:t>
            </a:r>
            <a:r>
              <a:rPr lang="en-GB" dirty="0"/>
              <a:t>the percentage of the trend of default client is increasing</a:t>
            </a:r>
          </a:p>
          <a:p>
            <a:endParaRPr lang="en-ID" dirty="0"/>
          </a:p>
        </p:txBody>
      </p:sp>
      <p:pic>
        <p:nvPicPr>
          <p:cNvPr id="19" name="Picture 18">
            <a:extLst>
              <a:ext uri="{FF2B5EF4-FFF2-40B4-BE49-F238E27FC236}">
                <a16:creationId xmlns:a16="http://schemas.microsoft.com/office/drawing/2014/main" id="{9328EDC8-537F-FD82-032E-5C02987C6997}"/>
              </a:ext>
            </a:extLst>
          </p:cNvPr>
          <p:cNvPicPr>
            <a:picLocks noChangeAspect="1"/>
          </p:cNvPicPr>
          <p:nvPr/>
        </p:nvPicPr>
        <p:blipFill>
          <a:blip r:embed="rId2"/>
          <a:stretch>
            <a:fillRect/>
          </a:stretch>
        </p:blipFill>
        <p:spPr>
          <a:xfrm>
            <a:off x="646793" y="1519097"/>
            <a:ext cx="5561870" cy="4043740"/>
          </a:xfrm>
          <a:prstGeom prst="rect">
            <a:avLst/>
          </a:prstGeom>
        </p:spPr>
      </p:pic>
    </p:spTree>
    <p:extLst>
      <p:ext uri="{BB962C8B-B14F-4D97-AF65-F5344CB8AC3E}">
        <p14:creationId xmlns:p14="http://schemas.microsoft.com/office/powerpoint/2010/main" val="13236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32F9-5032-E211-B05D-18BC1292CC22}"/>
              </a:ext>
            </a:extLst>
          </p:cNvPr>
          <p:cNvSpPr>
            <a:spLocks noGrp="1"/>
          </p:cNvSpPr>
          <p:nvPr>
            <p:ph idx="1"/>
          </p:nvPr>
        </p:nvSpPr>
        <p:spPr>
          <a:xfrm>
            <a:off x="3107871" y="4117522"/>
            <a:ext cx="5010150" cy="3978275"/>
          </a:xfrm>
        </p:spPr>
        <p:txBody>
          <a:bodyPr/>
          <a:lstStyle/>
          <a:p>
            <a:r>
              <a:rPr lang="en-GB" b="1" dirty="0">
                <a:solidFill>
                  <a:srgbClr val="FFFF00">
                    <a:alpha val="70000"/>
                  </a:srgbClr>
                </a:solidFill>
              </a:rPr>
              <a:t>State servant and Commercial associate </a:t>
            </a:r>
            <a:r>
              <a:rPr lang="en-GB" dirty="0"/>
              <a:t>has the highest annual income compared with the others </a:t>
            </a:r>
            <a:r>
              <a:rPr lang="en-GB" b="1" dirty="0">
                <a:solidFill>
                  <a:srgbClr val="FFFF00">
                    <a:alpha val="70000"/>
                  </a:srgbClr>
                </a:solidFill>
              </a:rPr>
              <a:t>but has the higher percentage of default client </a:t>
            </a:r>
            <a:r>
              <a:rPr lang="en-GB" dirty="0"/>
              <a:t>which are around 12.9% and 12.72% of them are default.</a:t>
            </a:r>
          </a:p>
          <a:p>
            <a:endParaRPr lang="en-ID" dirty="0"/>
          </a:p>
        </p:txBody>
      </p:sp>
      <p:pic>
        <p:nvPicPr>
          <p:cNvPr id="2" name="Picture 1">
            <a:extLst>
              <a:ext uri="{FF2B5EF4-FFF2-40B4-BE49-F238E27FC236}">
                <a16:creationId xmlns:a16="http://schemas.microsoft.com/office/drawing/2014/main" id="{4CD93737-71B0-AA54-8AA7-E444295E350A}"/>
              </a:ext>
            </a:extLst>
          </p:cNvPr>
          <p:cNvPicPr>
            <a:picLocks noChangeAspect="1"/>
          </p:cNvPicPr>
          <p:nvPr/>
        </p:nvPicPr>
        <p:blipFill>
          <a:blip r:embed="rId2"/>
          <a:stretch>
            <a:fillRect/>
          </a:stretch>
        </p:blipFill>
        <p:spPr>
          <a:xfrm>
            <a:off x="546138" y="288851"/>
            <a:ext cx="4302236" cy="3295269"/>
          </a:xfrm>
          <a:prstGeom prst="rect">
            <a:avLst/>
          </a:prstGeom>
        </p:spPr>
      </p:pic>
      <p:pic>
        <p:nvPicPr>
          <p:cNvPr id="6" name="Picture 5">
            <a:extLst>
              <a:ext uri="{FF2B5EF4-FFF2-40B4-BE49-F238E27FC236}">
                <a16:creationId xmlns:a16="http://schemas.microsoft.com/office/drawing/2014/main" id="{29775DFC-9B82-0726-6A06-DE1012EC1F4A}"/>
              </a:ext>
            </a:extLst>
          </p:cNvPr>
          <p:cNvPicPr>
            <a:picLocks noChangeAspect="1"/>
          </p:cNvPicPr>
          <p:nvPr/>
        </p:nvPicPr>
        <p:blipFill>
          <a:blip r:embed="rId3"/>
          <a:stretch>
            <a:fillRect/>
          </a:stretch>
        </p:blipFill>
        <p:spPr>
          <a:xfrm>
            <a:off x="6096000" y="288851"/>
            <a:ext cx="5748891" cy="3295269"/>
          </a:xfrm>
          <a:prstGeom prst="rect">
            <a:avLst/>
          </a:prstGeom>
        </p:spPr>
      </p:pic>
    </p:spTree>
    <p:extLst>
      <p:ext uri="{BB962C8B-B14F-4D97-AF65-F5344CB8AC3E}">
        <p14:creationId xmlns:p14="http://schemas.microsoft.com/office/powerpoint/2010/main" val="130523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32F9-5032-E211-B05D-18BC1292CC22}"/>
              </a:ext>
            </a:extLst>
          </p:cNvPr>
          <p:cNvSpPr>
            <a:spLocks noGrp="1"/>
          </p:cNvSpPr>
          <p:nvPr>
            <p:ph idx="1"/>
          </p:nvPr>
        </p:nvSpPr>
        <p:spPr>
          <a:xfrm>
            <a:off x="3485178" y="4009053"/>
            <a:ext cx="5010150" cy="3978275"/>
          </a:xfrm>
        </p:spPr>
        <p:txBody>
          <a:bodyPr/>
          <a:lstStyle/>
          <a:p>
            <a:r>
              <a:rPr lang="en-GB" b="1" dirty="0">
                <a:solidFill>
                  <a:srgbClr val="FFFF00">
                    <a:alpha val="70000"/>
                  </a:srgbClr>
                </a:solidFill>
              </a:rPr>
              <a:t>Academy education contributes the most default </a:t>
            </a:r>
            <a:r>
              <a:rPr lang="en-GB" dirty="0"/>
              <a:t>client compared among other education level which is around 21.88%</a:t>
            </a:r>
          </a:p>
          <a:p>
            <a:endParaRPr lang="en-ID" dirty="0"/>
          </a:p>
        </p:txBody>
      </p:sp>
      <p:pic>
        <p:nvPicPr>
          <p:cNvPr id="4" name="Picture 3">
            <a:extLst>
              <a:ext uri="{FF2B5EF4-FFF2-40B4-BE49-F238E27FC236}">
                <a16:creationId xmlns:a16="http://schemas.microsoft.com/office/drawing/2014/main" id="{26E82C73-103D-A436-1336-750ECE08A32C}"/>
              </a:ext>
            </a:extLst>
          </p:cNvPr>
          <p:cNvPicPr>
            <a:picLocks noChangeAspect="1"/>
          </p:cNvPicPr>
          <p:nvPr/>
        </p:nvPicPr>
        <p:blipFill>
          <a:blip r:embed="rId2"/>
          <a:stretch>
            <a:fillRect/>
          </a:stretch>
        </p:blipFill>
        <p:spPr>
          <a:xfrm>
            <a:off x="589758" y="197321"/>
            <a:ext cx="5060353" cy="3435786"/>
          </a:xfrm>
          <a:prstGeom prst="rect">
            <a:avLst/>
          </a:prstGeom>
        </p:spPr>
      </p:pic>
      <p:pic>
        <p:nvPicPr>
          <p:cNvPr id="6" name="Picture 5">
            <a:extLst>
              <a:ext uri="{FF2B5EF4-FFF2-40B4-BE49-F238E27FC236}">
                <a16:creationId xmlns:a16="http://schemas.microsoft.com/office/drawing/2014/main" id="{2A0A581B-290F-2330-FE43-17B76101F28D}"/>
              </a:ext>
            </a:extLst>
          </p:cNvPr>
          <p:cNvPicPr>
            <a:picLocks noChangeAspect="1"/>
          </p:cNvPicPr>
          <p:nvPr/>
        </p:nvPicPr>
        <p:blipFill>
          <a:blip r:embed="rId3"/>
          <a:stretch>
            <a:fillRect/>
          </a:stretch>
        </p:blipFill>
        <p:spPr>
          <a:xfrm>
            <a:off x="5990253" y="197321"/>
            <a:ext cx="5740902" cy="3435786"/>
          </a:xfrm>
          <a:prstGeom prst="rect">
            <a:avLst/>
          </a:prstGeom>
        </p:spPr>
      </p:pic>
    </p:spTree>
    <p:extLst>
      <p:ext uri="{BB962C8B-B14F-4D97-AF65-F5344CB8AC3E}">
        <p14:creationId xmlns:p14="http://schemas.microsoft.com/office/powerpoint/2010/main" val="89654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2491-BF98-DA2B-7C1D-93A98A74F376}"/>
              </a:ext>
            </a:extLst>
          </p:cNvPr>
          <p:cNvSpPr>
            <a:spLocks noGrp="1"/>
          </p:cNvSpPr>
          <p:nvPr>
            <p:ph type="title"/>
          </p:nvPr>
        </p:nvSpPr>
        <p:spPr/>
        <p:txBody>
          <a:bodyPr/>
          <a:lstStyle/>
          <a:p>
            <a:r>
              <a:rPr lang="en-US" dirty="0">
                <a:solidFill>
                  <a:schemeClr val="accent6">
                    <a:lumMod val="60000"/>
                    <a:lumOff val="40000"/>
                  </a:schemeClr>
                </a:solidFill>
              </a:rPr>
              <a:t>Table of contents</a:t>
            </a:r>
            <a:endParaRPr lang="en-ID" dirty="0">
              <a:solidFill>
                <a:schemeClr val="accent6">
                  <a:lumMod val="60000"/>
                  <a:lumOff val="40000"/>
                </a:schemeClr>
              </a:solidFill>
            </a:endParaRPr>
          </a:p>
        </p:txBody>
      </p:sp>
      <p:sp>
        <p:nvSpPr>
          <p:cNvPr id="4" name="Oval 3">
            <a:extLst>
              <a:ext uri="{FF2B5EF4-FFF2-40B4-BE49-F238E27FC236}">
                <a16:creationId xmlns:a16="http://schemas.microsoft.com/office/drawing/2014/main" id="{5870314D-03FD-72A1-F57F-F760D9DF07EA}"/>
              </a:ext>
            </a:extLst>
          </p:cNvPr>
          <p:cNvSpPr/>
          <p:nvPr/>
        </p:nvSpPr>
        <p:spPr>
          <a:xfrm>
            <a:off x="1428748" y="2294163"/>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a:t>
            </a:r>
            <a:endParaRPr lang="en-ID" dirty="0">
              <a:solidFill>
                <a:schemeClr val="tx1"/>
              </a:solidFill>
            </a:endParaRPr>
          </a:p>
        </p:txBody>
      </p:sp>
      <p:sp>
        <p:nvSpPr>
          <p:cNvPr id="5" name="TextBox 4">
            <a:extLst>
              <a:ext uri="{FF2B5EF4-FFF2-40B4-BE49-F238E27FC236}">
                <a16:creationId xmlns:a16="http://schemas.microsoft.com/office/drawing/2014/main" id="{0D1E926F-B808-28EF-ADB0-59C8FDE6048C}"/>
              </a:ext>
            </a:extLst>
          </p:cNvPr>
          <p:cNvSpPr txBox="1"/>
          <p:nvPr/>
        </p:nvSpPr>
        <p:spPr>
          <a:xfrm>
            <a:off x="2073727" y="2292811"/>
            <a:ext cx="2415085" cy="646331"/>
          </a:xfrm>
          <a:prstGeom prst="rect">
            <a:avLst/>
          </a:prstGeom>
          <a:noFill/>
        </p:spPr>
        <p:txBody>
          <a:bodyPr wrap="none" rtlCol="0">
            <a:spAutoFit/>
          </a:bodyPr>
          <a:lstStyle/>
          <a:p>
            <a:r>
              <a:rPr lang="en-US" dirty="0"/>
              <a:t>Business Background</a:t>
            </a:r>
          </a:p>
          <a:p>
            <a:r>
              <a:rPr lang="en-US" dirty="0"/>
              <a:t>and Objectives</a:t>
            </a:r>
            <a:endParaRPr lang="en-ID" dirty="0"/>
          </a:p>
        </p:txBody>
      </p:sp>
      <p:sp>
        <p:nvSpPr>
          <p:cNvPr id="6" name="Oval 5">
            <a:extLst>
              <a:ext uri="{FF2B5EF4-FFF2-40B4-BE49-F238E27FC236}">
                <a16:creationId xmlns:a16="http://schemas.microsoft.com/office/drawing/2014/main" id="{AC0E8FAC-F600-DF56-2CAF-B0DA4175348C}"/>
              </a:ext>
            </a:extLst>
          </p:cNvPr>
          <p:cNvSpPr/>
          <p:nvPr/>
        </p:nvSpPr>
        <p:spPr>
          <a:xfrm>
            <a:off x="5109297" y="2294163"/>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a:t>
            </a:r>
            <a:endParaRPr lang="en-ID" dirty="0">
              <a:solidFill>
                <a:schemeClr val="tx1"/>
              </a:solidFill>
            </a:endParaRPr>
          </a:p>
        </p:txBody>
      </p:sp>
      <p:sp>
        <p:nvSpPr>
          <p:cNvPr id="7" name="TextBox 6">
            <a:extLst>
              <a:ext uri="{FF2B5EF4-FFF2-40B4-BE49-F238E27FC236}">
                <a16:creationId xmlns:a16="http://schemas.microsoft.com/office/drawing/2014/main" id="{C1B2EA97-41C1-795F-9860-02B5BA9E3B74}"/>
              </a:ext>
            </a:extLst>
          </p:cNvPr>
          <p:cNvSpPr txBox="1"/>
          <p:nvPr/>
        </p:nvSpPr>
        <p:spPr>
          <a:xfrm>
            <a:off x="5774520" y="2431310"/>
            <a:ext cx="1928670" cy="369332"/>
          </a:xfrm>
          <a:prstGeom prst="rect">
            <a:avLst/>
          </a:prstGeom>
          <a:noFill/>
        </p:spPr>
        <p:txBody>
          <a:bodyPr wrap="none" rtlCol="0">
            <a:spAutoFit/>
          </a:bodyPr>
          <a:lstStyle/>
          <a:p>
            <a:r>
              <a:rPr lang="en-US" dirty="0"/>
              <a:t>Data Preparation</a:t>
            </a:r>
            <a:endParaRPr lang="en-ID" dirty="0"/>
          </a:p>
        </p:txBody>
      </p:sp>
      <p:sp>
        <p:nvSpPr>
          <p:cNvPr id="8" name="Oval 7">
            <a:extLst>
              <a:ext uri="{FF2B5EF4-FFF2-40B4-BE49-F238E27FC236}">
                <a16:creationId xmlns:a16="http://schemas.microsoft.com/office/drawing/2014/main" id="{E02B01BE-55CF-138D-AD69-B4EF5B64C704}"/>
              </a:ext>
            </a:extLst>
          </p:cNvPr>
          <p:cNvSpPr/>
          <p:nvPr/>
        </p:nvSpPr>
        <p:spPr>
          <a:xfrm>
            <a:off x="8347797" y="2294163"/>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a:t>
            </a:r>
            <a:endParaRPr lang="en-ID" dirty="0">
              <a:solidFill>
                <a:schemeClr val="tx1"/>
              </a:solidFill>
            </a:endParaRPr>
          </a:p>
        </p:txBody>
      </p:sp>
      <p:sp>
        <p:nvSpPr>
          <p:cNvPr id="9" name="TextBox 8">
            <a:extLst>
              <a:ext uri="{FF2B5EF4-FFF2-40B4-BE49-F238E27FC236}">
                <a16:creationId xmlns:a16="http://schemas.microsoft.com/office/drawing/2014/main" id="{DA1B55E7-64E0-0C42-EFB9-715BA4E755F8}"/>
              </a:ext>
            </a:extLst>
          </p:cNvPr>
          <p:cNvSpPr txBox="1"/>
          <p:nvPr/>
        </p:nvSpPr>
        <p:spPr>
          <a:xfrm>
            <a:off x="9085128" y="2431310"/>
            <a:ext cx="650434" cy="369332"/>
          </a:xfrm>
          <a:prstGeom prst="rect">
            <a:avLst/>
          </a:prstGeom>
          <a:noFill/>
        </p:spPr>
        <p:txBody>
          <a:bodyPr wrap="none" rtlCol="0">
            <a:spAutoFit/>
          </a:bodyPr>
          <a:lstStyle/>
          <a:p>
            <a:r>
              <a:rPr lang="en-US" dirty="0"/>
              <a:t>EDA</a:t>
            </a:r>
            <a:endParaRPr lang="en-ID" dirty="0"/>
          </a:p>
        </p:txBody>
      </p:sp>
      <p:sp>
        <p:nvSpPr>
          <p:cNvPr id="13" name="Oval 12">
            <a:extLst>
              <a:ext uri="{FF2B5EF4-FFF2-40B4-BE49-F238E27FC236}">
                <a16:creationId xmlns:a16="http://schemas.microsoft.com/office/drawing/2014/main" id="{533026ED-818F-BD40-B352-73371D75CD17}"/>
              </a:ext>
            </a:extLst>
          </p:cNvPr>
          <p:cNvSpPr/>
          <p:nvPr/>
        </p:nvSpPr>
        <p:spPr>
          <a:xfrm>
            <a:off x="1428748" y="4112078"/>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04</a:t>
            </a:r>
            <a:endParaRPr lang="en-ID" dirty="0">
              <a:solidFill>
                <a:schemeClr val="tx1"/>
              </a:solidFill>
            </a:endParaRPr>
          </a:p>
        </p:txBody>
      </p:sp>
      <p:sp>
        <p:nvSpPr>
          <p:cNvPr id="15" name="TextBox 14">
            <a:extLst>
              <a:ext uri="{FF2B5EF4-FFF2-40B4-BE49-F238E27FC236}">
                <a16:creationId xmlns:a16="http://schemas.microsoft.com/office/drawing/2014/main" id="{F1073B5F-9F08-4A07-A55F-13D57D8D6B9C}"/>
              </a:ext>
            </a:extLst>
          </p:cNvPr>
          <p:cNvSpPr txBox="1"/>
          <p:nvPr/>
        </p:nvSpPr>
        <p:spPr>
          <a:xfrm>
            <a:off x="2073727" y="4249901"/>
            <a:ext cx="2406877" cy="369332"/>
          </a:xfrm>
          <a:prstGeom prst="rect">
            <a:avLst/>
          </a:prstGeom>
          <a:noFill/>
        </p:spPr>
        <p:txBody>
          <a:bodyPr wrap="none" rtlCol="0">
            <a:spAutoFit/>
          </a:bodyPr>
          <a:lstStyle/>
          <a:p>
            <a:r>
              <a:rPr lang="en-US" dirty="0"/>
              <a:t>Features Engineering</a:t>
            </a:r>
            <a:endParaRPr lang="en-ID" dirty="0"/>
          </a:p>
        </p:txBody>
      </p:sp>
      <p:sp>
        <p:nvSpPr>
          <p:cNvPr id="16" name="Oval 15">
            <a:extLst>
              <a:ext uri="{FF2B5EF4-FFF2-40B4-BE49-F238E27FC236}">
                <a16:creationId xmlns:a16="http://schemas.microsoft.com/office/drawing/2014/main" id="{7D60FC25-1B13-3390-D675-4C4A627D2203}"/>
              </a:ext>
            </a:extLst>
          </p:cNvPr>
          <p:cNvSpPr/>
          <p:nvPr/>
        </p:nvSpPr>
        <p:spPr>
          <a:xfrm>
            <a:off x="5109297" y="4112078"/>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a:t>
            </a:r>
            <a:endParaRPr lang="en-ID" dirty="0">
              <a:solidFill>
                <a:schemeClr val="tx1"/>
              </a:solidFill>
            </a:endParaRPr>
          </a:p>
        </p:txBody>
      </p:sp>
      <p:sp>
        <p:nvSpPr>
          <p:cNvPr id="17" name="TextBox 16">
            <a:extLst>
              <a:ext uri="{FF2B5EF4-FFF2-40B4-BE49-F238E27FC236}">
                <a16:creationId xmlns:a16="http://schemas.microsoft.com/office/drawing/2014/main" id="{FE440150-0E80-37DF-5AC2-B690C513805F}"/>
              </a:ext>
            </a:extLst>
          </p:cNvPr>
          <p:cNvSpPr txBox="1"/>
          <p:nvPr/>
        </p:nvSpPr>
        <p:spPr>
          <a:xfrm>
            <a:off x="5754276" y="4249901"/>
            <a:ext cx="1255472" cy="369332"/>
          </a:xfrm>
          <a:prstGeom prst="rect">
            <a:avLst/>
          </a:prstGeom>
          <a:noFill/>
        </p:spPr>
        <p:txBody>
          <a:bodyPr wrap="none" rtlCol="0">
            <a:spAutoFit/>
          </a:bodyPr>
          <a:lstStyle/>
          <a:p>
            <a:r>
              <a:rPr lang="en-US" dirty="0"/>
              <a:t>Modelling</a:t>
            </a:r>
            <a:endParaRPr lang="en-ID" dirty="0"/>
          </a:p>
        </p:txBody>
      </p:sp>
      <p:sp>
        <p:nvSpPr>
          <p:cNvPr id="18" name="Oval 17">
            <a:extLst>
              <a:ext uri="{FF2B5EF4-FFF2-40B4-BE49-F238E27FC236}">
                <a16:creationId xmlns:a16="http://schemas.microsoft.com/office/drawing/2014/main" id="{3E56DC51-8B8C-7EA9-37F9-857A3FF00480}"/>
              </a:ext>
            </a:extLst>
          </p:cNvPr>
          <p:cNvSpPr/>
          <p:nvPr/>
        </p:nvSpPr>
        <p:spPr>
          <a:xfrm>
            <a:off x="8347797" y="4112078"/>
            <a:ext cx="644979" cy="64497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a:t>
            </a:r>
            <a:endParaRPr lang="en-ID" dirty="0">
              <a:solidFill>
                <a:schemeClr val="tx1"/>
              </a:solidFill>
            </a:endParaRPr>
          </a:p>
        </p:txBody>
      </p:sp>
      <p:sp>
        <p:nvSpPr>
          <p:cNvPr id="19" name="TextBox 18">
            <a:extLst>
              <a:ext uri="{FF2B5EF4-FFF2-40B4-BE49-F238E27FC236}">
                <a16:creationId xmlns:a16="http://schemas.microsoft.com/office/drawing/2014/main" id="{AF5C781C-F54A-2211-1FBC-1A4B3B328C25}"/>
              </a:ext>
            </a:extLst>
          </p:cNvPr>
          <p:cNvSpPr txBox="1"/>
          <p:nvPr/>
        </p:nvSpPr>
        <p:spPr>
          <a:xfrm>
            <a:off x="8992776" y="4111401"/>
            <a:ext cx="2045496" cy="646331"/>
          </a:xfrm>
          <a:prstGeom prst="rect">
            <a:avLst/>
          </a:prstGeom>
          <a:noFill/>
        </p:spPr>
        <p:txBody>
          <a:bodyPr wrap="none" rtlCol="0">
            <a:spAutoFit/>
          </a:bodyPr>
          <a:lstStyle/>
          <a:p>
            <a:r>
              <a:rPr lang="en-US" dirty="0"/>
              <a:t>Conclusion &amp;</a:t>
            </a:r>
          </a:p>
          <a:p>
            <a:r>
              <a:rPr lang="en-US" dirty="0"/>
              <a:t>Recommendation</a:t>
            </a:r>
            <a:endParaRPr lang="en-ID" dirty="0"/>
          </a:p>
        </p:txBody>
      </p:sp>
    </p:spTree>
    <p:extLst>
      <p:ext uri="{BB962C8B-B14F-4D97-AF65-F5344CB8AC3E}">
        <p14:creationId xmlns:p14="http://schemas.microsoft.com/office/powerpoint/2010/main" val="120573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32F9-5032-E211-B05D-18BC1292CC22}"/>
              </a:ext>
            </a:extLst>
          </p:cNvPr>
          <p:cNvSpPr>
            <a:spLocks noGrp="1"/>
          </p:cNvSpPr>
          <p:nvPr>
            <p:ph idx="1"/>
          </p:nvPr>
        </p:nvSpPr>
        <p:spPr>
          <a:xfrm>
            <a:off x="3590925" y="4207329"/>
            <a:ext cx="5010150" cy="3978275"/>
          </a:xfrm>
        </p:spPr>
        <p:txBody>
          <a:bodyPr/>
          <a:lstStyle/>
          <a:p>
            <a:r>
              <a:rPr lang="en-GB" dirty="0"/>
              <a:t>Client who lives in </a:t>
            </a:r>
            <a:r>
              <a:rPr lang="en-GB" b="1" dirty="0">
                <a:solidFill>
                  <a:srgbClr val="FFFF00">
                    <a:alpha val="70000"/>
                  </a:srgbClr>
                </a:solidFill>
              </a:rPr>
              <a:t>office apartment has the highest risk among other housing type</a:t>
            </a:r>
            <a:r>
              <a:rPr lang="en-GB" dirty="0"/>
              <a:t> which is around 14.5% even though they have the highest annual income compared with the others</a:t>
            </a:r>
          </a:p>
          <a:p>
            <a:endParaRPr lang="en-ID" dirty="0"/>
          </a:p>
        </p:txBody>
      </p:sp>
      <p:pic>
        <p:nvPicPr>
          <p:cNvPr id="2" name="Picture 1">
            <a:extLst>
              <a:ext uri="{FF2B5EF4-FFF2-40B4-BE49-F238E27FC236}">
                <a16:creationId xmlns:a16="http://schemas.microsoft.com/office/drawing/2014/main" id="{C3758F55-2159-7FB0-BCCF-F6C0C530E3F1}"/>
              </a:ext>
            </a:extLst>
          </p:cNvPr>
          <p:cNvPicPr>
            <a:picLocks noChangeAspect="1"/>
          </p:cNvPicPr>
          <p:nvPr/>
        </p:nvPicPr>
        <p:blipFill>
          <a:blip r:embed="rId2"/>
          <a:stretch>
            <a:fillRect/>
          </a:stretch>
        </p:blipFill>
        <p:spPr>
          <a:xfrm>
            <a:off x="371865" y="260666"/>
            <a:ext cx="5401246" cy="3555554"/>
          </a:xfrm>
          <a:prstGeom prst="rect">
            <a:avLst/>
          </a:prstGeom>
        </p:spPr>
      </p:pic>
      <p:pic>
        <p:nvPicPr>
          <p:cNvPr id="6" name="Picture 5">
            <a:extLst>
              <a:ext uri="{FF2B5EF4-FFF2-40B4-BE49-F238E27FC236}">
                <a16:creationId xmlns:a16="http://schemas.microsoft.com/office/drawing/2014/main" id="{7721DC78-8108-CDF3-6591-66E191B5C338}"/>
              </a:ext>
            </a:extLst>
          </p:cNvPr>
          <p:cNvPicPr>
            <a:picLocks noChangeAspect="1"/>
          </p:cNvPicPr>
          <p:nvPr/>
        </p:nvPicPr>
        <p:blipFill>
          <a:blip r:embed="rId3"/>
          <a:stretch>
            <a:fillRect/>
          </a:stretch>
        </p:blipFill>
        <p:spPr>
          <a:xfrm>
            <a:off x="5963418" y="260666"/>
            <a:ext cx="5625202" cy="3555554"/>
          </a:xfrm>
          <a:prstGeom prst="rect">
            <a:avLst/>
          </a:prstGeom>
        </p:spPr>
      </p:pic>
    </p:spTree>
    <p:extLst>
      <p:ext uri="{BB962C8B-B14F-4D97-AF65-F5344CB8AC3E}">
        <p14:creationId xmlns:p14="http://schemas.microsoft.com/office/powerpoint/2010/main" val="76251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32F9-5032-E211-B05D-18BC1292CC22}"/>
              </a:ext>
            </a:extLst>
          </p:cNvPr>
          <p:cNvSpPr>
            <a:spLocks noGrp="1"/>
          </p:cNvSpPr>
          <p:nvPr>
            <p:ph idx="1"/>
          </p:nvPr>
        </p:nvSpPr>
        <p:spPr>
          <a:xfrm>
            <a:off x="6096000" y="1790700"/>
            <a:ext cx="5010150" cy="3978275"/>
          </a:xfrm>
        </p:spPr>
        <p:txBody>
          <a:bodyPr/>
          <a:lstStyle/>
          <a:p>
            <a:r>
              <a:rPr lang="en-GB" dirty="0"/>
              <a:t>Most default clients are dominated by clients around 20 – 35 years old</a:t>
            </a:r>
          </a:p>
          <a:p>
            <a:endParaRPr lang="en-ID" dirty="0"/>
          </a:p>
        </p:txBody>
      </p:sp>
      <p:pic>
        <p:nvPicPr>
          <p:cNvPr id="4" name="Picture 3">
            <a:extLst>
              <a:ext uri="{FF2B5EF4-FFF2-40B4-BE49-F238E27FC236}">
                <a16:creationId xmlns:a16="http://schemas.microsoft.com/office/drawing/2014/main" id="{C863AC79-7229-8599-A3EF-719050468B38}"/>
              </a:ext>
            </a:extLst>
          </p:cNvPr>
          <p:cNvPicPr>
            <a:picLocks noChangeAspect="1"/>
          </p:cNvPicPr>
          <p:nvPr/>
        </p:nvPicPr>
        <p:blipFill>
          <a:blip r:embed="rId2"/>
          <a:stretch>
            <a:fillRect/>
          </a:stretch>
        </p:blipFill>
        <p:spPr>
          <a:xfrm>
            <a:off x="281366" y="1329718"/>
            <a:ext cx="5466313" cy="4198564"/>
          </a:xfrm>
          <a:prstGeom prst="rect">
            <a:avLst/>
          </a:prstGeom>
        </p:spPr>
      </p:pic>
    </p:spTree>
    <p:extLst>
      <p:ext uri="{BB962C8B-B14F-4D97-AF65-F5344CB8AC3E}">
        <p14:creationId xmlns:p14="http://schemas.microsoft.com/office/powerpoint/2010/main" val="302905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32F9-5032-E211-B05D-18BC1292CC22}"/>
              </a:ext>
            </a:extLst>
          </p:cNvPr>
          <p:cNvSpPr>
            <a:spLocks noGrp="1"/>
          </p:cNvSpPr>
          <p:nvPr>
            <p:ph idx="1"/>
          </p:nvPr>
        </p:nvSpPr>
        <p:spPr>
          <a:xfrm>
            <a:off x="6096000" y="1790700"/>
            <a:ext cx="5010150" cy="3978275"/>
          </a:xfrm>
        </p:spPr>
        <p:txBody>
          <a:bodyPr/>
          <a:lstStyle/>
          <a:p>
            <a:r>
              <a:rPr lang="en-GB" dirty="0"/>
              <a:t>Most default clients are dominated by clients who has employment years of 31-40 years</a:t>
            </a:r>
          </a:p>
          <a:p>
            <a:endParaRPr lang="en-ID" dirty="0"/>
          </a:p>
        </p:txBody>
      </p:sp>
      <p:pic>
        <p:nvPicPr>
          <p:cNvPr id="2" name="Picture 1">
            <a:extLst>
              <a:ext uri="{FF2B5EF4-FFF2-40B4-BE49-F238E27FC236}">
                <a16:creationId xmlns:a16="http://schemas.microsoft.com/office/drawing/2014/main" id="{984E3F2D-4D96-B700-DC72-1CE4672A322F}"/>
              </a:ext>
            </a:extLst>
          </p:cNvPr>
          <p:cNvPicPr>
            <a:picLocks noChangeAspect="1"/>
          </p:cNvPicPr>
          <p:nvPr/>
        </p:nvPicPr>
        <p:blipFill>
          <a:blip r:embed="rId2"/>
          <a:stretch>
            <a:fillRect/>
          </a:stretch>
        </p:blipFill>
        <p:spPr>
          <a:xfrm>
            <a:off x="448258" y="1331684"/>
            <a:ext cx="5177042" cy="4194632"/>
          </a:xfrm>
          <a:prstGeom prst="rect">
            <a:avLst/>
          </a:prstGeom>
        </p:spPr>
      </p:pic>
    </p:spTree>
    <p:extLst>
      <p:ext uri="{BB962C8B-B14F-4D97-AF65-F5344CB8AC3E}">
        <p14:creationId xmlns:p14="http://schemas.microsoft.com/office/powerpoint/2010/main" val="278478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9F85-5FD8-118F-F1BB-37D1F6A9C262}"/>
              </a:ext>
            </a:extLst>
          </p:cNvPr>
          <p:cNvSpPr>
            <a:spLocks noGrp="1"/>
          </p:cNvSpPr>
          <p:nvPr>
            <p:ph type="title"/>
          </p:nvPr>
        </p:nvSpPr>
        <p:spPr/>
        <p:txBody>
          <a:bodyPr>
            <a:normAutofit fontScale="90000"/>
          </a:bodyPr>
          <a:lstStyle/>
          <a:p>
            <a:r>
              <a:rPr lang="en-GB" dirty="0">
                <a:solidFill>
                  <a:schemeClr val="accent6">
                    <a:lumMod val="60000"/>
                    <a:lumOff val="40000"/>
                  </a:schemeClr>
                </a:solidFill>
              </a:rPr>
              <a:t>At what period does the client tend to default more?</a:t>
            </a:r>
            <a:br>
              <a:rPr lang="en-GB" dirty="0"/>
            </a:br>
            <a:endParaRPr lang="en-ID" dirty="0"/>
          </a:p>
        </p:txBody>
      </p:sp>
      <p:pic>
        <p:nvPicPr>
          <p:cNvPr id="5" name="Content Placeholder 4">
            <a:extLst>
              <a:ext uri="{FF2B5EF4-FFF2-40B4-BE49-F238E27FC236}">
                <a16:creationId xmlns:a16="http://schemas.microsoft.com/office/drawing/2014/main" id="{167C18A7-8CA2-0BED-2067-502DE4953471}"/>
              </a:ext>
            </a:extLst>
          </p:cNvPr>
          <p:cNvPicPr>
            <a:picLocks noGrp="1" noChangeAspect="1"/>
          </p:cNvPicPr>
          <p:nvPr>
            <p:ph idx="1"/>
          </p:nvPr>
        </p:nvPicPr>
        <p:blipFill>
          <a:blip r:embed="rId2"/>
          <a:stretch>
            <a:fillRect/>
          </a:stretch>
        </p:blipFill>
        <p:spPr>
          <a:xfrm>
            <a:off x="3524071" y="1958651"/>
            <a:ext cx="5137507" cy="3978275"/>
          </a:xfrm>
        </p:spPr>
      </p:pic>
    </p:spTree>
    <p:extLst>
      <p:ext uri="{BB962C8B-B14F-4D97-AF65-F5344CB8AC3E}">
        <p14:creationId xmlns:p14="http://schemas.microsoft.com/office/powerpoint/2010/main" val="12979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3282042" cy="6857999"/>
          </a:xfrm>
        </p:spPr>
        <p:txBody>
          <a:bodyPr anchor="ctr">
            <a:normAutofit/>
          </a:bodyPr>
          <a:lstStyle/>
          <a:p>
            <a:r>
              <a:rPr lang="en-US" dirty="0">
                <a:solidFill>
                  <a:schemeClr val="accent6">
                    <a:lumMod val="60000"/>
                    <a:lumOff val="40000"/>
                  </a:schemeClr>
                </a:solidFill>
              </a:rPr>
              <a:t>Features engineering</a:t>
            </a:r>
            <a:br>
              <a:rPr lang="en-US" dirty="0">
                <a:solidFill>
                  <a:schemeClr val="accent6">
                    <a:lumMod val="60000"/>
                    <a:lumOff val="40000"/>
                  </a:schemeClr>
                </a:solidFill>
              </a:rPr>
            </a:br>
            <a:r>
              <a:rPr lang="en-US" dirty="0">
                <a:solidFill>
                  <a:schemeClr val="accent6">
                    <a:lumMod val="60000"/>
                    <a:lumOff val="40000"/>
                  </a:schemeClr>
                </a:solidFill>
              </a:rPr>
              <a:t>04</a:t>
            </a:r>
            <a:endParaRPr lang="en-ID" dirty="0">
              <a:solidFill>
                <a:schemeClr val="accent6">
                  <a:lumMod val="60000"/>
                  <a:lumOff val="40000"/>
                </a:schemeClr>
              </a:solidFill>
            </a:endParaRPr>
          </a:p>
        </p:txBody>
      </p:sp>
      <p:pic>
        <p:nvPicPr>
          <p:cNvPr id="4" name="Picture 3">
            <a:extLst>
              <a:ext uri="{FF2B5EF4-FFF2-40B4-BE49-F238E27FC236}">
                <a16:creationId xmlns:a16="http://schemas.microsoft.com/office/drawing/2014/main" id="{91214A20-8286-29B2-5A45-600567C1B5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6000" l="5346" r="93082">
                        <a14:foregroundMark x1="6918" y1="52000" x2="6918" y2="52000"/>
                        <a14:foregroundMark x1="6289" y1="68500" x2="6289" y2="68500"/>
                        <a14:foregroundMark x1="5346" y1="60000" x2="5346" y2="60000"/>
                        <a14:foregroundMark x1="6604" y1="69500" x2="6604" y2="69500"/>
                        <a14:foregroundMark x1="8176" y1="67000" x2="9748" y2="71000"/>
                        <a14:foregroundMark x1="15094" y1="96000" x2="15094" y2="96000"/>
                        <a14:foregroundMark x1="16981" y1="53000" x2="16981" y2="53000"/>
                        <a14:foregroundMark x1="13208" y1="84500" x2="13208" y2="84500"/>
                        <a14:foregroundMark x1="38365" y1="77500" x2="38365" y2="77500"/>
                        <a14:foregroundMark x1="33962" y1="73000" x2="33962" y2="73000"/>
                        <a14:foregroundMark x1="38679" y1="81500" x2="38679" y2="81500"/>
                        <a14:foregroundMark x1="19497" y1="46500" x2="19497" y2="46500"/>
                        <a14:foregroundMark x1="37736" y1="89000" x2="37736" y2="89000"/>
                        <a14:foregroundMark x1="31132" y1="85500" x2="31132" y2="85500"/>
                        <a14:foregroundMark x1="31132" y1="91000" x2="30818" y2="81500"/>
                        <a14:foregroundMark x1="27358" y1="20500" x2="27358" y2="20500"/>
                        <a14:foregroundMark x1="25786" y1="13000" x2="25786" y2="13000"/>
                        <a14:foregroundMark x1="27044" y1="13500" x2="29874" y2="13500"/>
                        <a14:foregroundMark x1="24214" y1="14000" x2="19811" y2="13500"/>
                        <a14:foregroundMark x1="17610" y1="13000" x2="16667" y2="13500"/>
                        <a14:foregroundMark x1="47799" y1="9500" x2="47799" y2="9500"/>
                        <a14:foregroundMark x1="42453" y1="9000" x2="52830" y2="9500"/>
                        <a14:foregroundMark x1="52830" y1="8500" x2="46541" y2="8500"/>
                        <a14:foregroundMark x1="91509" y1="42000" x2="87421" y2="40500"/>
                        <a14:foregroundMark x1="92767" y1="41000" x2="93082" y2="55500"/>
                        <a14:foregroundMark x1="5346" y1="85500" x2="5346" y2="85500"/>
                        <a14:foregroundMark x1="25157" y1="24500" x2="25157" y2="24500"/>
                        <a14:foregroundMark x1="16352" y1="25500" x2="32075" y2="21500"/>
                        <a14:foregroundMark x1="32075" y1="21500" x2="31447" y2="15500"/>
                        <a14:foregroundMark x1="55346" y1="8500" x2="40252" y2="11500"/>
                        <a14:foregroundMark x1="51887" y1="9000" x2="40881" y2="8000"/>
                        <a14:foregroundMark x1="11950" y1="77500" x2="14151" y2="89000"/>
                        <a14:foregroundMark x1="83962" y1="51500" x2="83962" y2="51500"/>
                        <a14:foregroundMark x1="81761" y1="57000" x2="81761" y2="57000"/>
                        <a14:foregroundMark x1="68239" y1="27000" x2="61950" y2="25500"/>
                        <a14:foregroundMark x1="58176" y1="52500" x2="61006" y2="52500"/>
                        <a14:foregroundMark x1="90881" y1="12500" x2="85535" y2="15500"/>
                        <a14:foregroundMark x1="85849" y1="13000" x2="92767" y2="12500"/>
                        <a14:foregroundMark x1="92767" y1="15500" x2="85535" y2="11500"/>
                      </a14:backgroundRemoval>
                    </a14:imgEffect>
                  </a14:imgLayer>
                </a14:imgProps>
              </a:ext>
            </a:extLst>
          </a:blip>
          <a:stretch>
            <a:fillRect/>
          </a:stretch>
        </p:blipFill>
        <p:spPr>
          <a:xfrm>
            <a:off x="5741215" y="2094321"/>
            <a:ext cx="4244280" cy="2669358"/>
          </a:xfrm>
          <a:prstGeom prst="rect">
            <a:avLst/>
          </a:prstGeom>
        </p:spPr>
      </p:pic>
    </p:spTree>
    <p:extLst>
      <p:ext uri="{BB962C8B-B14F-4D97-AF65-F5344CB8AC3E}">
        <p14:creationId xmlns:p14="http://schemas.microsoft.com/office/powerpoint/2010/main" val="304257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169D-C16E-C2C6-9F89-CDABF80925AB}"/>
              </a:ext>
            </a:extLst>
          </p:cNvPr>
          <p:cNvSpPr>
            <a:spLocks noGrp="1"/>
          </p:cNvSpPr>
          <p:nvPr>
            <p:ph type="title"/>
          </p:nvPr>
        </p:nvSpPr>
        <p:spPr/>
        <p:txBody>
          <a:bodyPr/>
          <a:lstStyle/>
          <a:p>
            <a:r>
              <a:rPr lang="en-US" dirty="0">
                <a:solidFill>
                  <a:schemeClr val="accent6">
                    <a:lumMod val="60000"/>
                    <a:lumOff val="40000"/>
                  </a:schemeClr>
                </a:solidFill>
              </a:rPr>
              <a:t>Features engineering</a:t>
            </a:r>
            <a:endParaRPr lang="en-ID" dirty="0"/>
          </a:p>
        </p:txBody>
      </p:sp>
      <p:graphicFrame>
        <p:nvGraphicFramePr>
          <p:cNvPr id="5" name="Table 5">
            <a:extLst>
              <a:ext uri="{FF2B5EF4-FFF2-40B4-BE49-F238E27FC236}">
                <a16:creationId xmlns:a16="http://schemas.microsoft.com/office/drawing/2014/main" id="{5CEAA179-FB4B-5D96-87C7-E3E147ACCD15}"/>
              </a:ext>
            </a:extLst>
          </p:cNvPr>
          <p:cNvGraphicFramePr>
            <a:graphicFrameLocks noGrp="1"/>
          </p:cNvGraphicFramePr>
          <p:nvPr>
            <p:extLst>
              <p:ext uri="{D42A27DB-BD31-4B8C-83A1-F6EECF244321}">
                <p14:modId xmlns:p14="http://schemas.microsoft.com/office/powerpoint/2010/main" val="1308949090"/>
              </p:ext>
            </p:extLst>
          </p:nvPr>
        </p:nvGraphicFramePr>
        <p:xfrm>
          <a:off x="2028825" y="2501900"/>
          <a:ext cx="8128000" cy="3642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34904037"/>
                    </a:ext>
                  </a:extLst>
                </a:gridCol>
                <a:gridCol w="4064000">
                  <a:extLst>
                    <a:ext uri="{9D8B030D-6E8A-4147-A177-3AD203B41FA5}">
                      <a16:colId xmlns:a16="http://schemas.microsoft.com/office/drawing/2014/main" val="4149241213"/>
                    </a:ext>
                  </a:extLst>
                </a:gridCol>
              </a:tblGrid>
              <a:tr h="370840">
                <a:tc>
                  <a:txBody>
                    <a:bodyPr/>
                    <a:lstStyle/>
                    <a:p>
                      <a:pPr algn="ctr"/>
                      <a:r>
                        <a:rPr lang="en-US" dirty="0"/>
                        <a:t>Aspect</a:t>
                      </a:r>
                      <a:endParaRPr lang="en-ID" dirty="0"/>
                    </a:p>
                  </a:txBody>
                  <a:tcPr/>
                </a:tc>
                <a:tc>
                  <a:txBody>
                    <a:bodyPr/>
                    <a:lstStyle/>
                    <a:p>
                      <a:pPr algn="ctr"/>
                      <a:r>
                        <a:rPr lang="en-US" dirty="0"/>
                        <a:t>Action</a:t>
                      </a:r>
                      <a:endParaRPr lang="en-ID" dirty="0"/>
                    </a:p>
                  </a:txBody>
                  <a:tcPr/>
                </a:tc>
                <a:extLst>
                  <a:ext uri="{0D108BD9-81ED-4DB2-BD59-A6C34878D82A}">
                    <a16:rowId xmlns:a16="http://schemas.microsoft.com/office/drawing/2014/main" val="2395503731"/>
                  </a:ext>
                </a:extLst>
              </a:tr>
              <a:tr h="370840">
                <a:tc>
                  <a:txBody>
                    <a:bodyPr/>
                    <a:lstStyle/>
                    <a:p>
                      <a:pPr algn="just"/>
                      <a:r>
                        <a:rPr lang="en-US" sz="1400" dirty="0"/>
                        <a:t>Handling Categorical Features</a:t>
                      </a:r>
                      <a:endParaRPr lang="en-ID" sz="1400" dirty="0"/>
                    </a:p>
                  </a:txBody>
                  <a:tcPr/>
                </a:tc>
                <a:tc>
                  <a:txBody>
                    <a:bodyPr/>
                    <a:lstStyle/>
                    <a:p>
                      <a:pPr marL="285750" indent="-285750" algn="just">
                        <a:buFont typeface="Arial" panose="020B0604020202020204" pitchFamily="34" charset="0"/>
                        <a:buChar char="•"/>
                      </a:pPr>
                      <a:r>
                        <a:rPr lang="en-US" sz="1400" dirty="0"/>
                        <a:t>Categorical features with 2 distinct value Binary Encoding (FLAG_CAR, CODE_GENDER, FLAG_REALTY) = Binary Encoding</a:t>
                      </a:r>
                    </a:p>
                    <a:p>
                      <a:pPr marL="285750" indent="-285750" algn="just">
                        <a:buFont typeface="Arial" panose="020B0604020202020204" pitchFamily="34" charset="0"/>
                        <a:buChar char="•"/>
                      </a:pPr>
                      <a:r>
                        <a:rPr lang="en-ID" sz="1400" dirty="0"/>
                        <a:t>Categorical features with ranking (Education) = Ordinal Encoding</a:t>
                      </a:r>
                    </a:p>
                    <a:p>
                      <a:pPr marL="285750" indent="-285750" algn="just">
                        <a:buFont typeface="Arial" panose="020B0604020202020204" pitchFamily="34" charset="0"/>
                        <a:buChar char="•"/>
                      </a:pPr>
                      <a:r>
                        <a:rPr lang="en-ID" sz="1400" dirty="0"/>
                        <a:t>Else = One-hot Encoding</a:t>
                      </a:r>
                    </a:p>
                  </a:txBody>
                  <a:tcPr/>
                </a:tc>
                <a:extLst>
                  <a:ext uri="{0D108BD9-81ED-4DB2-BD59-A6C34878D82A}">
                    <a16:rowId xmlns:a16="http://schemas.microsoft.com/office/drawing/2014/main" val="1293673739"/>
                  </a:ext>
                </a:extLst>
              </a:tr>
              <a:tr h="370840">
                <a:tc>
                  <a:txBody>
                    <a:bodyPr/>
                    <a:lstStyle/>
                    <a:p>
                      <a:pPr algn="just"/>
                      <a:r>
                        <a:rPr lang="en-US" sz="1400" dirty="0"/>
                        <a:t>Drop Features </a:t>
                      </a:r>
                      <a:endParaRPr lang="en-ID" sz="1400" dirty="0"/>
                    </a:p>
                  </a:txBody>
                  <a:tcPr/>
                </a:tc>
                <a:tc>
                  <a:txBody>
                    <a:bodyPr/>
                    <a:lstStyle/>
                    <a:p>
                      <a:pPr algn="just"/>
                      <a:r>
                        <a:rPr lang="en-ID" sz="1400" dirty="0"/>
                        <a:t>['ID','DAYS_BIRTH','MONTHS_BALANCE','FLAG_WORK_PHONE','FLAG_EMAIL', 'FLAG_MOBIL', 'DAYS_EMPLOYED', 'CNT_CHILDREN’]</a:t>
                      </a:r>
                    </a:p>
                  </a:txBody>
                  <a:tcPr/>
                </a:tc>
                <a:extLst>
                  <a:ext uri="{0D108BD9-81ED-4DB2-BD59-A6C34878D82A}">
                    <a16:rowId xmlns:a16="http://schemas.microsoft.com/office/drawing/2014/main" val="3919047880"/>
                  </a:ext>
                </a:extLst>
              </a:tr>
              <a:tr h="370840">
                <a:tc>
                  <a:txBody>
                    <a:bodyPr/>
                    <a:lstStyle/>
                    <a:p>
                      <a:pPr algn="just"/>
                      <a:r>
                        <a:rPr lang="en-US" sz="1400" dirty="0"/>
                        <a:t>Imbalance Data Handling</a:t>
                      </a:r>
                      <a:endParaRPr lang="en-ID" sz="1400" dirty="0"/>
                    </a:p>
                  </a:txBody>
                  <a:tcPr/>
                </a:tc>
                <a:tc>
                  <a:txBody>
                    <a:bodyPr/>
                    <a:lstStyle/>
                    <a:p>
                      <a:pPr algn="just"/>
                      <a:r>
                        <a:rPr lang="en-US" sz="1400" dirty="0" err="1"/>
                        <a:t>Undersampling</a:t>
                      </a:r>
                      <a:endParaRPr lang="en-ID" sz="1400" dirty="0"/>
                    </a:p>
                  </a:txBody>
                  <a:tcPr/>
                </a:tc>
                <a:extLst>
                  <a:ext uri="{0D108BD9-81ED-4DB2-BD59-A6C34878D82A}">
                    <a16:rowId xmlns:a16="http://schemas.microsoft.com/office/drawing/2014/main" val="1383524596"/>
                  </a:ext>
                </a:extLst>
              </a:tr>
              <a:tr h="370840">
                <a:tc>
                  <a:txBody>
                    <a:bodyPr/>
                    <a:lstStyle/>
                    <a:p>
                      <a:pPr algn="just"/>
                      <a:r>
                        <a:rPr lang="en-US" sz="1400" dirty="0"/>
                        <a:t>Scaling</a:t>
                      </a:r>
                      <a:endParaRPr lang="en-ID" sz="1400" dirty="0"/>
                    </a:p>
                  </a:txBody>
                  <a:tcPr/>
                </a:tc>
                <a:tc>
                  <a:txBody>
                    <a:bodyPr/>
                    <a:lstStyle/>
                    <a:p>
                      <a:pPr algn="just"/>
                      <a:r>
                        <a:rPr lang="en-US" sz="1400" dirty="0" err="1"/>
                        <a:t>StandardScaler</a:t>
                      </a:r>
                      <a:endParaRPr lang="en-ID" sz="1400" dirty="0"/>
                    </a:p>
                  </a:txBody>
                  <a:tcPr/>
                </a:tc>
                <a:extLst>
                  <a:ext uri="{0D108BD9-81ED-4DB2-BD59-A6C34878D82A}">
                    <a16:rowId xmlns:a16="http://schemas.microsoft.com/office/drawing/2014/main" val="4205006067"/>
                  </a:ext>
                </a:extLst>
              </a:tr>
            </a:tbl>
          </a:graphicData>
        </a:graphic>
      </p:graphicFrame>
    </p:spTree>
    <p:extLst>
      <p:ext uri="{BB962C8B-B14F-4D97-AF65-F5344CB8AC3E}">
        <p14:creationId xmlns:p14="http://schemas.microsoft.com/office/powerpoint/2010/main" val="267848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3282042" cy="6857999"/>
          </a:xfrm>
        </p:spPr>
        <p:txBody>
          <a:bodyPr anchor="ctr">
            <a:normAutofit/>
          </a:bodyPr>
          <a:lstStyle/>
          <a:p>
            <a:r>
              <a:rPr lang="en-US" dirty="0">
                <a:solidFill>
                  <a:schemeClr val="accent6">
                    <a:lumMod val="60000"/>
                    <a:lumOff val="40000"/>
                  </a:schemeClr>
                </a:solidFill>
              </a:rPr>
              <a:t>modelling</a:t>
            </a:r>
            <a:br>
              <a:rPr lang="en-US" dirty="0">
                <a:solidFill>
                  <a:schemeClr val="accent6">
                    <a:lumMod val="60000"/>
                    <a:lumOff val="40000"/>
                  </a:schemeClr>
                </a:solidFill>
              </a:rPr>
            </a:br>
            <a:r>
              <a:rPr lang="en-US" dirty="0">
                <a:solidFill>
                  <a:schemeClr val="accent6">
                    <a:lumMod val="60000"/>
                    <a:lumOff val="40000"/>
                  </a:schemeClr>
                </a:solidFill>
              </a:rPr>
              <a:t>05</a:t>
            </a:r>
            <a:endParaRPr lang="en-ID" dirty="0">
              <a:solidFill>
                <a:schemeClr val="accent6">
                  <a:lumMod val="60000"/>
                  <a:lumOff val="40000"/>
                </a:schemeClr>
              </a:solidFill>
            </a:endParaRPr>
          </a:p>
        </p:txBody>
      </p:sp>
      <p:pic>
        <p:nvPicPr>
          <p:cNvPr id="5" name="Picture 4" descr="A picture containing diagram&#10;&#10;Description automatically generated">
            <a:extLst>
              <a:ext uri="{FF2B5EF4-FFF2-40B4-BE49-F238E27FC236}">
                <a16:creationId xmlns:a16="http://schemas.microsoft.com/office/drawing/2014/main" id="{02545CFD-9A28-7DE6-C35D-25FBD0D72D6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8615" y1="53786" x2="18615" y2="53786"/>
                        <a14:foregroundMark x1="26343" y1="55343" x2="26343" y2="55343"/>
                        <a14:foregroundMark x1="25118" y1="41189" x2="25118" y2="41189"/>
                        <a14:foregroundMark x1="25542" y1="38004" x2="25542" y2="38004"/>
                        <a14:foregroundMark x1="45193" y1="35740" x2="45193" y2="35740"/>
                        <a14:foregroundMark x1="44062" y1="40127" x2="44062" y2="40127"/>
                        <a14:foregroundMark x1="42743" y1="47841" x2="42743" y2="47841"/>
                        <a14:foregroundMark x1="70311" y1="64048" x2="70311" y2="64048"/>
                        <a14:foregroundMark x1="79736" y1="59519" x2="79736" y2="59519"/>
                        <a14:foregroundMark x1="79453" y1="62491" x2="79453" y2="62491"/>
                        <a14:foregroundMark x1="79500" y1="66100" x2="79500" y2="66100"/>
                        <a14:foregroundMark x1="32328" y1="77141" x2="32328" y2="77141"/>
                        <a14:foregroundMark x1="40057" y1="74876" x2="40057" y2="74876"/>
                        <a14:foregroundMark x1="40104" y1="77707" x2="40104" y2="77707"/>
                        <a14:foregroundMark x1="39255" y1="81104" x2="39255" y2="81104"/>
                        <a14:foregroundMark x1="31103" y1="68931" x2="31103" y2="68931"/>
                        <a14:foregroundMark x1="32328" y1="60722" x2="32328" y2="60722"/>
                        <a14:foregroundMark x1="21348" y1="30573" x2="21348" y2="30573"/>
                        <a14:foregroundMark x1="37041" y1="23071" x2="37041" y2="23071"/>
                        <a14:foregroundMark x1="60179" y1="20099" x2="60179" y2="20099"/>
                        <a14:foregroundMark x1="72526" y1="20028" x2="72526" y2="20028"/>
                        <a14:foregroundMark x1="68567" y1="43241" x2="68567" y2="43241"/>
                        <a14:foregroundMark x1="80396" y1="52512" x2="80396" y2="52512"/>
                        <a14:foregroundMark x1="78417" y1="45718" x2="78417" y2="45718"/>
                        <a14:foregroundMark x1="79736" y1="47771" x2="79736" y2="47771"/>
                        <a14:foregroundMark x1="25306" y1="37721" x2="25306" y2="37721"/>
                        <a14:foregroundMark x1="44628" y1="49045" x2="44628" y2="49045"/>
                        <a14:foregroundMark x1="50566" y1="84501" x2="50566" y2="84501"/>
                        <a14:foregroundMark x1="62724" y1="64614" x2="62724" y2="64614"/>
                        <a14:foregroundMark x1="70735" y1="17976" x2="70735" y2="17976"/>
                      </a14:backgroundRemoval>
                    </a14:imgEffect>
                  </a14:imgLayer>
                </a14:imgProps>
              </a:ext>
              <a:ext uri="{28A0092B-C50C-407E-A947-70E740481C1C}">
                <a14:useLocalDpi xmlns:a14="http://schemas.microsoft.com/office/drawing/2010/main" val="0"/>
              </a:ext>
            </a:extLst>
          </a:blip>
          <a:stretch>
            <a:fillRect/>
          </a:stretch>
        </p:blipFill>
        <p:spPr>
          <a:xfrm>
            <a:off x="4735285" y="1090214"/>
            <a:ext cx="7024631" cy="4677570"/>
          </a:xfrm>
          <a:prstGeom prst="rect">
            <a:avLst/>
          </a:prstGeom>
        </p:spPr>
      </p:pic>
    </p:spTree>
    <p:extLst>
      <p:ext uri="{BB962C8B-B14F-4D97-AF65-F5344CB8AC3E}">
        <p14:creationId xmlns:p14="http://schemas.microsoft.com/office/powerpoint/2010/main" val="185168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BE14-4EC8-7B79-D93A-C0B055939178}"/>
              </a:ext>
            </a:extLst>
          </p:cNvPr>
          <p:cNvSpPr>
            <a:spLocks noGrp="1"/>
          </p:cNvSpPr>
          <p:nvPr>
            <p:ph type="title"/>
          </p:nvPr>
        </p:nvSpPr>
        <p:spPr/>
        <p:txBody>
          <a:bodyPr/>
          <a:lstStyle/>
          <a:p>
            <a:r>
              <a:rPr lang="en-US" dirty="0">
                <a:solidFill>
                  <a:schemeClr val="accent6">
                    <a:lumMod val="60000"/>
                    <a:lumOff val="40000"/>
                  </a:schemeClr>
                </a:solidFill>
              </a:rPr>
              <a:t>Machine learning </a:t>
            </a:r>
            <a:r>
              <a:rPr lang="en-US" dirty="0" err="1">
                <a:solidFill>
                  <a:schemeClr val="accent6">
                    <a:lumMod val="60000"/>
                    <a:lumOff val="40000"/>
                  </a:schemeClr>
                </a:solidFill>
              </a:rPr>
              <a:t>algorith</a:t>
            </a:r>
            <a:endParaRPr lang="en-ID" dirty="0"/>
          </a:p>
        </p:txBody>
      </p:sp>
      <p:sp>
        <p:nvSpPr>
          <p:cNvPr id="3" name="Content Placeholder 2">
            <a:extLst>
              <a:ext uri="{FF2B5EF4-FFF2-40B4-BE49-F238E27FC236}">
                <a16:creationId xmlns:a16="http://schemas.microsoft.com/office/drawing/2014/main" id="{1CA589AD-DAEA-D160-2412-3C57FB957873}"/>
              </a:ext>
            </a:extLst>
          </p:cNvPr>
          <p:cNvSpPr>
            <a:spLocks noGrp="1"/>
          </p:cNvSpPr>
          <p:nvPr>
            <p:ph idx="1"/>
          </p:nvPr>
        </p:nvSpPr>
        <p:spPr>
          <a:xfrm>
            <a:off x="6096000" y="1790700"/>
            <a:ext cx="5010150" cy="3978275"/>
          </a:xfrm>
        </p:spPr>
        <p:txBody>
          <a:bodyPr>
            <a:normAutofit fontScale="77500" lnSpcReduction="20000"/>
          </a:bodyPr>
          <a:lstStyle/>
          <a:p>
            <a:pPr algn="just"/>
            <a:r>
              <a:rPr lang="en-US" dirty="0"/>
              <a:t>This model used Principal Component Analysis (PCA) to reduce the total features from 56 features to 25 features</a:t>
            </a:r>
          </a:p>
          <a:p>
            <a:pPr algn="just"/>
            <a:r>
              <a:rPr lang="en-US" dirty="0"/>
              <a:t>The dataset split with 75:25 ratio which means 75% data become training data and the remaining become test data.</a:t>
            </a:r>
          </a:p>
          <a:p>
            <a:pPr algn="just"/>
            <a:r>
              <a:rPr lang="en-US" dirty="0"/>
              <a:t>As the metric, we chose ‘Recall’ as the metric because in credit risk analysis, we want to minimize the false negative scenario where we predict the customer won’t be default but the actual is they’ll become default. It could cause the company to loss profit more.</a:t>
            </a:r>
          </a:p>
          <a:p>
            <a:pPr algn="just"/>
            <a:r>
              <a:rPr lang="en-US" dirty="0"/>
              <a:t>The best algorithm to use is </a:t>
            </a:r>
            <a:r>
              <a:rPr lang="en-US" dirty="0">
                <a:solidFill>
                  <a:srgbClr val="FFFF00">
                    <a:alpha val="70000"/>
                  </a:srgbClr>
                </a:solidFill>
              </a:rPr>
              <a:t>K-Nearest Neighbors</a:t>
            </a:r>
            <a:r>
              <a:rPr lang="en-US" dirty="0"/>
              <a:t> with the value of recall is </a:t>
            </a:r>
            <a:r>
              <a:rPr lang="en-US" dirty="0">
                <a:solidFill>
                  <a:srgbClr val="FFFF00">
                    <a:alpha val="70000"/>
                  </a:srgbClr>
                </a:solidFill>
              </a:rPr>
              <a:t>86%</a:t>
            </a:r>
          </a:p>
          <a:p>
            <a:pPr algn="just"/>
            <a:endParaRPr lang="en-US" dirty="0"/>
          </a:p>
          <a:p>
            <a:endParaRPr lang="en-ID" dirty="0"/>
          </a:p>
        </p:txBody>
      </p:sp>
      <p:graphicFrame>
        <p:nvGraphicFramePr>
          <p:cNvPr id="4" name="Table 4">
            <a:extLst>
              <a:ext uri="{FF2B5EF4-FFF2-40B4-BE49-F238E27FC236}">
                <a16:creationId xmlns:a16="http://schemas.microsoft.com/office/drawing/2014/main" id="{7FA55404-3B9A-6B7C-36C4-9FA91B00A084}"/>
              </a:ext>
            </a:extLst>
          </p:cNvPr>
          <p:cNvGraphicFramePr>
            <a:graphicFrameLocks/>
          </p:cNvGraphicFramePr>
          <p:nvPr>
            <p:extLst>
              <p:ext uri="{D42A27DB-BD31-4B8C-83A1-F6EECF244321}">
                <p14:modId xmlns:p14="http://schemas.microsoft.com/office/powerpoint/2010/main" val="1472920545"/>
              </p:ext>
            </p:extLst>
          </p:nvPr>
        </p:nvGraphicFramePr>
        <p:xfrm>
          <a:off x="1085850" y="1785257"/>
          <a:ext cx="3582308" cy="3947160"/>
        </p:xfrm>
        <a:graphic>
          <a:graphicData uri="http://schemas.openxmlformats.org/drawingml/2006/table">
            <a:tbl>
              <a:tblPr firstRow="1" bandRow="1">
                <a:tableStyleId>{5C22544A-7EE6-4342-B048-85BDC9FD1C3A}</a:tableStyleId>
              </a:tblPr>
              <a:tblGrid>
                <a:gridCol w="1791154">
                  <a:extLst>
                    <a:ext uri="{9D8B030D-6E8A-4147-A177-3AD203B41FA5}">
                      <a16:colId xmlns:a16="http://schemas.microsoft.com/office/drawing/2014/main" val="1637490174"/>
                    </a:ext>
                  </a:extLst>
                </a:gridCol>
                <a:gridCol w="1791154">
                  <a:extLst>
                    <a:ext uri="{9D8B030D-6E8A-4147-A177-3AD203B41FA5}">
                      <a16:colId xmlns:a16="http://schemas.microsoft.com/office/drawing/2014/main" val="1525558497"/>
                    </a:ext>
                  </a:extLst>
                </a:gridCol>
              </a:tblGrid>
              <a:tr h="370840">
                <a:tc>
                  <a:txBody>
                    <a:bodyPr/>
                    <a:lstStyle/>
                    <a:p>
                      <a:pPr algn="ctr"/>
                      <a:r>
                        <a:rPr lang="en-US" dirty="0"/>
                        <a:t>Model</a:t>
                      </a:r>
                      <a:endParaRPr lang="en-ID" dirty="0"/>
                    </a:p>
                  </a:txBody>
                  <a:tcPr/>
                </a:tc>
                <a:tc>
                  <a:txBody>
                    <a:bodyPr/>
                    <a:lstStyle/>
                    <a:p>
                      <a:pPr algn="ctr"/>
                      <a:r>
                        <a:rPr lang="en-US" dirty="0"/>
                        <a:t>Recall</a:t>
                      </a:r>
                      <a:endParaRPr lang="en-ID" dirty="0"/>
                    </a:p>
                  </a:txBody>
                  <a:tcPr/>
                </a:tc>
                <a:extLst>
                  <a:ext uri="{0D108BD9-81ED-4DB2-BD59-A6C34878D82A}">
                    <a16:rowId xmlns:a16="http://schemas.microsoft.com/office/drawing/2014/main" val="780293067"/>
                  </a:ext>
                </a:extLst>
              </a:tr>
              <a:tr h="370840">
                <a:tc>
                  <a:txBody>
                    <a:bodyPr/>
                    <a:lstStyle/>
                    <a:p>
                      <a:r>
                        <a:rPr lang="en-US" dirty="0"/>
                        <a:t>Logistic Regression</a:t>
                      </a:r>
                      <a:endParaRPr lang="en-ID" dirty="0"/>
                    </a:p>
                  </a:txBody>
                  <a:tcPr/>
                </a:tc>
                <a:tc>
                  <a:txBody>
                    <a:bodyPr/>
                    <a:lstStyle/>
                    <a:p>
                      <a:r>
                        <a:rPr lang="en-US" dirty="0"/>
                        <a:t>53%</a:t>
                      </a:r>
                      <a:endParaRPr lang="en-ID" dirty="0"/>
                    </a:p>
                  </a:txBody>
                  <a:tcPr/>
                </a:tc>
                <a:extLst>
                  <a:ext uri="{0D108BD9-81ED-4DB2-BD59-A6C34878D82A}">
                    <a16:rowId xmlns:a16="http://schemas.microsoft.com/office/drawing/2014/main" val="3965418448"/>
                  </a:ext>
                </a:extLst>
              </a:tr>
              <a:tr h="370840">
                <a:tc>
                  <a:txBody>
                    <a:bodyPr/>
                    <a:lstStyle/>
                    <a:p>
                      <a:r>
                        <a:rPr lang="en-US" dirty="0"/>
                        <a:t>Decision Tree</a:t>
                      </a:r>
                      <a:endParaRPr lang="en-ID" dirty="0"/>
                    </a:p>
                  </a:txBody>
                  <a:tcPr/>
                </a:tc>
                <a:tc>
                  <a:txBody>
                    <a:bodyPr/>
                    <a:lstStyle/>
                    <a:p>
                      <a:r>
                        <a:rPr lang="en-US" dirty="0"/>
                        <a:t>73%</a:t>
                      </a:r>
                      <a:endParaRPr lang="en-ID" dirty="0"/>
                    </a:p>
                  </a:txBody>
                  <a:tcPr/>
                </a:tc>
                <a:extLst>
                  <a:ext uri="{0D108BD9-81ED-4DB2-BD59-A6C34878D82A}">
                    <a16:rowId xmlns:a16="http://schemas.microsoft.com/office/drawing/2014/main" val="2239653003"/>
                  </a:ext>
                </a:extLst>
              </a:tr>
              <a:tr h="370840">
                <a:tc>
                  <a:txBody>
                    <a:bodyPr/>
                    <a:lstStyle/>
                    <a:p>
                      <a:r>
                        <a:rPr lang="en-US" dirty="0"/>
                        <a:t>Random Forest</a:t>
                      </a:r>
                      <a:endParaRPr lang="en-ID" dirty="0"/>
                    </a:p>
                  </a:txBody>
                  <a:tcPr/>
                </a:tc>
                <a:tc>
                  <a:txBody>
                    <a:bodyPr/>
                    <a:lstStyle/>
                    <a:p>
                      <a:r>
                        <a:rPr lang="en-US" dirty="0"/>
                        <a:t>80%</a:t>
                      </a:r>
                      <a:endParaRPr lang="en-ID" dirty="0"/>
                    </a:p>
                  </a:txBody>
                  <a:tcPr/>
                </a:tc>
                <a:extLst>
                  <a:ext uri="{0D108BD9-81ED-4DB2-BD59-A6C34878D82A}">
                    <a16:rowId xmlns:a16="http://schemas.microsoft.com/office/drawing/2014/main" val="4089027619"/>
                  </a:ext>
                </a:extLst>
              </a:tr>
              <a:tr h="370840">
                <a:tc>
                  <a:txBody>
                    <a:bodyPr/>
                    <a:lstStyle/>
                    <a:p>
                      <a:r>
                        <a:rPr lang="en-US" dirty="0"/>
                        <a:t>Support Vector Classifier (SVC)</a:t>
                      </a:r>
                      <a:endParaRPr lang="en-ID" dirty="0"/>
                    </a:p>
                  </a:txBody>
                  <a:tcPr/>
                </a:tc>
                <a:tc>
                  <a:txBody>
                    <a:bodyPr/>
                    <a:lstStyle/>
                    <a:p>
                      <a:r>
                        <a:rPr lang="en-US" dirty="0"/>
                        <a:t>78%</a:t>
                      </a:r>
                      <a:endParaRPr lang="en-ID" dirty="0"/>
                    </a:p>
                  </a:txBody>
                  <a:tcPr/>
                </a:tc>
                <a:extLst>
                  <a:ext uri="{0D108BD9-81ED-4DB2-BD59-A6C34878D82A}">
                    <a16:rowId xmlns:a16="http://schemas.microsoft.com/office/drawing/2014/main" val="3210641007"/>
                  </a:ext>
                </a:extLst>
              </a:tr>
              <a:tr h="370840">
                <a:tc>
                  <a:txBody>
                    <a:bodyPr/>
                    <a:lstStyle/>
                    <a:p>
                      <a:r>
                        <a:rPr lang="en-US" dirty="0"/>
                        <a:t>K-Nearest Neighbors (KNN)</a:t>
                      </a:r>
                      <a:endParaRPr lang="en-ID" dirty="0"/>
                    </a:p>
                  </a:txBody>
                  <a:tcPr/>
                </a:tc>
                <a:tc>
                  <a:txBody>
                    <a:bodyPr/>
                    <a:lstStyle/>
                    <a:p>
                      <a:r>
                        <a:rPr lang="en-US" dirty="0"/>
                        <a:t>86%</a:t>
                      </a:r>
                      <a:endParaRPr lang="en-ID" dirty="0"/>
                    </a:p>
                  </a:txBody>
                  <a:tcPr/>
                </a:tc>
                <a:extLst>
                  <a:ext uri="{0D108BD9-81ED-4DB2-BD59-A6C34878D82A}">
                    <a16:rowId xmlns:a16="http://schemas.microsoft.com/office/drawing/2014/main" val="2297290096"/>
                  </a:ext>
                </a:extLst>
              </a:tr>
              <a:tr h="370840">
                <a:tc>
                  <a:txBody>
                    <a:bodyPr/>
                    <a:lstStyle/>
                    <a:p>
                      <a:r>
                        <a:rPr lang="en-US" dirty="0"/>
                        <a:t>Neural Network</a:t>
                      </a:r>
                      <a:endParaRPr lang="en-ID" dirty="0"/>
                    </a:p>
                  </a:txBody>
                  <a:tcPr/>
                </a:tc>
                <a:tc>
                  <a:txBody>
                    <a:bodyPr/>
                    <a:lstStyle/>
                    <a:p>
                      <a:r>
                        <a:rPr lang="en-US" dirty="0"/>
                        <a:t>71%</a:t>
                      </a:r>
                      <a:endParaRPr lang="en-ID" dirty="0"/>
                    </a:p>
                  </a:txBody>
                  <a:tcPr/>
                </a:tc>
                <a:extLst>
                  <a:ext uri="{0D108BD9-81ED-4DB2-BD59-A6C34878D82A}">
                    <a16:rowId xmlns:a16="http://schemas.microsoft.com/office/drawing/2014/main" val="13075730"/>
                  </a:ext>
                </a:extLst>
              </a:tr>
            </a:tbl>
          </a:graphicData>
        </a:graphic>
      </p:graphicFrame>
    </p:spTree>
    <p:extLst>
      <p:ext uri="{BB962C8B-B14F-4D97-AF65-F5344CB8AC3E}">
        <p14:creationId xmlns:p14="http://schemas.microsoft.com/office/powerpoint/2010/main" val="3409259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BE14-4EC8-7B79-D93A-C0B055939178}"/>
              </a:ext>
            </a:extLst>
          </p:cNvPr>
          <p:cNvSpPr>
            <a:spLocks noGrp="1"/>
          </p:cNvSpPr>
          <p:nvPr>
            <p:ph type="title"/>
          </p:nvPr>
        </p:nvSpPr>
        <p:spPr/>
        <p:txBody>
          <a:bodyPr/>
          <a:lstStyle/>
          <a:p>
            <a:r>
              <a:rPr lang="en-US" dirty="0">
                <a:solidFill>
                  <a:schemeClr val="accent6">
                    <a:lumMod val="60000"/>
                    <a:lumOff val="40000"/>
                  </a:schemeClr>
                </a:solidFill>
              </a:rPr>
              <a:t>Confusion matrix</a:t>
            </a:r>
            <a:endParaRPr lang="en-ID" dirty="0"/>
          </a:p>
        </p:txBody>
      </p:sp>
      <p:sp>
        <p:nvSpPr>
          <p:cNvPr id="3" name="Content Placeholder 2">
            <a:extLst>
              <a:ext uri="{FF2B5EF4-FFF2-40B4-BE49-F238E27FC236}">
                <a16:creationId xmlns:a16="http://schemas.microsoft.com/office/drawing/2014/main" id="{1CA589AD-DAEA-D160-2412-3C57FB957873}"/>
              </a:ext>
            </a:extLst>
          </p:cNvPr>
          <p:cNvSpPr>
            <a:spLocks noGrp="1"/>
          </p:cNvSpPr>
          <p:nvPr>
            <p:ph idx="1"/>
          </p:nvPr>
        </p:nvSpPr>
        <p:spPr>
          <a:xfrm>
            <a:off x="6096000" y="1790700"/>
            <a:ext cx="5010150" cy="3978275"/>
          </a:xfrm>
        </p:spPr>
        <p:txBody>
          <a:bodyPr/>
          <a:lstStyle/>
          <a:p>
            <a:pPr algn="just"/>
            <a:r>
              <a:rPr lang="en-US" dirty="0"/>
              <a:t>From the confusion matrix we can analyze that the model has </a:t>
            </a:r>
            <a:r>
              <a:rPr lang="en-US" b="1" dirty="0">
                <a:solidFill>
                  <a:srgbClr val="FFFF00">
                    <a:alpha val="70000"/>
                  </a:srgbClr>
                </a:solidFill>
              </a:rPr>
              <a:t>True Positive Rate </a:t>
            </a:r>
            <a:r>
              <a:rPr lang="en-US" dirty="0"/>
              <a:t>of 86% means from 2915 clients that our model predicts will become defaults, 86% of them or </a:t>
            </a:r>
            <a:r>
              <a:rPr lang="en-US" b="1" dirty="0"/>
              <a:t> </a:t>
            </a:r>
            <a:r>
              <a:rPr lang="en-US" b="1" dirty="0">
                <a:solidFill>
                  <a:srgbClr val="FFFF00">
                    <a:alpha val="70000"/>
                  </a:srgbClr>
                </a:solidFill>
              </a:rPr>
              <a:t>2502 of them will exactly be default!!.</a:t>
            </a:r>
          </a:p>
          <a:p>
            <a:pPr algn="just"/>
            <a:endParaRPr lang="en-US" dirty="0"/>
          </a:p>
          <a:p>
            <a:endParaRPr lang="en-ID" dirty="0"/>
          </a:p>
        </p:txBody>
      </p:sp>
      <p:pic>
        <p:nvPicPr>
          <p:cNvPr id="6" name="Picture 5">
            <a:extLst>
              <a:ext uri="{FF2B5EF4-FFF2-40B4-BE49-F238E27FC236}">
                <a16:creationId xmlns:a16="http://schemas.microsoft.com/office/drawing/2014/main" id="{FBC9A1E2-DF76-21D3-E2FA-433D237B06FC}"/>
              </a:ext>
            </a:extLst>
          </p:cNvPr>
          <p:cNvPicPr>
            <a:picLocks noChangeAspect="1"/>
          </p:cNvPicPr>
          <p:nvPr/>
        </p:nvPicPr>
        <p:blipFill>
          <a:blip r:embed="rId2"/>
          <a:stretch>
            <a:fillRect/>
          </a:stretch>
        </p:blipFill>
        <p:spPr>
          <a:xfrm>
            <a:off x="314425" y="1666875"/>
            <a:ext cx="5448784" cy="4505725"/>
          </a:xfrm>
          <a:prstGeom prst="rect">
            <a:avLst/>
          </a:prstGeom>
        </p:spPr>
      </p:pic>
    </p:spTree>
    <p:extLst>
      <p:ext uri="{BB962C8B-B14F-4D97-AF65-F5344CB8AC3E}">
        <p14:creationId xmlns:p14="http://schemas.microsoft.com/office/powerpoint/2010/main" val="304145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BE14-4EC8-7B79-D93A-C0B055939178}"/>
              </a:ext>
            </a:extLst>
          </p:cNvPr>
          <p:cNvSpPr>
            <a:spLocks noGrp="1"/>
          </p:cNvSpPr>
          <p:nvPr>
            <p:ph type="title"/>
          </p:nvPr>
        </p:nvSpPr>
        <p:spPr/>
        <p:txBody>
          <a:bodyPr/>
          <a:lstStyle/>
          <a:p>
            <a:r>
              <a:rPr lang="en-US" dirty="0">
                <a:solidFill>
                  <a:schemeClr val="accent6">
                    <a:lumMod val="60000"/>
                    <a:lumOff val="40000"/>
                  </a:schemeClr>
                </a:solidFill>
              </a:rPr>
              <a:t>Potential impact on </a:t>
            </a:r>
            <a:r>
              <a:rPr lang="en-US" dirty="0" err="1">
                <a:solidFill>
                  <a:schemeClr val="accent6">
                    <a:lumMod val="60000"/>
                    <a:lumOff val="40000"/>
                  </a:schemeClr>
                </a:solidFill>
              </a:rPr>
              <a:t>bussiness</a:t>
            </a:r>
            <a:endParaRPr lang="en-ID" dirty="0"/>
          </a:p>
        </p:txBody>
      </p:sp>
      <p:sp>
        <p:nvSpPr>
          <p:cNvPr id="5" name="Content Placeholder 4">
            <a:extLst>
              <a:ext uri="{FF2B5EF4-FFF2-40B4-BE49-F238E27FC236}">
                <a16:creationId xmlns:a16="http://schemas.microsoft.com/office/drawing/2014/main" id="{CCB2CE83-5B8D-B6AD-021B-922ABF8553F6}"/>
              </a:ext>
            </a:extLst>
          </p:cNvPr>
          <p:cNvSpPr>
            <a:spLocks noGrp="1"/>
          </p:cNvSpPr>
          <p:nvPr>
            <p:ph idx="1"/>
          </p:nvPr>
        </p:nvSpPr>
        <p:spPr/>
        <p:txBody>
          <a:bodyPr/>
          <a:lstStyle/>
          <a:p>
            <a:r>
              <a:rPr lang="en-US" dirty="0"/>
              <a:t>Let’s assume that there are 1000 clients who are labeled as default customer. Using this model, we could make sure that from those 1000 clients. 860 of them really are default customer. Let’s say for each default customer the company has a loss of $10. It means the company can save up to $8,600.00 by using this model!.</a:t>
            </a:r>
            <a:endParaRPr lang="en-ID" dirty="0"/>
          </a:p>
        </p:txBody>
      </p:sp>
    </p:spTree>
    <p:extLst>
      <p:ext uri="{BB962C8B-B14F-4D97-AF65-F5344CB8AC3E}">
        <p14:creationId xmlns:p14="http://schemas.microsoft.com/office/powerpoint/2010/main" val="119339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3175906" cy="6857999"/>
          </a:xfrm>
        </p:spPr>
        <p:txBody>
          <a:bodyPr anchor="ctr">
            <a:normAutofit/>
          </a:bodyPr>
          <a:lstStyle/>
          <a:p>
            <a:r>
              <a:rPr lang="en-US" dirty="0">
                <a:solidFill>
                  <a:schemeClr val="accent6">
                    <a:lumMod val="60000"/>
                    <a:lumOff val="40000"/>
                  </a:schemeClr>
                </a:solidFill>
              </a:rPr>
              <a:t>Business Background and objective</a:t>
            </a:r>
            <a:br>
              <a:rPr lang="en-US" dirty="0">
                <a:solidFill>
                  <a:schemeClr val="accent6">
                    <a:lumMod val="60000"/>
                    <a:lumOff val="40000"/>
                  </a:schemeClr>
                </a:solidFill>
              </a:rPr>
            </a:br>
            <a:r>
              <a:rPr lang="en-US" dirty="0">
                <a:solidFill>
                  <a:schemeClr val="accent6">
                    <a:lumMod val="60000"/>
                    <a:lumOff val="40000"/>
                  </a:schemeClr>
                </a:solidFill>
              </a:rPr>
              <a:t>01</a:t>
            </a:r>
            <a:endParaRPr lang="en-ID" dirty="0">
              <a:solidFill>
                <a:schemeClr val="accent6">
                  <a:lumMod val="60000"/>
                  <a:lumOff val="40000"/>
                </a:schemeClr>
              </a:solidFill>
            </a:endParaRPr>
          </a:p>
        </p:txBody>
      </p:sp>
      <p:pic>
        <p:nvPicPr>
          <p:cNvPr id="9" name="Picture 8" descr="Icon&#10;&#10;Description automatically generated">
            <a:extLst>
              <a:ext uri="{FF2B5EF4-FFF2-40B4-BE49-F238E27FC236}">
                <a16:creationId xmlns:a16="http://schemas.microsoft.com/office/drawing/2014/main" id="{6BF8D273-9745-50BD-2A76-39BEF462228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926034" y="1363435"/>
            <a:ext cx="4131129" cy="4131129"/>
          </a:xfrm>
          <a:prstGeom prst="rect">
            <a:avLst/>
          </a:prstGeom>
        </p:spPr>
      </p:pic>
    </p:spTree>
    <p:extLst>
      <p:ext uri="{BB962C8B-B14F-4D97-AF65-F5344CB8AC3E}">
        <p14:creationId xmlns:p14="http://schemas.microsoft.com/office/powerpoint/2010/main" val="332643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4392384" cy="6857999"/>
          </a:xfrm>
        </p:spPr>
        <p:txBody>
          <a:bodyPr anchor="ctr">
            <a:normAutofit/>
          </a:bodyPr>
          <a:lstStyle/>
          <a:p>
            <a:r>
              <a:rPr lang="en-US" dirty="0">
                <a:solidFill>
                  <a:schemeClr val="accent6">
                    <a:lumMod val="60000"/>
                    <a:lumOff val="40000"/>
                  </a:schemeClr>
                </a:solidFill>
              </a:rPr>
              <a:t>Conclusion &amp; Recommendation</a:t>
            </a:r>
            <a:br>
              <a:rPr lang="en-US" dirty="0">
                <a:solidFill>
                  <a:schemeClr val="accent6">
                    <a:lumMod val="60000"/>
                    <a:lumOff val="40000"/>
                  </a:schemeClr>
                </a:solidFill>
              </a:rPr>
            </a:br>
            <a:r>
              <a:rPr lang="en-US" dirty="0">
                <a:solidFill>
                  <a:schemeClr val="accent6">
                    <a:lumMod val="60000"/>
                    <a:lumOff val="40000"/>
                  </a:schemeClr>
                </a:solidFill>
              </a:rPr>
              <a:t>06</a:t>
            </a:r>
            <a:endParaRPr lang="en-ID" dirty="0">
              <a:solidFill>
                <a:schemeClr val="accent6">
                  <a:lumMod val="60000"/>
                  <a:lumOff val="40000"/>
                </a:schemeClr>
              </a:solidFill>
            </a:endParaRPr>
          </a:p>
        </p:txBody>
      </p:sp>
      <p:pic>
        <p:nvPicPr>
          <p:cNvPr id="4" name="Picture 3" descr="Icon&#10;&#10;Description automatically generated">
            <a:extLst>
              <a:ext uri="{FF2B5EF4-FFF2-40B4-BE49-F238E27FC236}">
                <a16:creationId xmlns:a16="http://schemas.microsoft.com/office/drawing/2014/main" id="{2DCFA9AF-9DB4-EB71-5CA8-C8352ABD1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033" y="1497223"/>
            <a:ext cx="3863554" cy="3863554"/>
          </a:xfrm>
          <a:prstGeom prst="rect">
            <a:avLst/>
          </a:prstGeom>
        </p:spPr>
      </p:pic>
    </p:spTree>
    <p:extLst>
      <p:ext uri="{BB962C8B-B14F-4D97-AF65-F5344CB8AC3E}">
        <p14:creationId xmlns:p14="http://schemas.microsoft.com/office/powerpoint/2010/main" val="4056690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BE14-4EC8-7B79-D93A-C0B055939178}"/>
              </a:ext>
            </a:extLst>
          </p:cNvPr>
          <p:cNvSpPr>
            <a:spLocks noGrp="1"/>
          </p:cNvSpPr>
          <p:nvPr>
            <p:ph type="title"/>
          </p:nvPr>
        </p:nvSpPr>
        <p:spPr/>
        <p:txBody>
          <a:bodyPr/>
          <a:lstStyle/>
          <a:p>
            <a:r>
              <a:rPr lang="en-US" dirty="0">
                <a:solidFill>
                  <a:schemeClr val="accent6">
                    <a:lumMod val="60000"/>
                    <a:lumOff val="40000"/>
                  </a:schemeClr>
                </a:solidFill>
              </a:rPr>
              <a:t>Conclusion &amp; Recommendation</a:t>
            </a:r>
            <a:endParaRPr lang="en-ID" dirty="0"/>
          </a:p>
        </p:txBody>
      </p:sp>
      <p:sp>
        <p:nvSpPr>
          <p:cNvPr id="3" name="Content Placeholder 2">
            <a:extLst>
              <a:ext uri="{FF2B5EF4-FFF2-40B4-BE49-F238E27FC236}">
                <a16:creationId xmlns:a16="http://schemas.microsoft.com/office/drawing/2014/main" id="{1CA589AD-DAEA-D160-2412-3C57FB957873}"/>
              </a:ext>
            </a:extLst>
          </p:cNvPr>
          <p:cNvSpPr>
            <a:spLocks noGrp="1"/>
          </p:cNvSpPr>
          <p:nvPr>
            <p:ph idx="1"/>
          </p:nvPr>
        </p:nvSpPr>
        <p:spPr>
          <a:xfrm>
            <a:off x="1079500" y="1790700"/>
            <a:ext cx="10026650" cy="4642757"/>
          </a:xfrm>
        </p:spPr>
        <p:txBody>
          <a:bodyPr>
            <a:normAutofit fontScale="92500"/>
          </a:bodyPr>
          <a:lstStyle/>
          <a:p>
            <a:pPr algn="just"/>
            <a:r>
              <a:rPr lang="en-US" sz="1400" dirty="0"/>
              <a:t>There are some dominant characteristics among the clients which are have no children, who are working, have secondary education, have house or apartment, are laborers, around age 31-45 years old and have been in employment for around 0-10 years. The marketing team can focus their effort into promoting advertisement into this group.</a:t>
            </a:r>
          </a:p>
          <a:p>
            <a:pPr algn="just"/>
            <a:r>
              <a:rPr lang="en-US" sz="1400" dirty="0"/>
              <a:t>There are some dominant characteristics among the clients who are default clients which are the more family members they have the more they become default, who are state servant, have academic degree, and are around 20-35 years old. The approval team can keep their eyes on this particular group and check their record closely to make sure could they will not become default client.</a:t>
            </a:r>
          </a:p>
          <a:p>
            <a:pPr algn="just"/>
            <a:r>
              <a:rPr lang="en-US" sz="1400" dirty="0"/>
              <a:t>Annual doesn’t always positively correlated with probability of becoming default client. For example, as we can see in income type, education level, and housing type the highest category that has higher annual income tend to have bigger percentage of default client.</a:t>
            </a:r>
          </a:p>
          <a:p>
            <a:pPr algn="just"/>
            <a:r>
              <a:rPr lang="en-US" sz="1400" dirty="0"/>
              <a:t>From vintage analysis we could see that the percentage of client becoming default is increasing rapidly around 0-15 month of the ongoing credit. After that, the percentage of client becoming default is increasing steadily. The approval can use this insight to approve people who has crediting for more than 15 month more easily. And team marketing can also focus more on this group to advertise their services.</a:t>
            </a:r>
          </a:p>
          <a:p>
            <a:pPr algn="just"/>
            <a:r>
              <a:rPr lang="en-US" sz="1400" dirty="0"/>
              <a:t>The best model in this case is KNN which gives recall around 86%. This model can be used in an application in which approval team could insert the personal information and credit information of clients who applied, then this model could predict would this client be default or not and from there it can be consideration to approve the client or not.</a:t>
            </a:r>
          </a:p>
          <a:p>
            <a:pPr algn="just"/>
            <a:endParaRPr lang="en-US" sz="1400" dirty="0"/>
          </a:p>
          <a:p>
            <a:endParaRPr lang="en-ID" sz="1400" dirty="0"/>
          </a:p>
        </p:txBody>
      </p:sp>
    </p:spTree>
    <p:extLst>
      <p:ext uri="{BB962C8B-B14F-4D97-AF65-F5344CB8AC3E}">
        <p14:creationId xmlns:p14="http://schemas.microsoft.com/office/powerpoint/2010/main" val="38113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CE8A-BB9D-C859-E784-BD8659B1627B}"/>
              </a:ext>
            </a:extLst>
          </p:cNvPr>
          <p:cNvSpPr>
            <a:spLocks noGrp="1"/>
          </p:cNvSpPr>
          <p:nvPr>
            <p:ph type="title"/>
          </p:nvPr>
        </p:nvSpPr>
        <p:spPr>
          <a:xfrm>
            <a:off x="6092825" y="371158"/>
            <a:ext cx="2221484" cy="655637"/>
          </a:xfrm>
        </p:spPr>
        <p:txBody>
          <a:bodyPr/>
          <a:lstStyle/>
          <a:p>
            <a:r>
              <a:rPr lang="en-US" dirty="0">
                <a:solidFill>
                  <a:schemeClr val="accent6">
                    <a:lumMod val="60000"/>
                    <a:lumOff val="40000"/>
                  </a:schemeClr>
                </a:solidFill>
              </a:rPr>
              <a:t>Context</a:t>
            </a:r>
            <a:endParaRPr lang="en-ID" dirty="0">
              <a:solidFill>
                <a:schemeClr val="accent6">
                  <a:lumMod val="60000"/>
                  <a:lumOff val="40000"/>
                </a:schemeClr>
              </a:solidFill>
            </a:endParaRPr>
          </a:p>
        </p:txBody>
      </p:sp>
      <p:pic>
        <p:nvPicPr>
          <p:cNvPr id="5" name="Content Placeholder 4" descr="A picture containing text, businesscard">
            <a:extLst>
              <a:ext uri="{FF2B5EF4-FFF2-40B4-BE49-F238E27FC236}">
                <a16:creationId xmlns:a16="http://schemas.microsoft.com/office/drawing/2014/main" id="{A2D15520-29B6-F5E2-DFA0-3D3019DF085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9167" r="91944">
                        <a14:foregroundMark x1="9444" y1="40278" x2="9444" y2="40278"/>
                        <a14:foregroundMark x1="91944" y1="43056" x2="91944" y2="43056"/>
                      </a14:backgroundRemoval>
                    </a14:imgEffect>
                  </a14:imgLayer>
                </a14:imgProps>
              </a:ext>
              <a:ext uri="{28A0092B-C50C-407E-A947-70E740481C1C}">
                <a14:useLocalDpi xmlns:a14="http://schemas.microsoft.com/office/drawing/2010/main" val="0"/>
              </a:ext>
            </a:extLst>
          </a:blip>
          <a:stretch>
            <a:fillRect/>
          </a:stretch>
        </p:blipFill>
        <p:spPr>
          <a:xfrm>
            <a:off x="480190" y="1230694"/>
            <a:ext cx="3429000" cy="3429000"/>
          </a:xfrm>
        </p:spPr>
      </p:pic>
      <p:pic>
        <p:nvPicPr>
          <p:cNvPr id="7" name="Picture 6" descr="A picture containing text&#10;&#10;Description automatically generated">
            <a:extLst>
              <a:ext uri="{FF2B5EF4-FFF2-40B4-BE49-F238E27FC236}">
                <a16:creationId xmlns:a16="http://schemas.microsoft.com/office/drawing/2014/main" id="{D3D90412-C67B-A6A5-CB35-16F3E539027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1111" l="10000" r="90000">
                        <a14:foregroundMark x1="26016" y1="21806" x2="26016" y2="21806"/>
                        <a14:foregroundMark x1="25625" y1="12500" x2="25625" y2="12500"/>
                        <a14:foregroundMark x1="26875" y1="30556" x2="26875" y2="30556"/>
                        <a14:foregroundMark x1="23516" y1="38194" x2="23516" y2="38194"/>
                        <a14:foregroundMark x1="25156" y1="45139" x2="25156" y2="45139"/>
                        <a14:foregroundMark x1="42422" y1="21389" x2="42422" y2="21389"/>
                        <a14:foregroundMark x1="49531" y1="24861" x2="49531" y2="24861"/>
                        <a14:foregroundMark x1="56484" y1="42083" x2="56484" y2="42083"/>
                        <a14:foregroundMark x1="55859" y1="42083" x2="53438" y2="42222"/>
                        <a14:foregroundMark x1="56797" y1="38750" x2="56797" y2="38750"/>
                        <a14:foregroundMark x1="50547" y1="27083" x2="50547" y2="27083"/>
                        <a14:foregroundMark x1="22578" y1="36389" x2="22578" y2="36389"/>
                        <a14:foregroundMark x1="49688" y1="25139" x2="51563" y2="29722"/>
                        <a14:foregroundMark x1="53906" y1="44583" x2="53906" y2="44583"/>
                        <a14:foregroundMark x1="58281" y1="45000" x2="58281" y2="45000"/>
                        <a14:foregroundMark x1="26953" y1="30417" x2="26953" y2="30417"/>
                        <a14:foregroundMark x1="26953" y1="32639" x2="26953" y2="32639"/>
                        <a14:foregroundMark x1="70313" y1="37083" x2="70313" y2="37083"/>
                        <a14:foregroundMark x1="67656" y1="27222" x2="67656" y2="27222"/>
                        <a14:foregroundMark x1="77500" y1="36944" x2="77500" y2="36944"/>
                        <a14:foregroundMark x1="50547" y1="76250" x2="50547" y2="76250"/>
                        <a14:foregroundMark x1="71953" y1="74861" x2="71953" y2="74861"/>
                        <a14:foregroundMark x1="22734" y1="89167" x2="22734" y2="89167"/>
                        <a14:foregroundMark x1="31484" y1="91111" x2="31484" y2="91111"/>
                        <a14:foregroundMark x1="49297" y1="66806" x2="49297" y2="66806"/>
                        <a14:foregroundMark x1="70313" y1="90417" x2="70313" y2="90417"/>
                        <a14:foregroundMark x1="71016" y1="20139" x2="71016" y2="20139"/>
                        <a14:backgroundMark x1="24063" y1="27917" x2="24063" y2="27917"/>
                        <a14:backgroundMark x1="27187" y1="12500" x2="27187" y2="12500"/>
                        <a14:backgroundMark x1="23750" y1="31806" x2="23750" y2="31806"/>
                        <a14:backgroundMark x1="26797" y1="42917" x2="26797" y2="42917"/>
                        <a14:backgroundMark x1="56250" y1="44722" x2="56250" y2="44722"/>
                      </a14:backgroundRemoval>
                    </a14:imgEffect>
                  </a14:imgLayer>
                </a14:imgProps>
              </a:ext>
              <a:ext uri="{28A0092B-C50C-407E-A947-70E740481C1C}">
                <a14:useLocalDpi xmlns:a14="http://schemas.microsoft.com/office/drawing/2010/main" val="0"/>
              </a:ext>
            </a:extLst>
          </a:blip>
          <a:stretch>
            <a:fillRect/>
          </a:stretch>
        </p:blipFill>
        <p:spPr>
          <a:xfrm>
            <a:off x="0" y="4075937"/>
            <a:ext cx="4425696" cy="2489454"/>
          </a:xfrm>
          <a:prstGeom prst="rect">
            <a:avLst/>
          </a:prstGeom>
        </p:spPr>
      </p:pic>
      <p:sp>
        <p:nvSpPr>
          <p:cNvPr id="8" name="TextBox 7">
            <a:extLst>
              <a:ext uri="{FF2B5EF4-FFF2-40B4-BE49-F238E27FC236}">
                <a16:creationId xmlns:a16="http://schemas.microsoft.com/office/drawing/2014/main" id="{BCE37363-50BE-CAA9-6C7D-8B66D7C7472F}"/>
              </a:ext>
            </a:extLst>
          </p:cNvPr>
          <p:cNvSpPr txBox="1"/>
          <p:nvPr/>
        </p:nvSpPr>
        <p:spPr>
          <a:xfrm>
            <a:off x="6092825" y="932688"/>
            <a:ext cx="575779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At this era. Credit card has been a primary commodity for most of the people especially in nowadays where you could buy anything online. Credit card offers a good services in which you as a client could use your credit card to buy anything you want as long as it is under the limit and pay it later. But it has a downside too which often client isn’t responsible with his credit card usage which causes a late credit card payments. That’s why credit card company often doing some check to their client to predict whether these clients will become default or not.</a:t>
            </a:r>
            <a:endParaRPr lang="en-ID" dirty="0"/>
          </a:p>
        </p:txBody>
      </p:sp>
      <p:sp>
        <p:nvSpPr>
          <p:cNvPr id="9" name="Title 1">
            <a:extLst>
              <a:ext uri="{FF2B5EF4-FFF2-40B4-BE49-F238E27FC236}">
                <a16:creationId xmlns:a16="http://schemas.microsoft.com/office/drawing/2014/main" id="{5CB78492-F822-E4F5-0536-44D0D5063A77}"/>
              </a:ext>
            </a:extLst>
          </p:cNvPr>
          <p:cNvSpPr txBox="1">
            <a:spLocks/>
          </p:cNvSpPr>
          <p:nvPr/>
        </p:nvSpPr>
        <p:spPr>
          <a:xfrm>
            <a:off x="6092825" y="4349008"/>
            <a:ext cx="2401951" cy="655637"/>
          </a:xfrm>
          <a:prstGeom prst="rect">
            <a:avLst/>
          </a:prstGeom>
        </p:spPr>
        <p:txBody>
          <a:bodyPr vert="horz" lIns="0" tIns="0" rIns="0" bIns="0" rtlCol="0" anchor="ctr" anchorCtr="0">
            <a:normAutofit fontScale="92500"/>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dirty="0">
                <a:solidFill>
                  <a:schemeClr val="accent6">
                    <a:lumMod val="60000"/>
                    <a:lumOff val="40000"/>
                  </a:schemeClr>
                </a:solidFill>
              </a:rPr>
              <a:t>Objective</a:t>
            </a:r>
            <a:endParaRPr lang="en-ID" dirty="0">
              <a:solidFill>
                <a:schemeClr val="accent6">
                  <a:lumMod val="60000"/>
                  <a:lumOff val="40000"/>
                </a:schemeClr>
              </a:solidFill>
            </a:endParaRPr>
          </a:p>
        </p:txBody>
      </p:sp>
      <p:sp>
        <p:nvSpPr>
          <p:cNvPr id="10" name="TextBox 9">
            <a:extLst>
              <a:ext uri="{FF2B5EF4-FFF2-40B4-BE49-F238E27FC236}">
                <a16:creationId xmlns:a16="http://schemas.microsoft.com/office/drawing/2014/main" id="{87ACE02A-02A2-340C-65CD-2BEFCFBCA247}"/>
              </a:ext>
            </a:extLst>
          </p:cNvPr>
          <p:cNvSpPr txBox="1"/>
          <p:nvPr/>
        </p:nvSpPr>
        <p:spPr>
          <a:xfrm>
            <a:off x="6092825" y="4910538"/>
            <a:ext cx="569379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What kind of client that has tendency to be default client?</a:t>
            </a:r>
          </a:p>
          <a:p>
            <a:pPr marL="285750" indent="-285750" algn="just">
              <a:buFont typeface="Arial" panose="020B0604020202020204" pitchFamily="34" charset="0"/>
              <a:buChar char="•"/>
            </a:pPr>
            <a:r>
              <a:rPr lang="en-US" dirty="0"/>
              <a:t>What kind of machine learning model that suitable to predict default of a client?</a:t>
            </a:r>
          </a:p>
          <a:p>
            <a:pPr marL="285750" indent="-285750" algn="just">
              <a:buFont typeface="Arial" panose="020B0604020202020204" pitchFamily="34" charset="0"/>
              <a:buChar char="•"/>
            </a:pPr>
            <a:r>
              <a:rPr lang="en-US" dirty="0"/>
              <a:t>What is the impact of the model to the business?</a:t>
            </a:r>
            <a:endParaRPr lang="en-ID" dirty="0"/>
          </a:p>
        </p:txBody>
      </p:sp>
    </p:spTree>
    <p:extLst>
      <p:ext uri="{BB962C8B-B14F-4D97-AF65-F5344CB8AC3E}">
        <p14:creationId xmlns:p14="http://schemas.microsoft.com/office/powerpoint/2010/main" val="260765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3175906" cy="6857999"/>
          </a:xfrm>
        </p:spPr>
        <p:txBody>
          <a:bodyPr anchor="ctr">
            <a:normAutofit/>
          </a:bodyPr>
          <a:lstStyle/>
          <a:p>
            <a:r>
              <a:rPr lang="en-US" dirty="0">
                <a:solidFill>
                  <a:schemeClr val="accent6">
                    <a:lumMod val="60000"/>
                    <a:lumOff val="40000"/>
                  </a:schemeClr>
                </a:solidFill>
              </a:rPr>
              <a:t>Data preparation</a:t>
            </a:r>
            <a:br>
              <a:rPr lang="en-US" dirty="0">
                <a:solidFill>
                  <a:schemeClr val="accent6">
                    <a:lumMod val="60000"/>
                    <a:lumOff val="40000"/>
                  </a:schemeClr>
                </a:solidFill>
              </a:rPr>
            </a:br>
            <a:r>
              <a:rPr lang="en-US" dirty="0">
                <a:solidFill>
                  <a:schemeClr val="accent6">
                    <a:lumMod val="60000"/>
                    <a:lumOff val="40000"/>
                  </a:schemeClr>
                </a:solidFill>
              </a:rPr>
              <a:t>02</a:t>
            </a:r>
            <a:endParaRPr lang="en-ID" dirty="0">
              <a:solidFill>
                <a:schemeClr val="accent6">
                  <a:lumMod val="60000"/>
                  <a:lumOff val="40000"/>
                </a:schemeClr>
              </a:solidFill>
            </a:endParaRPr>
          </a:p>
        </p:txBody>
      </p:sp>
      <p:pic>
        <p:nvPicPr>
          <p:cNvPr id="4" name="Picture 3">
            <a:extLst>
              <a:ext uri="{FF2B5EF4-FFF2-40B4-BE49-F238E27FC236}">
                <a16:creationId xmlns:a16="http://schemas.microsoft.com/office/drawing/2014/main" id="{CAE30DB8-E511-1BA0-80BB-922B4D2C9C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3056" y1="22563" x2="75000" y2="38719"/>
                        <a14:foregroundMark x1="75000" y1="38719" x2="63889" y2="55153"/>
                        <a14:foregroundMark x1="63889" y1="55153" x2="30556" y2="67688"/>
                        <a14:foregroundMark x1="84722" y1="39833" x2="84722" y2="39833"/>
                        <a14:foregroundMark x1="82778" y1="33148" x2="82778" y2="33148"/>
                        <a14:foregroundMark x1="82778" y1="30919" x2="82778" y2="30919"/>
                        <a14:foregroundMark x1="82500" y1="30919" x2="82500" y2="30919"/>
                      </a14:backgroundRemoval>
                    </a14:imgEffect>
                  </a14:imgLayer>
                </a14:imgProps>
              </a:ext>
            </a:extLst>
          </a:blip>
          <a:stretch>
            <a:fillRect/>
          </a:stretch>
        </p:blipFill>
        <p:spPr>
          <a:xfrm>
            <a:off x="6639828" y="1188695"/>
            <a:ext cx="4493091" cy="4480609"/>
          </a:xfrm>
          <a:prstGeom prst="rect">
            <a:avLst/>
          </a:prstGeom>
        </p:spPr>
      </p:pic>
    </p:spTree>
    <p:extLst>
      <p:ext uri="{BB962C8B-B14F-4D97-AF65-F5344CB8AC3E}">
        <p14:creationId xmlns:p14="http://schemas.microsoft.com/office/powerpoint/2010/main" val="428506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CE8A-BB9D-C859-E784-BD8659B1627B}"/>
              </a:ext>
            </a:extLst>
          </p:cNvPr>
          <p:cNvSpPr>
            <a:spLocks noGrp="1"/>
          </p:cNvSpPr>
          <p:nvPr>
            <p:ph type="title"/>
          </p:nvPr>
        </p:nvSpPr>
        <p:spPr>
          <a:xfrm>
            <a:off x="9322439" y="390581"/>
            <a:ext cx="2528186" cy="768095"/>
          </a:xfrm>
        </p:spPr>
        <p:txBody>
          <a:bodyPr>
            <a:normAutofit/>
          </a:bodyPr>
          <a:lstStyle/>
          <a:p>
            <a:r>
              <a:rPr lang="en-US" dirty="0">
                <a:solidFill>
                  <a:schemeClr val="accent6">
                    <a:lumMod val="60000"/>
                    <a:lumOff val="40000"/>
                  </a:schemeClr>
                </a:solidFill>
              </a:rPr>
              <a:t>Overview</a:t>
            </a:r>
            <a:endParaRPr lang="en-ID" dirty="0">
              <a:solidFill>
                <a:schemeClr val="accent6">
                  <a:lumMod val="60000"/>
                  <a:lumOff val="40000"/>
                </a:schemeClr>
              </a:solidFill>
            </a:endParaRPr>
          </a:p>
        </p:txBody>
      </p:sp>
      <p:sp>
        <p:nvSpPr>
          <p:cNvPr id="8" name="TextBox 7">
            <a:extLst>
              <a:ext uri="{FF2B5EF4-FFF2-40B4-BE49-F238E27FC236}">
                <a16:creationId xmlns:a16="http://schemas.microsoft.com/office/drawing/2014/main" id="{BCE37363-50BE-CAA9-6C7D-8B66D7C7472F}"/>
              </a:ext>
            </a:extLst>
          </p:cNvPr>
          <p:cNvSpPr txBox="1"/>
          <p:nvPr/>
        </p:nvSpPr>
        <p:spPr>
          <a:xfrm>
            <a:off x="3959353" y="1303961"/>
            <a:ext cx="7891272"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data is split into two datasets. The first one is application_record.csv which contains personal information of each client with </a:t>
            </a:r>
            <a:r>
              <a:rPr lang="en-ID" sz="1400" b="0" i="0" dirty="0">
                <a:solidFill>
                  <a:srgbClr val="D5D5D5"/>
                </a:solidFill>
                <a:effectLst/>
                <a:latin typeface="Roboto" panose="02000000000000000000" pitchFamily="2" charset="0"/>
              </a:rPr>
              <a:t>438557 rows of data</a:t>
            </a:r>
            <a:r>
              <a:rPr lang="en-US" sz="1400" dirty="0"/>
              <a:t>. The second one is credit_record.csv which contains every record of each credit transaction for each customer which contains 1048575 rows of data.</a:t>
            </a:r>
          </a:p>
          <a:p>
            <a:pPr marL="285750" indent="-285750" algn="just">
              <a:buFont typeface="Arial" panose="020B0604020202020204" pitchFamily="34" charset="0"/>
              <a:buChar char="•"/>
            </a:pPr>
            <a:r>
              <a:rPr lang="en-US" sz="1400" dirty="0"/>
              <a:t>These datasets have 18 features which have 12 categorical features and 6 numerical features with the target is the status whether the client is default or not</a:t>
            </a:r>
            <a:endParaRPr lang="en-ID" sz="1400" dirty="0"/>
          </a:p>
        </p:txBody>
      </p:sp>
      <p:pic>
        <p:nvPicPr>
          <p:cNvPr id="13" name="Picture 12">
            <a:extLst>
              <a:ext uri="{FF2B5EF4-FFF2-40B4-BE49-F238E27FC236}">
                <a16:creationId xmlns:a16="http://schemas.microsoft.com/office/drawing/2014/main" id="{21C8C472-6291-8866-AEA8-3A0713754B31}"/>
              </a:ext>
            </a:extLst>
          </p:cNvPr>
          <p:cNvPicPr>
            <a:picLocks noChangeAspect="1"/>
          </p:cNvPicPr>
          <p:nvPr/>
        </p:nvPicPr>
        <p:blipFill>
          <a:blip r:embed="rId2"/>
          <a:stretch>
            <a:fillRect/>
          </a:stretch>
        </p:blipFill>
        <p:spPr>
          <a:xfrm>
            <a:off x="480190" y="1369438"/>
            <a:ext cx="2915057" cy="2210108"/>
          </a:xfrm>
          <a:prstGeom prst="rect">
            <a:avLst/>
          </a:prstGeom>
        </p:spPr>
      </p:pic>
      <p:graphicFrame>
        <p:nvGraphicFramePr>
          <p:cNvPr id="14" name="Table 14">
            <a:extLst>
              <a:ext uri="{FF2B5EF4-FFF2-40B4-BE49-F238E27FC236}">
                <a16:creationId xmlns:a16="http://schemas.microsoft.com/office/drawing/2014/main" id="{08B37A2A-94F5-A4EB-0868-51B540DEEE7F}"/>
              </a:ext>
            </a:extLst>
          </p:cNvPr>
          <p:cNvGraphicFramePr>
            <a:graphicFrameLocks noGrp="1"/>
          </p:cNvGraphicFramePr>
          <p:nvPr>
            <p:extLst>
              <p:ext uri="{D42A27DB-BD31-4B8C-83A1-F6EECF244321}">
                <p14:modId xmlns:p14="http://schemas.microsoft.com/office/powerpoint/2010/main" val="2237231741"/>
              </p:ext>
            </p:extLst>
          </p:nvPr>
        </p:nvGraphicFramePr>
        <p:xfrm>
          <a:off x="4364607" y="3096205"/>
          <a:ext cx="7486018" cy="3247475"/>
        </p:xfrm>
        <a:graphic>
          <a:graphicData uri="http://schemas.openxmlformats.org/drawingml/2006/table">
            <a:tbl>
              <a:tblPr firstRow="1" bandRow="1">
                <a:tableStyleId>{5C22544A-7EE6-4342-B048-85BDC9FD1C3A}</a:tableStyleId>
              </a:tblPr>
              <a:tblGrid>
                <a:gridCol w="3743009">
                  <a:extLst>
                    <a:ext uri="{9D8B030D-6E8A-4147-A177-3AD203B41FA5}">
                      <a16:colId xmlns:a16="http://schemas.microsoft.com/office/drawing/2014/main" val="1726256527"/>
                    </a:ext>
                  </a:extLst>
                </a:gridCol>
                <a:gridCol w="3743009">
                  <a:extLst>
                    <a:ext uri="{9D8B030D-6E8A-4147-A177-3AD203B41FA5}">
                      <a16:colId xmlns:a16="http://schemas.microsoft.com/office/drawing/2014/main" val="3643939395"/>
                    </a:ext>
                  </a:extLst>
                </a:gridCol>
              </a:tblGrid>
              <a:tr h="595715">
                <a:tc>
                  <a:txBody>
                    <a:bodyPr/>
                    <a:lstStyle/>
                    <a:p>
                      <a:r>
                        <a:rPr lang="en-US" sz="1400" dirty="0"/>
                        <a:t>Categorical features</a:t>
                      </a:r>
                      <a:endParaRPr lang="en-ID" sz="1400" dirty="0"/>
                    </a:p>
                  </a:txBody>
                  <a:tcPr anchor="ctr"/>
                </a:tc>
                <a:tc>
                  <a:txBody>
                    <a:bodyPr/>
                    <a:lstStyle/>
                    <a:p>
                      <a:r>
                        <a:rPr lang="en-US" sz="1400" dirty="0"/>
                        <a:t>Numerical features</a:t>
                      </a:r>
                      <a:endParaRPr lang="en-ID" sz="1400" dirty="0"/>
                    </a:p>
                  </a:txBody>
                  <a:tcPr anchor="ctr"/>
                </a:tc>
                <a:extLst>
                  <a:ext uri="{0D108BD9-81ED-4DB2-BD59-A6C34878D82A}">
                    <a16:rowId xmlns:a16="http://schemas.microsoft.com/office/drawing/2014/main" val="2789253369"/>
                  </a:ext>
                </a:extLst>
              </a:tr>
              <a:tr h="595715">
                <a:tc>
                  <a:txBody>
                    <a:bodyPr/>
                    <a:lstStyle/>
                    <a:p>
                      <a:pPr marL="285750" indent="-285750">
                        <a:buFont typeface="Arial" panose="020B0604020202020204" pitchFamily="34" charset="0"/>
                        <a:buChar char="•"/>
                      </a:pPr>
                      <a:r>
                        <a:rPr lang="en-US" sz="1400" dirty="0"/>
                        <a:t>CODE_GENDER</a:t>
                      </a:r>
                    </a:p>
                    <a:p>
                      <a:pPr marL="285750" indent="-285750">
                        <a:buFont typeface="Arial" panose="020B0604020202020204" pitchFamily="34" charset="0"/>
                        <a:buChar char="•"/>
                      </a:pPr>
                      <a:r>
                        <a:rPr lang="en-US" sz="1400" dirty="0"/>
                        <a:t>FLAG_OWN_CAR</a:t>
                      </a:r>
                    </a:p>
                    <a:p>
                      <a:pPr marL="285750" indent="-285750">
                        <a:buFont typeface="Arial" panose="020B0604020202020204" pitchFamily="34" charset="0"/>
                        <a:buChar char="•"/>
                      </a:pPr>
                      <a:r>
                        <a:rPr lang="en-US" sz="1400" dirty="0"/>
                        <a:t>FLAG_OWN_REALTY</a:t>
                      </a:r>
                    </a:p>
                    <a:p>
                      <a:pPr marL="285750" indent="-285750">
                        <a:buFont typeface="Arial" panose="020B0604020202020204" pitchFamily="34" charset="0"/>
                        <a:buChar char="•"/>
                      </a:pPr>
                      <a:r>
                        <a:rPr lang="en-US" sz="1400" dirty="0"/>
                        <a:t>NAME_INCOME_TYPE</a:t>
                      </a:r>
                    </a:p>
                    <a:p>
                      <a:pPr marL="285750" indent="-285750">
                        <a:buFont typeface="Arial" panose="020B0604020202020204" pitchFamily="34" charset="0"/>
                        <a:buChar char="•"/>
                      </a:pPr>
                      <a:r>
                        <a:rPr lang="en-US" sz="1400" dirty="0"/>
                        <a:t>NAME_EDUCATION_TYPE</a:t>
                      </a:r>
                    </a:p>
                    <a:p>
                      <a:pPr marL="285750" indent="-285750">
                        <a:buFont typeface="Arial" panose="020B0604020202020204" pitchFamily="34" charset="0"/>
                        <a:buChar char="•"/>
                      </a:pPr>
                      <a:r>
                        <a:rPr lang="en-ID" sz="1400" dirty="0"/>
                        <a:t>NAME_FAMILY_STATUS</a:t>
                      </a:r>
                    </a:p>
                    <a:p>
                      <a:pPr marL="285750" indent="-285750">
                        <a:buFont typeface="Arial" panose="020B0604020202020204" pitchFamily="34" charset="0"/>
                        <a:buChar char="•"/>
                      </a:pPr>
                      <a:r>
                        <a:rPr lang="en-ID" sz="1400" dirty="0"/>
                        <a:t>NAME_HOUSING_TYPE</a:t>
                      </a:r>
                    </a:p>
                    <a:p>
                      <a:pPr marL="285750" indent="-285750">
                        <a:buFont typeface="Arial" panose="020B0604020202020204" pitchFamily="34" charset="0"/>
                        <a:buChar char="•"/>
                      </a:pPr>
                      <a:r>
                        <a:rPr lang="en-ID" sz="1400" dirty="0"/>
                        <a:t>FLAG_MOBIL</a:t>
                      </a:r>
                    </a:p>
                    <a:p>
                      <a:pPr marL="285750" indent="-285750">
                        <a:buFont typeface="Arial" panose="020B0604020202020204" pitchFamily="34" charset="0"/>
                        <a:buChar char="•"/>
                      </a:pPr>
                      <a:r>
                        <a:rPr lang="en-ID" sz="1400" dirty="0"/>
                        <a:t>FLAG_WORK_PHONE</a:t>
                      </a:r>
                    </a:p>
                    <a:p>
                      <a:pPr marL="285750" indent="-285750">
                        <a:buFont typeface="Arial" panose="020B0604020202020204" pitchFamily="34" charset="0"/>
                        <a:buChar char="•"/>
                      </a:pPr>
                      <a:r>
                        <a:rPr lang="en-ID" sz="1400" dirty="0"/>
                        <a:t>FLAG_PHONE</a:t>
                      </a:r>
                    </a:p>
                    <a:p>
                      <a:pPr marL="285750" indent="-285750">
                        <a:buFont typeface="Arial" panose="020B0604020202020204" pitchFamily="34" charset="0"/>
                        <a:buChar char="•"/>
                      </a:pPr>
                      <a:r>
                        <a:rPr lang="en-ID" sz="1400" dirty="0"/>
                        <a:t>FLAG_EMAIL</a:t>
                      </a:r>
                    </a:p>
                    <a:p>
                      <a:pPr marL="285750" indent="-285750">
                        <a:buFont typeface="Arial" panose="020B0604020202020204" pitchFamily="34" charset="0"/>
                        <a:buChar char="•"/>
                      </a:pPr>
                      <a:r>
                        <a:rPr lang="en-ID" sz="1400" dirty="0"/>
                        <a:t>OCCUPATION_TYPE</a:t>
                      </a:r>
                    </a:p>
                  </a:txBody>
                  <a:tcPr/>
                </a:tc>
                <a:tc>
                  <a:txBody>
                    <a:bodyPr/>
                    <a:lstStyle/>
                    <a:p>
                      <a:pPr marL="285750" indent="-285750">
                        <a:buFont typeface="Arial" panose="020B0604020202020204" pitchFamily="34" charset="0"/>
                        <a:buChar char="•"/>
                      </a:pPr>
                      <a:r>
                        <a:rPr lang="en-US" sz="1400" dirty="0"/>
                        <a:t>CNT_CHILDREN</a:t>
                      </a:r>
                    </a:p>
                    <a:p>
                      <a:pPr marL="285750" indent="-285750">
                        <a:buFont typeface="Arial" panose="020B0604020202020204" pitchFamily="34" charset="0"/>
                        <a:buChar char="•"/>
                      </a:pPr>
                      <a:r>
                        <a:rPr lang="en-US" sz="1400" dirty="0"/>
                        <a:t>AMT_INCOME_TOTAL</a:t>
                      </a:r>
                    </a:p>
                    <a:p>
                      <a:pPr marL="285750" indent="-285750">
                        <a:buFont typeface="Arial" panose="020B0604020202020204" pitchFamily="34" charset="0"/>
                        <a:buChar char="•"/>
                      </a:pPr>
                      <a:r>
                        <a:rPr lang="en-US" sz="1400" dirty="0"/>
                        <a:t>DAYS_BIRTH</a:t>
                      </a:r>
                    </a:p>
                    <a:p>
                      <a:pPr marL="285750" indent="-285750">
                        <a:buFont typeface="Arial" panose="020B0604020202020204" pitchFamily="34" charset="0"/>
                        <a:buChar char="•"/>
                      </a:pPr>
                      <a:r>
                        <a:rPr lang="en-US" sz="1400" dirty="0"/>
                        <a:t>DAYS_EMPLOYED</a:t>
                      </a:r>
                    </a:p>
                    <a:p>
                      <a:pPr marL="285750" indent="-285750">
                        <a:buFont typeface="Arial" panose="020B0604020202020204" pitchFamily="34" charset="0"/>
                        <a:buChar char="•"/>
                      </a:pPr>
                      <a:r>
                        <a:rPr lang="en-US" sz="1400" dirty="0"/>
                        <a:t>CNT_FAM_MEMBERS</a:t>
                      </a:r>
                    </a:p>
                    <a:p>
                      <a:pPr marL="285750" indent="-285750">
                        <a:buFont typeface="Arial" panose="020B0604020202020204" pitchFamily="34" charset="0"/>
                        <a:buChar char="•"/>
                      </a:pPr>
                      <a:r>
                        <a:rPr lang="en-US" sz="1400" dirty="0"/>
                        <a:t>MONTHS_BALANCE</a:t>
                      </a:r>
                      <a:endParaRPr lang="en-ID" sz="1400" dirty="0"/>
                    </a:p>
                  </a:txBody>
                  <a:tcPr/>
                </a:tc>
                <a:extLst>
                  <a:ext uri="{0D108BD9-81ED-4DB2-BD59-A6C34878D82A}">
                    <a16:rowId xmlns:a16="http://schemas.microsoft.com/office/drawing/2014/main" val="3055284504"/>
                  </a:ext>
                </a:extLst>
              </a:tr>
            </a:tbl>
          </a:graphicData>
        </a:graphic>
      </p:graphicFrame>
    </p:spTree>
    <p:extLst>
      <p:ext uri="{BB962C8B-B14F-4D97-AF65-F5344CB8AC3E}">
        <p14:creationId xmlns:p14="http://schemas.microsoft.com/office/powerpoint/2010/main" val="219152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6449-D8DC-B451-527C-F678199467D6}"/>
              </a:ext>
            </a:extLst>
          </p:cNvPr>
          <p:cNvSpPr>
            <a:spLocks noGrp="1"/>
          </p:cNvSpPr>
          <p:nvPr>
            <p:ph type="title"/>
          </p:nvPr>
        </p:nvSpPr>
        <p:spPr>
          <a:xfrm>
            <a:off x="1660688" y="309110"/>
            <a:ext cx="10026650" cy="655637"/>
          </a:xfrm>
        </p:spPr>
        <p:txBody>
          <a:bodyPr anchor="ctr"/>
          <a:lstStyle/>
          <a:p>
            <a:pPr algn="r"/>
            <a:r>
              <a:rPr lang="en-US" dirty="0">
                <a:solidFill>
                  <a:schemeClr val="accent6">
                    <a:lumMod val="60000"/>
                    <a:lumOff val="40000"/>
                  </a:schemeClr>
                </a:solidFill>
              </a:rPr>
              <a:t>Handling missing value</a:t>
            </a:r>
            <a:endParaRPr lang="en-ID" dirty="0">
              <a:solidFill>
                <a:schemeClr val="accent6">
                  <a:lumMod val="60000"/>
                  <a:lumOff val="40000"/>
                </a:schemeClr>
              </a:solidFill>
            </a:endParaRPr>
          </a:p>
        </p:txBody>
      </p:sp>
      <p:pic>
        <p:nvPicPr>
          <p:cNvPr id="5" name="Picture 4">
            <a:extLst>
              <a:ext uri="{FF2B5EF4-FFF2-40B4-BE49-F238E27FC236}">
                <a16:creationId xmlns:a16="http://schemas.microsoft.com/office/drawing/2014/main" id="{FB5B6715-6905-26C0-0900-F60F2926ED72}"/>
              </a:ext>
            </a:extLst>
          </p:cNvPr>
          <p:cNvPicPr>
            <a:picLocks noChangeAspect="1"/>
          </p:cNvPicPr>
          <p:nvPr/>
        </p:nvPicPr>
        <p:blipFill>
          <a:blip r:embed="rId2"/>
          <a:stretch>
            <a:fillRect/>
          </a:stretch>
        </p:blipFill>
        <p:spPr>
          <a:xfrm>
            <a:off x="369207" y="1351145"/>
            <a:ext cx="3896269" cy="628738"/>
          </a:xfrm>
          <a:prstGeom prst="rect">
            <a:avLst/>
          </a:prstGeom>
        </p:spPr>
      </p:pic>
      <p:sp>
        <p:nvSpPr>
          <p:cNvPr id="8" name="TextBox 7">
            <a:extLst>
              <a:ext uri="{FF2B5EF4-FFF2-40B4-BE49-F238E27FC236}">
                <a16:creationId xmlns:a16="http://schemas.microsoft.com/office/drawing/2014/main" id="{26659326-E66C-1012-40BD-AA6B6CCA8997}"/>
              </a:ext>
            </a:extLst>
          </p:cNvPr>
          <p:cNvSpPr txBox="1"/>
          <p:nvPr/>
        </p:nvSpPr>
        <p:spPr>
          <a:xfrm>
            <a:off x="5929539" y="1112303"/>
            <a:ext cx="5757799"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 we can see there are missing values in features occupation type which is around 134203 rows or 30.6% of total data. This number is quite high so we can’t just drop it. Because we don’t have any additional info according to this missing value for now we will change the missing values into a value ‘unknown’</a:t>
            </a:r>
            <a:endParaRPr lang="en-ID" dirty="0"/>
          </a:p>
        </p:txBody>
      </p:sp>
      <p:pic>
        <p:nvPicPr>
          <p:cNvPr id="10" name="Picture 9">
            <a:extLst>
              <a:ext uri="{FF2B5EF4-FFF2-40B4-BE49-F238E27FC236}">
                <a16:creationId xmlns:a16="http://schemas.microsoft.com/office/drawing/2014/main" id="{94CDA7F3-26F2-BDF1-2765-A46C78D78DF1}"/>
              </a:ext>
            </a:extLst>
          </p:cNvPr>
          <p:cNvPicPr>
            <a:picLocks noChangeAspect="1"/>
          </p:cNvPicPr>
          <p:nvPr/>
        </p:nvPicPr>
        <p:blipFill>
          <a:blip r:embed="rId3"/>
          <a:stretch>
            <a:fillRect/>
          </a:stretch>
        </p:blipFill>
        <p:spPr>
          <a:xfrm>
            <a:off x="493712" y="2840947"/>
            <a:ext cx="2333951" cy="3200847"/>
          </a:xfrm>
          <a:prstGeom prst="rect">
            <a:avLst/>
          </a:prstGeom>
        </p:spPr>
      </p:pic>
    </p:spTree>
    <p:extLst>
      <p:ext uri="{BB962C8B-B14F-4D97-AF65-F5344CB8AC3E}">
        <p14:creationId xmlns:p14="http://schemas.microsoft.com/office/powerpoint/2010/main" val="191413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5EDE-2D11-E391-B442-4F07009C88B2}"/>
              </a:ext>
            </a:extLst>
          </p:cNvPr>
          <p:cNvSpPr>
            <a:spLocks noGrp="1"/>
          </p:cNvSpPr>
          <p:nvPr>
            <p:ph type="title"/>
          </p:nvPr>
        </p:nvSpPr>
        <p:spPr>
          <a:xfrm>
            <a:off x="1134837" y="0"/>
            <a:ext cx="3282042" cy="6857999"/>
          </a:xfrm>
        </p:spPr>
        <p:txBody>
          <a:bodyPr anchor="ctr">
            <a:normAutofit/>
          </a:bodyPr>
          <a:lstStyle/>
          <a:p>
            <a:r>
              <a:rPr lang="en-US" dirty="0">
                <a:solidFill>
                  <a:schemeClr val="accent6">
                    <a:lumMod val="60000"/>
                    <a:lumOff val="40000"/>
                  </a:schemeClr>
                </a:solidFill>
              </a:rPr>
              <a:t>Exploratory Data analysis (</a:t>
            </a:r>
            <a:r>
              <a:rPr lang="en-US" dirty="0" err="1">
                <a:solidFill>
                  <a:schemeClr val="accent6">
                    <a:lumMod val="60000"/>
                    <a:lumOff val="40000"/>
                  </a:schemeClr>
                </a:solidFill>
              </a:rPr>
              <a:t>eda</a:t>
            </a:r>
            <a:r>
              <a:rPr lang="en-US" dirty="0">
                <a:solidFill>
                  <a:schemeClr val="accent6">
                    <a:lumMod val="60000"/>
                    <a:lumOff val="40000"/>
                  </a:schemeClr>
                </a:solidFill>
              </a:rPr>
              <a:t>)</a:t>
            </a:r>
            <a:br>
              <a:rPr lang="en-US" dirty="0">
                <a:solidFill>
                  <a:schemeClr val="accent6">
                    <a:lumMod val="60000"/>
                    <a:lumOff val="40000"/>
                  </a:schemeClr>
                </a:solidFill>
              </a:rPr>
            </a:br>
            <a:r>
              <a:rPr lang="en-US" dirty="0">
                <a:solidFill>
                  <a:schemeClr val="accent6">
                    <a:lumMod val="60000"/>
                    <a:lumOff val="40000"/>
                  </a:schemeClr>
                </a:solidFill>
              </a:rPr>
              <a:t>03</a:t>
            </a:r>
            <a:endParaRPr lang="en-ID" dirty="0">
              <a:solidFill>
                <a:schemeClr val="accent6">
                  <a:lumMod val="60000"/>
                  <a:lumOff val="40000"/>
                </a:schemeClr>
              </a:solidFill>
            </a:endParaRPr>
          </a:p>
        </p:txBody>
      </p:sp>
      <p:pic>
        <p:nvPicPr>
          <p:cNvPr id="5" name="Picture 4" descr="A picture containing text, clipart&#10;&#10;Description automatically generated">
            <a:extLst>
              <a:ext uri="{FF2B5EF4-FFF2-40B4-BE49-F238E27FC236}">
                <a16:creationId xmlns:a16="http://schemas.microsoft.com/office/drawing/2014/main" id="{80051EAA-AEDD-5456-8F38-FDE2AEF4049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15" b="93988" l="1737" r="98355">
                        <a14:foregroundMark x1="1737" y1="30862" x2="1737" y2="30862"/>
                        <a14:foregroundMark x1="50274" y1="65331" x2="50274" y2="65331"/>
                        <a14:foregroundMark x1="5941" y1="85371" x2="5941" y2="85371"/>
                        <a14:foregroundMark x1="7495" y1="76553" x2="7130" y2="84970"/>
                        <a14:foregroundMark x1="20293" y1="76152" x2="21572" y2="93988"/>
                        <a14:foregroundMark x1="38391" y1="50902" x2="38391" y2="50902"/>
                        <a14:foregroundMark x1="47166" y1="43888" x2="40219" y2="43687"/>
                        <a14:foregroundMark x1="56033" y1="46493" x2="39671" y2="48697"/>
                        <a14:foregroundMark x1="38848" y1="43086" x2="35101" y2="58717"/>
                        <a14:foregroundMark x1="35101" y1="58717" x2="35101" y2="61122"/>
                        <a14:foregroundMark x1="35283" y1="45691" x2="33729" y2="68337"/>
                        <a14:foregroundMark x1="34186" y1="57715" x2="32907" y2="89379"/>
                        <a14:foregroundMark x1="33090" y1="88577" x2="49817" y2="89780"/>
                        <a14:foregroundMark x1="49817" y1="89780" x2="53199" y2="89379"/>
                        <a14:foregroundMark x1="38483" y1="85972" x2="52468" y2="86172"/>
                        <a14:foregroundMark x1="52468" y1="86172" x2="59049" y2="86172"/>
                        <a14:foregroundMark x1="59049" y1="86172" x2="62431" y2="86974"/>
                        <a14:foregroundMark x1="65448" y1="89379" x2="65996" y2="50902"/>
                        <a14:foregroundMark x1="65996" y1="50902" x2="60878" y2="46894"/>
                        <a14:foregroundMark x1="60878" y1="46894" x2="54936" y2="46693"/>
                        <a14:foregroundMark x1="54936" y1="46693" x2="50823" y2="55711"/>
                        <a14:foregroundMark x1="50823" y1="55711" x2="53199" y2="78958"/>
                        <a14:foregroundMark x1="59963" y1="75952" x2="59963" y2="75952"/>
                        <a14:foregroundMark x1="67550" y1="75551" x2="87020" y2="76553"/>
                        <a14:foregroundMark x1="77422" y1="70942" x2="77422" y2="67535"/>
                        <a14:foregroundMark x1="72395" y1="67936" x2="72395" y2="67936"/>
                        <a14:foregroundMark x1="71846" y1="64329" x2="71846" y2="64329"/>
                        <a14:foregroundMark x1="71846" y1="60321" x2="71846" y2="60321"/>
                        <a14:foregroundMark x1="71846" y1="58317" x2="71846" y2="58317"/>
                        <a14:foregroundMark x1="71481" y1="57315" x2="70932" y2="57715"/>
                        <a14:foregroundMark x1="69927" y1="58717" x2="69653" y2="58918"/>
                        <a14:foregroundMark x1="72943" y1="52305" x2="72943" y2="52305"/>
                        <a14:foregroundMark x1="73126" y1="52305" x2="73400" y2="52104"/>
                        <a14:foregroundMark x1="74132" y1="50902" x2="74406" y2="50701"/>
                        <a14:foregroundMark x1="74589" y1="50701" x2="74589" y2="50701"/>
                        <a14:foregroundMark x1="74497" y1="50701" x2="74040" y2="50501"/>
                        <a14:foregroundMark x1="75777" y1="50501" x2="76234" y2="50501"/>
                        <a14:foregroundMark x1="76782" y1="50501" x2="77148" y2="50701"/>
                        <a14:foregroundMark x1="77331" y1="51703" x2="77514" y2="53106"/>
                        <a14:foregroundMark x1="77514" y1="53908" x2="77605" y2="55711"/>
                        <a14:foregroundMark x1="77788" y1="57114" x2="78336" y2="58317"/>
                        <a14:foregroundMark x1="78428" y1="59519" x2="78428" y2="60721"/>
                        <a14:foregroundMark x1="78793" y1="57715" x2="78793" y2="57715"/>
                        <a14:foregroundMark x1="79890" y1="57515" x2="79890" y2="57515"/>
                        <a14:foregroundMark x1="80622" y1="57515" x2="80987" y2="57916"/>
                        <a14:foregroundMark x1="81170" y1="58116" x2="81170" y2="58116"/>
                        <a14:foregroundMark x1="69653" y1="66934" x2="69653" y2="66934"/>
                        <a14:foregroundMark x1="74954" y1="63527" x2="74954" y2="63527"/>
                        <a14:foregroundMark x1="89762" y1="57114" x2="89762" y2="57114"/>
                        <a14:foregroundMark x1="88757" y1="53507" x2="88940" y2="59519"/>
                        <a14:foregroundMark x1="90768" y1="53908" x2="90311" y2="60922"/>
                        <a14:foregroundMark x1="90219" y1="36072" x2="90219" y2="36072"/>
                        <a14:foregroundMark x1="80439" y1="34269" x2="80439" y2="34269"/>
                        <a14:foregroundMark x1="80439" y1="34269" x2="80439" y2="34269"/>
                        <a14:foregroundMark x1="80165" y1="31062" x2="71664" y2="34669"/>
                        <a14:foregroundMark x1="94333" y1="48697" x2="94333" y2="48697"/>
                        <a14:foregroundMark x1="94424" y1="74950" x2="94424" y2="74950"/>
                        <a14:foregroundMark x1="98355" y1="84168" x2="98355" y2="84168"/>
                        <a14:foregroundMark x1="13620" y1="7415" x2="13620" y2="7415"/>
                        <a14:foregroundMark x1="65996" y1="25451" x2="65996" y2="25451"/>
                      </a14:backgroundRemoval>
                    </a14:imgEffect>
                  </a14:imgLayer>
                </a14:imgProps>
              </a:ext>
              <a:ext uri="{28A0092B-C50C-407E-A947-70E740481C1C}">
                <a14:useLocalDpi xmlns:a14="http://schemas.microsoft.com/office/drawing/2010/main" val="0"/>
              </a:ext>
            </a:extLst>
          </a:blip>
          <a:stretch>
            <a:fillRect/>
          </a:stretch>
        </p:blipFill>
        <p:spPr>
          <a:xfrm>
            <a:off x="4678135" y="1751680"/>
            <a:ext cx="7354661" cy="3354640"/>
          </a:xfrm>
          <a:prstGeom prst="rect">
            <a:avLst/>
          </a:prstGeom>
        </p:spPr>
      </p:pic>
    </p:spTree>
    <p:extLst>
      <p:ext uri="{BB962C8B-B14F-4D97-AF65-F5344CB8AC3E}">
        <p14:creationId xmlns:p14="http://schemas.microsoft.com/office/powerpoint/2010/main" val="54876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CE8A-BB9D-C859-E784-BD8659B1627B}"/>
              </a:ext>
            </a:extLst>
          </p:cNvPr>
          <p:cNvSpPr>
            <a:spLocks noGrp="1"/>
          </p:cNvSpPr>
          <p:nvPr>
            <p:ph type="title"/>
          </p:nvPr>
        </p:nvSpPr>
        <p:spPr>
          <a:xfrm>
            <a:off x="6604907" y="390581"/>
            <a:ext cx="5245718" cy="768095"/>
          </a:xfrm>
        </p:spPr>
        <p:txBody>
          <a:bodyPr anchor="ctr">
            <a:normAutofit/>
          </a:bodyPr>
          <a:lstStyle/>
          <a:p>
            <a:pPr algn="r"/>
            <a:r>
              <a:rPr lang="en-US" dirty="0">
                <a:solidFill>
                  <a:schemeClr val="accent6">
                    <a:lumMod val="60000"/>
                    <a:lumOff val="40000"/>
                  </a:schemeClr>
                </a:solidFill>
              </a:rPr>
              <a:t>Deep Dive questions</a:t>
            </a:r>
            <a:endParaRPr lang="en-ID" dirty="0">
              <a:solidFill>
                <a:schemeClr val="accent6">
                  <a:lumMod val="60000"/>
                  <a:lumOff val="40000"/>
                </a:schemeClr>
              </a:solidFill>
            </a:endParaRPr>
          </a:p>
        </p:txBody>
      </p:sp>
      <p:sp>
        <p:nvSpPr>
          <p:cNvPr id="8" name="TextBox 7">
            <a:extLst>
              <a:ext uri="{FF2B5EF4-FFF2-40B4-BE49-F238E27FC236}">
                <a16:creationId xmlns:a16="http://schemas.microsoft.com/office/drawing/2014/main" id="{BCE37363-50BE-CAA9-6C7D-8B66D7C7472F}"/>
              </a:ext>
            </a:extLst>
          </p:cNvPr>
          <p:cNvSpPr txBox="1"/>
          <p:nvPr/>
        </p:nvSpPr>
        <p:spPr>
          <a:xfrm>
            <a:off x="4364605" y="2259643"/>
            <a:ext cx="7486019" cy="369332"/>
          </a:xfrm>
          <a:prstGeom prst="rect">
            <a:avLst/>
          </a:prstGeom>
          <a:noFill/>
        </p:spPr>
        <p:txBody>
          <a:bodyPr wrap="square" rtlCol="0">
            <a:spAutoFit/>
          </a:bodyPr>
          <a:lstStyle/>
          <a:p>
            <a:pPr algn="just"/>
            <a:r>
              <a:rPr lang="en-US" dirty="0"/>
              <a:t>There are several questions that I tried to answer in this project</a:t>
            </a:r>
            <a:endParaRPr lang="en-ID" dirty="0"/>
          </a:p>
        </p:txBody>
      </p:sp>
      <p:pic>
        <p:nvPicPr>
          <p:cNvPr id="4" name="Picture 3" descr="Logo&#10;&#10;Description automatically generated">
            <a:extLst>
              <a:ext uri="{FF2B5EF4-FFF2-40B4-BE49-F238E27FC236}">
                <a16:creationId xmlns:a16="http://schemas.microsoft.com/office/drawing/2014/main" id="{8BBF276A-4106-48A5-E039-51F44F154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1" y="2474994"/>
            <a:ext cx="4661807" cy="1908011"/>
          </a:xfrm>
          <a:prstGeom prst="rect">
            <a:avLst/>
          </a:prstGeom>
        </p:spPr>
      </p:pic>
      <p:sp>
        <p:nvSpPr>
          <p:cNvPr id="5" name="TextBox 4">
            <a:extLst>
              <a:ext uri="{FF2B5EF4-FFF2-40B4-BE49-F238E27FC236}">
                <a16:creationId xmlns:a16="http://schemas.microsoft.com/office/drawing/2014/main" id="{6FF7BB0C-4F2D-E044-26BC-5932276F46FE}"/>
              </a:ext>
            </a:extLst>
          </p:cNvPr>
          <p:cNvSpPr txBox="1"/>
          <p:nvPr/>
        </p:nvSpPr>
        <p:spPr>
          <a:xfrm>
            <a:off x="4364606" y="2782956"/>
            <a:ext cx="7486019" cy="1292085"/>
          </a:xfrm>
          <a:prstGeom prst="rect">
            <a:avLst/>
          </a:prstGeom>
          <a:noFill/>
        </p:spPr>
        <p:txBody>
          <a:bodyPr wrap="square" rtlCol="0">
            <a:spAutoFit/>
          </a:bodyPr>
          <a:lstStyle/>
          <a:p>
            <a:pPr marL="342900" indent="-342900" algn="just">
              <a:lnSpc>
                <a:spcPct val="150000"/>
              </a:lnSpc>
              <a:buFont typeface="+mj-lt"/>
              <a:buAutoNum type="arabicPeriod"/>
            </a:pPr>
            <a:r>
              <a:rPr lang="en-US" dirty="0"/>
              <a:t>How is the characteristics of the clients?</a:t>
            </a:r>
          </a:p>
          <a:p>
            <a:pPr marL="342900" indent="-342900" algn="just">
              <a:lnSpc>
                <a:spcPct val="150000"/>
              </a:lnSpc>
              <a:buFont typeface="+mj-lt"/>
              <a:buAutoNum type="arabicPeriod"/>
            </a:pPr>
            <a:r>
              <a:rPr lang="en-US" dirty="0"/>
              <a:t>How is the characteristics of clients who intends to become default?</a:t>
            </a:r>
          </a:p>
          <a:p>
            <a:pPr marL="342900" indent="-342900" algn="just">
              <a:lnSpc>
                <a:spcPct val="150000"/>
              </a:lnSpc>
              <a:buFont typeface="+mj-lt"/>
              <a:buAutoNum type="arabicPeriod"/>
            </a:pPr>
            <a:r>
              <a:rPr lang="en-US" dirty="0"/>
              <a:t>At what period does the client tend to default more?</a:t>
            </a:r>
            <a:endParaRPr lang="en-ID" dirty="0"/>
          </a:p>
        </p:txBody>
      </p:sp>
    </p:spTree>
    <p:extLst>
      <p:ext uri="{BB962C8B-B14F-4D97-AF65-F5344CB8AC3E}">
        <p14:creationId xmlns:p14="http://schemas.microsoft.com/office/powerpoint/2010/main" val="2288200235"/>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716</TotalTime>
  <Words>1419</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 LT Pro Light</vt:lpstr>
      <vt:lpstr>Roboto</vt:lpstr>
      <vt:lpstr>Rockwell Nova Light</vt:lpstr>
      <vt:lpstr>Wingdings</vt:lpstr>
      <vt:lpstr>LeafVTI</vt:lpstr>
      <vt:lpstr>Credit Risk Analysis</vt:lpstr>
      <vt:lpstr>Table of contents</vt:lpstr>
      <vt:lpstr>Business Background and objective 01</vt:lpstr>
      <vt:lpstr>Context</vt:lpstr>
      <vt:lpstr>Data preparation 02</vt:lpstr>
      <vt:lpstr>Overview</vt:lpstr>
      <vt:lpstr>Handling missing value</vt:lpstr>
      <vt:lpstr>Exploratory Data analysis (eda) 03</vt:lpstr>
      <vt:lpstr>Deep Dive questions</vt:lpstr>
      <vt:lpstr>How is the characteristics of the clients? </vt:lpstr>
      <vt:lpstr>PowerPoint Presentation</vt:lpstr>
      <vt:lpstr>PowerPoint Presentation</vt:lpstr>
      <vt:lpstr>PowerPoint Presentation</vt:lpstr>
      <vt:lpstr>PowerPoint Presentation</vt:lpstr>
      <vt:lpstr>PowerPoint Presentation</vt:lpstr>
      <vt:lpstr>PowerPoint Presentation</vt:lpstr>
      <vt:lpstr>How is the characteristics of clients who intends to become default?</vt:lpstr>
      <vt:lpstr>PowerPoint Presentation</vt:lpstr>
      <vt:lpstr>PowerPoint Presentation</vt:lpstr>
      <vt:lpstr>PowerPoint Presentation</vt:lpstr>
      <vt:lpstr>PowerPoint Presentation</vt:lpstr>
      <vt:lpstr>PowerPoint Presentation</vt:lpstr>
      <vt:lpstr>At what period does the client tend to default more? </vt:lpstr>
      <vt:lpstr>Features engineering 04</vt:lpstr>
      <vt:lpstr>Features engineering</vt:lpstr>
      <vt:lpstr>modelling 05</vt:lpstr>
      <vt:lpstr>Machine learning algorith</vt:lpstr>
      <vt:lpstr>Confusion matrix</vt:lpstr>
      <vt:lpstr>Potential impact on bussiness</vt:lpstr>
      <vt:lpstr>Conclusion &amp; Recommendation 06</vt:lpstr>
      <vt:lpstr>Conclusion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Wahyu Dimas</dc:creator>
  <cp:lastModifiedBy>Wahyu Dimas</cp:lastModifiedBy>
  <cp:revision>3</cp:revision>
  <dcterms:created xsi:type="dcterms:W3CDTF">2023-02-04T06:54:14Z</dcterms:created>
  <dcterms:modified xsi:type="dcterms:W3CDTF">2023-02-05T09:44:26Z</dcterms:modified>
</cp:coreProperties>
</file>