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56" r:id="rId2"/>
    <p:sldId id="258" r:id="rId3"/>
    <p:sldId id="259" r:id="rId4"/>
    <p:sldId id="260" r:id="rId5"/>
    <p:sldId id="262" r:id="rId6"/>
    <p:sldId id="263" r:id="rId7"/>
    <p:sldId id="264" r:id="rId8"/>
    <p:sldId id="265" r:id="rId9"/>
    <p:sldId id="266" r:id="rId10"/>
    <p:sldId id="267" r:id="rId11"/>
    <p:sldId id="283" r:id="rId12"/>
    <p:sldId id="28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14" autoAdjust="0"/>
    <p:restoredTop sz="94660"/>
  </p:normalViewPr>
  <p:slideViewPr>
    <p:cSldViewPr>
      <p:cViewPr varScale="1">
        <p:scale>
          <a:sx n="46" d="100"/>
          <a:sy n="46" d="100"/>
        </p:scale>
        <p:origin x="-11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0EDE1-2B05-40BC-B0D8-BAB1AA21FA04}" type="datetimeFigureOut">
              <a:rPr lang="en-US" smtClean="0"/>
              <a:pPr/>
              <a:t>4/6/2015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67EC9A-D874-43D9-B313-112BD2077BD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67EC9A-D874-43D9-B313-112BD2077BD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963D4A37-6663-4184-AE97-7C69E9640035}" type="datetimeFigureOut">
              <a:rPr lang="en-US" smtClean="0"/>
              <a:pPr/>
              <a:t>4/6/2015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9856929E-13F7-46B5-8812-6D3F4CBE28B5}"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3D4A37-6663-4184-AE97-7C69E9640035}" type="datetimeFigureOut">
              <a:rPr lang="en-US" smtClean="0"/>
              <a:pPr/>
              <a:t>4/6/2015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56929E-13F7-46B5-8812-6D3F4CBE28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3D4A37-6663-4184-AE97-7C69E9640035}" type="datetimeFigureOut">
              <a:rPr lang="en-US" smtClean="0"/>
              <a:pPr/>
              <a:t>4/6/2015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56929E-13F7-46B5-8812-6D3F4CBE28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3D4A37-6663-4184-AE97-7C69E9640035}" type="datetimeFigureOut">
              <a:rPr lang="en-US" smtClean="0"/>
              <a:pPr/>
              <a:t>4/6/2015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56929E-13F7-46B5-8812-6D3F4CBE28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63D4A37-6663-4184-AE97-7C69E9640035}" type="datetimeFigureOut">
              <a:rPr lang="en-US" smtClean="0"/>
              <a:pPr/>
              <a:t>4/6/2015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56929E-13F7-46B5-8812-6D3F4CBE28B5}"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63D4A37-6663-4184-AE97-7C69E9640035}" type="datetimeFigureOut">
              <a:rPr lang="en-US" smtClean="0"/>
              <a:pPr/>
              <a:t>4/6/2015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56929E-13F7-46B5-8812-6D3F4CBE28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63D4A37-6663-4184-AE97-7C69E9640035}" type="datetimeFigureOut">
              <a:rPr lang="en-US" smtClean="0"/>
              <a:pPr/>
              <a:t>4/6/2015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856929E-13F7-46B5-8812-6D3F4CBE28B5}"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63D4A37-6663-4184-AE97-7C69E9640035}" type="datetimeFigureOut">
              <a:rPr lang="en-US" smtClean="0"/>
              <a:pPr/>
              <a:t>4/6/2015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856929E-13F7-46B5-8812-6D3F4CBE28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63D4A37-6663-4184-AE97-7C69E9640035}" type="datetimeFigureOut">
              <a:rPr lang="en-US" smtClean="0"/>
              <a:pPr/>
              <a:t>4/6/2015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856929E-13F7-46B5-8812-6D3F4CBE28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63D4A37-6663-4184-AE97-7C69E9640035}" type="datetimeFigureOut">
              <a:rPr lang="en-US" smtClean="0"/>
              <a:pPr/>
              <a:t>4/6/2015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56929E-13F7-46B5-8812-6D3F4CBE28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963D4A37-6663-4184-AE97-7C69E9640035}" type="datetimeFigureOut">
              <a:rPr lang="en-US" smtClean="0"/>
              <a:pPr/>
              <a:t>4/6/2015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9856929E-13F7-46B5-8812-6D3F4CBE28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963D4A37-6663-4184-AE97-7C69E9640035}" type="datetimeFigureOut">
              <a:rPr lang="en-US" smtClean="0"/>
              <a:pPr/>
              <a:t>4/6/2015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856929E-13F7-46B5-8812-6D3F4CBE28B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9296400" cy="1472184"/>
          </a:xfrm>
        </p:spPr>
        <p:txBody>
          <a:bodyPr anchor="ctr">
            <a:normAutofit/>
          </a:bodyPr>
          <a:lstStyle/>
          <a:p>
            <a:pPr algn="ctr"/>
            <a:r>
              <a:rPr lang="en-US" dirty="0"/>
              <a:t>PENGULANGAN/ LOOPING</a:t>
            </a:r>
            <a:endParaRPr lang="en-US" dirty="0">
              <a:solidFill>
                <a:schemeClr val="tx1"/>
              </a:solidFill>
            </a:endParaRPr>
          </a:p>
        </p:txBody>
      </p:sp>
      <p:sp>
        <p:nvSpPr>
          <p:cNvPr id="4" name="TextBox 3"/>
          <p:cNvSpPr txBox="1"/>
          <p:nvPr/>
        </p:nvSpPr>
        <p:spPr>
          <a:xfrm>
            <a:off x="2590800" y="1777425"/>
            <a:ext cx="4015843" cy="584775"/>
          </a:xfrm>
          <a:prstGeom prst="rect">
            <a:avLst/>
          </a:prstGeom>
          <a:noFill/>
        </p:spPr>
        <p:txBody>
          <a:bodyPr wrap="none" rtlCol="0">
            <a:spAutoFit/>
          </a:bodyPr>
          <a:lstStyle/>
          <a:p>
            <a:r>
              <a:rPr lang="en-US" sz="3200" dirty="0" smtClean="0"/>
              <a:t>TUGAS KELOMPOK</a:t>
            </a:r>
            <a:endParaRPr lang="en-US" sz="3200" dirty="0"/>
          </a:p>
        </p:txBody>
      </p:sp>
      <p:sp>
        <p:nvSpPr>
          <p:cNvPr id="5" name="TextBox 4"/>
          <p:cNvSpPr txBox="1"/>
          <p:nvPr/>
        </p:nvSpPr>
        <p:spPr>
          <a:xfrm>
            <a:off x="2667000" y="2362200"/>
            <a:ext cx="928459" cy="369332"/>
          </a:xfrm>
          <a:prstGeom prst="rect">
            <a:avLst/>
          </a:prstGeom>
          <a:noFill/>
        </p:spPr>
        <p:txBody>
          <a:bodyPr wrap="none" rtlCol="0">
            <a:spAutoFit/>
          </a:bodyPr>
          <a:lstStyle/>
          <a:p>
            <a:r>
              <a:rPr lang="en-US" dirty="0" smtClean="0"/>
              <a:t>Nama :</a:t>
            </a:r>
            <a:endParaRPr lang="en-US" dirty="0"/>
          </a:p>
        </p:txBody>
      </p:sp>
      <p:sp>
        <p:nvSpPr>
          <p:cNvPr id="6" name="TextBox 5"/>
          <p:cNvSpPr txBox="1"/>
          <p:nvPr/>
        </p:nvSpPr>
        <p:spPr>
          <a:xfrm>
            <a:off x="3508603" y="2362200"/>
            <a:ext cx="1828514" cy="369332"/>
          </a:xfrm>
          <a:prstGeom prst="rect">
            <a:avLst/>
          </a:prstGeom>
          <a:noFill/>
        </p:spPr>
        <p:txBody>
          <a:bodyPr wrap="none" rtlCol="0">
            <a:spAutoFit/>
          </a:bodyPr>
          <a:lstStyle/>
          <a:p>
            <a:r>
              <a:rPr lang="en-US" dirty="0" err="1" smtClean="0"/>
              <a:t>Riyadi</a:t>
            </a:r>
            <a:r>
              <a:rPr lang="en-US" dirty="0" smtClean="0"/>
              <a:t> M </a:t>
            </a:r>
            <a:r>
              <a:rPr lang="en-US" dirty="0" smtClean="0"/>
              <a:t>S</a:t>
            </a:r>
            <a:r>
              <a:rPr lang="id-ID" smtClean="0"/>
              <a:t>h</a:t>
            </a:r>
            <a:r>
              <a:rPr lang="en-US" smtClean="0"/>
              <a:t>olihin</a:t>
            </a:r>
            <a:endParaRPr lang="en-US" dirty="0"/>
          </a:p>
        </p:txBody>
      </p:sp>
      <p:sp>
        <p:nvSpPr>
          <p:cNvPr id="7" name="TextBox 6"/>
          <p:cNvSpPr txBox="1"/>
          <p:nvPr/>
        </p:nvSpPr>
        <p:spPr>
          <a:xfrm>
            <a:off x="3505200" y="2667000"/>
            <a:ext cx="1082348" cy="369332"/>
          </a:xfrm>
          <a:prstGeom prst="rect">
            <a:avLst/>
          </a:prstGeom>
          <a:noFill/>
        </p:spPr>
        <p:txBody>
          <a:bodyPr wrap="none" rtlCol="0">
            <a:spAutoFit/>
          </a:bodyPr>
          <a:lstStyle/>
          <a:p>
            <a:r>
              <a:rPr lang="en-US" dirty="0" smtClean="0"/>
              <a:t>M. </a:t>
            </a:r>
            <a:r>
              <a:rPr lang="en-US" dirty="0" err="1" smtClean="0"/>
              <a:t>Faqih</a:t>
            </a:r>
            <a:endParaRPr lang="en-US" dirty="0"/>
          </a:p>
        </p:txBody>
      </p:sp>
      <p:pic>
        <p:nvPicPr>
          <p:cNvPr id="1026" name="Picture 2" descr="G:\Gambar\logo_STTB.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33800" y="3352800"/>
            <a:ext cx="1524000" cy="15240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kern="0" dirty="0"/>
              <a:t>LOOPING</a:t>
            </a:r>
            <a:endParaRPr lang="en-US" dirty="0" smtClean="0"/>
          </a:p>
        </p:txBody>
      </p:sp>
      <p:sp>
        <p:nvSpPr>
          <p:cNvPr id="18435" name="Rectangle 3"/>
          <p:cNvSpPr>
            <a:spLocks noGrp="1" noChangeArrowheads="1"/>
          </p:cNvSpPr>
          <p:nvPr>
            <p:ph idx="1"/>
          </p:nvPr>
        </p:nvSpPr>
        <p:spPr/>
        <p:txBody>
          <a:bodyPr>
            <a:normAutofit/>
          </a:bodyPr>
          <a:lstStyle/>
          <a:p>
            <a:pPr marL="0" indent="0">
              <a:buNone/>
            </a:pPr>
            <a:r>
              <a:rPr lang="en-US" sz="2000" dirty="0" smtClean="0">
                <a:latin typeface="Times New Roman" pitchFamily="18" charset="0"/>
                <a:cs typeface="Times New Roman" pitchFamily="18" charset="0"/>
              </a:rPr>
              <a:t>III. NESTED LOOP</a:t>
            </a:r>
          </a:p>
          <a:p>
            <a:pPr marL="0" indent="0">
              <a:buNone/>
            </a:pPr>
            <a:r>
              <a:rPr lang="en-US" sz="1500" dirty="0" smtClean="0">
                <a:latin typeface="Times New Roman" pitchFamily="18" charset="0"/>
                <a:cs typeface="Times New Roman" pitchFamily="18" charset="0"/>
              </a:rPr>
              <a:t>Adalah sebuah perulangan (looping) yang berada di dalam perulangan yang lainnya. Perulangan yang lebih dalam akan diulang terlebih dahulu sampai habis, kemudian perulangan yang lebih luar akan diproses selanjutnya. Perulongan seperti ini bisa terdiri dari beberapa perulangan yang jenisnya sama ataupun berbeda. Misal didalam perulangan menggunakan FOR – DO terdapatperulangan FOR-DO lagi atau di dalam perulangan FOR – DO terdapat perulangan menggunakan REPEAT – UNTIL atau yang lainnya. </a:t>
            </a:r>
          </a:p>
          <a:p>
            <a:pPr marL="0" indent="0">
              <a:buNone/>
            </a:pPr>
            <a:endParaRPr lang="en-US" sz="1500"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kern="0" dirty="0"/>
              <a:t>LOOPING</a:t>
            </a:r>
            <a:endParaRPr lang="en-US" dirty="0" smtClean="0"/>
          </a:p>
        </p:txBody>
      </p:sp>
      <p:sp>
        <p:nvSpPr>
          <p:cNvPr id="18435" name="Rectangle 3"/>
          <p:cNvSpPr>
            <a:spLocks noGrp="1" noChangeArrowheads="1"/>
          </p:cNvSpPr>
          <p:nvPr>
            <p:ph idx="1"/>
          </p:nvPr>
        </p:nvSpPr>
        <p:spPr/>
        <p:txBody>
          <a:bodyPr>
            <a:normAutofit fontScale="92500" lnSpcReduction="20000"/>
          </a:bodyPr>
          <a:lstStyle/>
          <a:p>
            <a:pPr marL="0" indent="0">
              <a:buNone/>
            </a:pPr>
            <a:r>
              <a:rPr lang="en-US" sz="1400" dirty="0">
                <a:latin typeface="Times New Roman" pitchFamily="18" charset="0"/>
                <a:cs typeface="Times New Roman" pitchFamily="18" charset="0"/>
              </a:rPr>
              <a:t>Contoh :</a:t>
            </a:r>
          </a:p>
          <a:p>
            <a:pPr marL="0" indent="0">
              <a:buNone/>
            </a:pPr>
            <a:r>
              <a:rPr lang="en-US" sz="1400" dirty="0"/>
              <a:t>program NESLOOP1; </a:t>
            </a:r>
          </a:p>
          <a:p>
            <a:pPr marL="0" indent="0">
              <a:buNone/>
            </a:pPr>
            <a:r>
              <a:rPr lang="en-US" sz="1400" dirty="0"/>
              <a:t>uses crt; </a:t>
            </a:r>
          </a:p>
          <a:p>
            <a:pPr marL="0" indent="0">
              <a:buNone/>
            </a:pPr>
            <a:r>
              <a:rPr lang="en-US" sz="1400" dirty="0"/>
              <a:t>var a,b:integer; </a:t>
            </a:r>
          </a:p>
          <a:p>
            <a:pPr marL="0" indent="0">
              <a:buNone/>
            </a:pPr>
            <a:r>
              <a:rPr lang="en-US" sz="1400" dirty="0"/>
              <a:t>BEGIN </a:t>
            </a:r>
          </a:p>
          <a:p>
            <a:pPr marL="0" indent="0">
              <a:buNone/>
            </a:pPr>
            <a:r>
              <a:rPr lang="en-US" sz="1400" dirty="0"/>
              <a:t>    CLRSCR; </a:t>
            </a:r>
          </a:p>
          <a:p>
            <a:pPr marL="0" indent="0">
              <a:buNone/>
            </a:pPr>
            <a:r>
              <a:rPr lang="en-US" sz="1400" dirty="0"/>
              <a:t>    for a:=1 to 5 do </a:t>
            </a:r>
          </a:p>
          <a:p>
            <a:pPr marL="0" indent="0">
              <a:buNone/>
            </a:pPr>
            <a:r>
              <a:rPr lang="en-US" sz="1400" dirty="0"/>
              <a:t>       BEGIN </a:t>
            </a:r>
          </a:p>
          <a:p>
            <a:pPr marL="0" indent="0">
              <a:buNone/>
            </a:pPr>
            <a:r>
              <a:rPr lang="en-US" sz="1400" dirty="0"/>
              <a:t>         for b:=1 to 3 do </a:t>
            </a:r>
          </a:p>
          <a:p>
            <a:pPr marL="0" indent="0">
              <a:buNone/>
            </a:pPr>
            <a:r>
              <a:rPr lang="en-US" sz="1400" dirty="0"/>
              <a:t>           begin </a:t>
            </a:r>
          </a:p>
          <a:p>
            <a:pPr marL="0" indent="0">
              <a:buNone/>
            </a:pPr>
            <a:r>
              <a:rPr lang="en-US" sz="1400" dirty="0"/>
              <a:t>              writeln('Kutunggu kedatanganmu'); </a:t>
            </a:r>
          </a:p>
          <a:p>
            <a:pPr marL="0" indent="0">
              <a:buNone/>
            </a:pPr>
            <a:r>
              <a:rPr lang="en-US" sz="1400" dirty="0"/>
              <a:t>              writeln('Karena aku selalu merindukanmu'); </a:t>
            </a:r>
          </a:p>
          <a:p>
            <a:pPr marL="0" indent="0">
              <a:buNone/>
            </a:pPr>
            <a:r>
              <a:rPr lang="en-US" sz="1400" dirty="0"/>
              <a:t>              writeln; </a:t>
            </a:r>
          </a:p>
          <a:p>
            <a:pPr marL="0" indent="0">
              <a:buNone/>
            </a:pPr>
            <a:r>
              <a:rPr lang="en-US" sz="1400" dirty="0"/>
              <a:t>                 end; </a:t>
            </a:r>
          </a:p>
          <a:p>
            <a:pPr marL="0" indent="0">
              <a:buNone/>
            </a:pPr>
            <a:r>
              <a:rPr lang="en-US" sz="1400" dirty="0"/>
              <a:t>             end; </a:t>
            </a:r>
          </a:p>
          <a:p>
            <a:pPr marL="0" indent="0">
              <a:buNone/>
            </a:pPr>
            <a:r>
              <a:rPr lang="en-US" sz="1400" dirty="0"/>
              <a:t>          readln; </a:t>
            </a:r>
          </a:p>
          <a:p>
            <a:pPr marL="0" indent="0">
              <a:buNone/>
            </a:pPr>
            <a:r>
              <a:rPr lang="en-US" sz="1400" dirty="0"/>
              <a:t>end. </a:t>
            </a:r>
          </a:p>
          <a:p>
            <a:pPr marL="0" indent="0">
              <a:buNone/>
            </a:pPr>
            <a:endParaRPr lang="en-US" sz="1500"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923302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153400" cy="2895600"/>
          </a:xfrm>
        </p:spPr>
        <p:txBody>
          <a:bodyPr>
            <a:normAutofit/>
          </a:bodyPr>
          <a:lstStyle/>
          <a:p>
            <a:pPr algn="ctr"/>
            <a:r>
              <a:rPr lang="en-US" dirty="0" smtClean="0"/>
              <a:t> </a:t>
            </a:r>
            <a:r>
              <a:rPr lang="en-US" dirty="0" err="1" smtClean="0"/>
              <a:t>Sekian</a:t>
            </a:r>
            <a:r>
              <a:rPr lang="en-US" dirty="0" smtClean="0"/>
              <a:t> &amp; </a:t>
            </a:r>
            <a:br>
              <a:rPr lang="en-US" dirty="0" smtClean="0"/>
            </a:br>
            <a:r>
              <a:rPr lang="en-US" dirty="0" err="1" smtClean="0"/>
              <a:t>Terima</a:t>
            </a:r>
            <a:r>
              <a:rPr lang="en-US" dirty="0" smtClean="0"/>
              <a:t> </a:t>
            </a:r>
            <a:r>
              <a:rPr lang="en-US" dirty="0" err="1" smtClean="0"/>
              <a:t>Kasih</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p:txBody>
          <a:bodyPr>
            <a:normAutofit fontScale="85000" lnSpcReduction="20000"/>
          </a:bodyPr>
          <a:lstStyle/>
          <a:p>
            <a:pPr marL="0" indent="0">
              <a:lnSpc>
                <a:spcPct val="150000"/>
              </a:lnSpc>
              <a:buNone/>
            </a:pPr>
            <a:r>
              <a:rPr lang="en-US" sz="2800" dirty="0">
                <a:latin typeface="Times New Roman" pitchFamily="18" charset="0"/>
                <a:cs typeface="Times New Roman" pitchFamily="18" charset="0"/>
              </a:rPr>
              <a:t>Pengulangan atau biasa disebut </a:t>
            </a:r>
            <a:r>
              <a:rPr lang="en-US" sz="2800" dirty="0" smtClean="0">
                <a:latin typeface="Times New Roman" pitchFamily="18" charset="0"/>
                <a:cs typeface="Times New Roman" pitchFamily="18" charset="0"/>
              </a:rPr>
              <a:t>dengan </a:t>
            </a:r>
            <a:r>
              <a:rPr lang="en-US" sz="2800" dirty="0">
                <a:latin typeface="Times New Roman" pitchFamily="18" charset="0"/>
                <a:cs typeface="Times New Roman" pitchFamily="18" charset="0"/>
              </a:rPr>
              <a:t>looping digunakan untuk </a:t>
            </a:r>
            <a:r>
              <a:rPr lang="en-US" sz="2800" dirty="0" smtClean="0">
                <a:latin typeface="Times New Roman" pitchFamily="18" charset="0"/>
                <a:cs typeface="Times New Roman" pitchFamily="18" charset="0"/>
              </a:rPr>
              <a:t>melakukan </a:t>
            </a:r>
            <a:r>
              <a:rPr lang="en-US" sz="2800" dirty="0">
                <a:latin typeface="Times New Roman" pitchFamily="18" charset="0"/>
                <a:cs typeface="Times New Roman" pitchFamily="18" charset="0"/>
              </a:rPr>
              <a:t>pengulangan sebuah proses </a:t>
            </a:r>
            <a:r>
              <a:rPr lang="en-US" sz="2800" dirty="0" smtClean="0">
                <a:latin typeface="Times New Roman" pitchFamily="18" charset="0"/>
                <a:cs typeface="Times New Roman" pitchFamily="18" charset="0"/>
              </a:rPr>
              <a:t>pada </a:t>
            </a:r>
            <a:r>
              <a:rPr lang="en-US" sz="2800" dirty="0">
                <a:latin typeface="Times New Roman" pitchFamily="18" charset="0"/>
                <a:cs typeface="Times New Roman" pitchFamily="18" charset="0"/>
              </a:rPr>
              <a:t>program yang dibuat. </a:t>
            </a:r>
            <a:r>
              <a:rPr lang="en-US" sz="2800" dirty="0" smtClean="0">
                <a:latin typeface="Times New Roman" pitchFamily="18" charset="0"/>
                <a:cs typeface="Times New Roman" pitchFamily="18" charset="0"/>
              </a:rPr>
              <a:t>Sebagai </a:t>
            </a:r>
            <a:r>
              <a:rPr lang="en-US" sz="2800" dirty="0">
                <a:latin typeface="Times New Roman" pitchFamily="18" charset="0"/>
                <a:cs typeface="Times New Roman" pitchFamily="18" charset="0"/>
              </a:rPr>
              <a:t>contoh bila </a:t>
            </a:r>
            <a:r>
              <a:rPr lang="en-US" sz="2800" dirty="0" smtClean="0">
                <a:latin typeface="Times New Roman" pitchFamily="18" charset="0"/>
                <a:cs typeface="Times New Roman" pitchFamily="18" charset="0"/>
              </a:rPr>
              <a:t>kita memasukkan </a:t>
            </a:r>
            <a:r>
              <a:rPr lang="en-US" sz="2800" dirty="0">
                <a:latin typeface="Times New Roman" pitchFamily="18" charset="0"/>
                <a:cs typeface="Times New Roman" pitchFamily="18" charset="0"/>
              </a:rPr>
              <a:t>password untuk </a:t>
            </a:r>
            <a:r>
              <a:rPr lang="en-US" sz="2800" dirty="0" smtClean="0">
                <a:latin typeface="Times New Roman" pitchFamily="18" charset="0"/>
                <a:cs typeface="Times New Roman" pitchFamily="18" charset="0"/>
              </a:rPr>
              <a:t>memasuki </a:t>
            </a:r>
            <a:r>
              <a:rPr lang="en-US" sz="2800" dirty="0">
                <a:latin typeface="Times New Roman" pitchFamily="18" charset="0"/>
                <a:cs typeface="Times New Roman" pitchFamily="18" charset="0"/>
              </a:rPr>
              <a:t>sebuah </a:t>
            </a:r>
            <a:r>
              <a:rPr lang="en-US" sz="2800" dirty="0" smtClean="0">
                <a:latin typeface="Times New Roman" pitchFamily="18" charset="0"/>
                <a:cs typeface="Times New Roman" pitchFamily="18" charset="0"/>
              </a:rPr>
              <a:t>program / sistem </a:t>
            </a:r>
            <a:r>
              <a:rPr lang="en-US" sz="2800" dirty="0">
                <a:latin typeface="Times New Roman" pitchFamily="18" charset="0"/>
                <a:cs typeface="Times New Roman" pitchFamily="18" charset="0"/>
              </a:rPr>
              <a:t>operasi, maka jika password kita keliru </a:t>
            </a:r>
            <a:r>
              <a:rPr lang="en-US" sz="2800" dirty="0" smtClean="0">
                <a:latin typeface="Times New Roman" pitchFamily="18" charset="0"/>
                <a:cs typeface="Times New Roman" pitchFamily="18" charset="0"/>
              </a:rPr>
              <a:t>dengan otomatis </a:t>
            </a:r>
            <a:r>
              <a:rPr lang="en-US" sz="2800" dirty="0">
                <a:latin typeface="Times New Roman" pitchFamily="18" charset="0"/>
                <a:cs typeface="Times New Roman" pitchFamily="18" charset="0"/>
              </a:rPr>
              <a:t>akan meminta </a:t>
            </a:r>
            <a:r>
              <a:rPr lang="en-US" sz="2800" dirty="0" smtClean="0">
                <a:latin typeface="Times New Roman" pitchFamily="18" charset="0"/>
                <a:cs typeface="Times New Roman" pitchFamily="18" charset="0"/>
              </a:rPr>
              <a:t>password </a:t>
            </a:r>
            <a:r>
              <a:rPr lang="en-US" sz="2800" dirty="0">
                <a:latin typeface="Times New Roman" pitchFamily="18" charset="0"/>
                <a:cs typeface="Times New Roman" pitchFamily="18" charset="0"/>
              </a:rPr>
              <a:t>ulang (tidak langsung </a:t>
            </a:r>
            <a:r>
              <a:rPr lang="en-US" sz="2800" dirty="0" smtClean="0">
                <a:latin typeface="Times New Roman" pitchFamily="18" charset="0"/>
                <a:cs typeface="Times New Roman" pitchFamily="18" charset="0"/>
              </a:rPr>
              <a:t>keluar </a:t>
            </a:r>
            <a:r>
              <a:rPr lang="en-US" sz="2800" dirty="0">
                <a:latin typeface="Times New Roman" pitchFamily="18" charset="0"/>
                <a:cs typeface="Times New Roman" pitchFamily="18" charset="0"/>
              </a:rPr>
              <a:t>dari program), baru setelah password yang </a:t>
            </a:r>
            <a:r>
              <a:rPr lang="en-US" sz="2800" dirty="0" smtClean="0">
                <a:latin typeface="Times New Roman" pitchFamily="18" charset="0"/>
                <a:cs typeface="Times New Roman" pitchFamily="18" charset="0"/>
              </a:rPr>
              <a:t>dimasukkan </a:t>
            </a:r>
            <a:r>
              <a:rPr lang="en-US" sz="2800" dirty="0">
                <a:latin typeface="Times New Roman" pitchFamily="18" charset="0"/>
                <a:cs typeface="Times New Roman" pitchFamily="18" charset="0"/>
              </a:rPr>
              <a:t>benar </a:t>
            </a:r>
            <a:r>
              <a:rPr lang="en-US" sz="2800" dirty="0" smtClean="0">
                <a:latin typeface="Times New Roman" pitchFamily="18" charset="0"/>
                <a:cs typeface="Times New Roman" pitchFamily="18" charset="0"/>
              </a:rPr>
              <a:t>program yang </a:t>
            </a:r>
            <a:r>
              <a:rPr lang="en-US" sz="2800" dirty="0">
                <a:latin typeface="Times New Roman" pitchFamily="18" charset="0"/>
                <a:cs typeface="Times New Roman" pitchFamily="18" charset="0"/>
              </a:rPr>
              <a:t>diminta akan dijalankan. Nah </a:t>
            </a:r>
            <a:r>
              <a:rPr lang="en-US" sz="2800" dirty="0" smtClean="0">
                <a:latin typeface="Times New Roman" pitchFamily="18" charset="0"/>
                <a:cs typeface="Times New Roman" pitchFamily="18" charset="0"/>
              </a:rPr>
              <a:t>untuk </a:t>
            </a:r>
            <a:r>
              <a:rPr lang="en-US" sz="2800" dirty="0">
                <a:latin typeface="Times New Roman" pitchFamily="18" charset="0"/>
                <a:cs typeface="Times New Roman" pitchFamily="18" charset="0"/>
              </a:rPr>
              <a:t>membuat seperti hal tersebut maka </a:t>
            </a:r>
            <a:r>
              <a:rPr lang="en-US" sz="2800" dirty="0" smtClean="0">
                <a:latin typeface="Times New Roman" pitchFamily="18" charset="0"/>
                <a:cs typeface="Times New Roman" pitchFamily="18" charset="0"/>
              </a:rPr>
              <a:t>kita </a:t>
            </a:r>
            <a:r>
              <a:rPr lang="en-US" sz="2800" dirty="0">
                <a:latin typeface="Times New Roman" pitchFamily="18" charset="0"/>
                <a:cs typeface="Times New Roman" pitchFamily="18" charset="0"/>
              </a:rPr>
              <a:t>memerlukan yang namanya LOOPING </a:t>
            </a:r>
          </a:p>
          <a:p>
            <a:pPr marL="0" indent="0">
              <a:lnSpc>
                <a:spcPct val="150000"/>
              </a:lnSpc>
              <a:buNone/>
            </a:pPr>
            <a:endParaRPr lang="en-US" sz="2800" dirty="0" smtClean="0">
              <a:latin typeface="Times New Roman" pitchFamily="18" charset="0"/>
              <a:cs typeface="Times New Roman" pitchFamily="18" charset="0"/>
            </a:endParaRPr>
          </a:p>
        </p:txBody>
      </p:sp>
      <p:sp>
        <p:nvSpPr>
          <p:cNvPr id="4" name="Title 1"/>
          <p:cNvSpPr txBox="1">
            <a:spLocks/>
          </p:cNvSpPr>
          <p:nvPr/>
        </p:nvSpPr>
        <p:spPr bwMode="auto">
          <a:xfrm>
            <a:off x="557213" y="142875"/>
            <a:ext cx="8229600" cy="1311275"/>
          </a:xfrm>
          <a:prstGeom prst="rect">
            <a:avLst/>
          </a:prstGeom>
          <a:noFill/>
          <a:ln w="9525">
            <a:noFill/>
            <a:miter lim="800000"/>
            <a:headEnd/>
            <a:tailEnd/>
          </a:ln>
          <a:effectLst/>
        </p:spPr>
        <p:txBody>
          <a:bodyPr anchor="ctr"/>
          <a:lstStyle/>
          <a:p>
            <a:pPr>
              <a:defRPr/>
            </a:pPr>
            <a:r>
              <a:rPr lang="en-US" sz="4400" kern="0" dirty="0" smtClean="0">
                <a:solidFill>
                  <a:schemeClr val="tx2"/>
                </a:solidFill>
                <a:latin typeface="+mj-lt"/>
                <a:ea typeface="+mj-ea"/>
                <a:cs typeface="+mj-cs"/>
              </a:rPr>
              <a:t>LOOPING</a:t>
            </a:r>
            <a:endParaRPr lang="en-US" sz="440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defRPr/>
            </a:pPr>
            <a:r>
              <a:rPr lang="en-US" kern="0" dirty="0"/>
              <a:t>LOOPING</a:t>
            </a:r>
          </a:p>
        </p:txBody>
      </p:sp>
      <p:sp>
        <p:nvSpPr>
          <p:cNvPr id="6147"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Looping ada </a:t>
            </a:r>
            <a:r>
              <a:rPr lang="en-US" dirty="0" smtClean="0">
                <a:latin typeface="Times New Roman" pitchFamily="18" charset="0"/>
                <a:cs typeface="Times New Roman" pitchFamily="18" charset="0"/>
              </a:rPr>
              <a:t>tiga </a:t>
            </a:r>
            <a:r>
              <a:rPr lang="en-US" dirty="0">
                <a:latin typeface="Times New Roman" pitchFamily="18" charset="0"/>
                <a:cs typeface="Times New Roman" pitchFamily="18" charset="0"/>
              </a:rPr>
              <a:t>jenis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1. Counted </a:t>
            </a:r>
            <a:r>
              <a:rPr lang="en-US" sz="2400" dirty="0">
                <a:latin typeface="Times New Roman" pitchFamily="18" charset="0"/>
                <a:cs typeface="Times New Roman" pitchFamily="18" charset="0"/>
              </a:rPr>
              <a:t>Loop(pengulangan pasti) </a:t>
            </a:r>
          </a:p>
          <a:p>
            <a:r>
              <a:rPr lang="en-US" sz="2400" dirty="0" smtClean="0">
                <a:latin typeface="Times New Roman" pitchFamily="18" charset="0"/>
                <a:cs typeface="Times New Roman" pitchFamily="18" charset="0"/>
              </a:rPr>
              <a:t>2. Conditional </a:t>
            </a:r>
            <a:r>
              <a:rPr lang="en-US" sz="2400" dirty="0">
                <a:latin typeface="Times New Roman" pitchFamily="18" charset="0"/>
                <a:cs typeface="Times New Roman" pitchFamily="18" charset="0"/>
              </a:rPr>
              <a:t>Loop(pengulangan berkondisi) </a:t>
            </a:r>
          </a:p>
          <a:p>
            <a:r>
              <a:rPr lang="en-US" sz="2400" dirty="0" smtClean="0">
                <a:latin typeface="Times New Roman" pitchFamily="18" charset="0"/>
                <a:cs typeface="Times New Roman" pitchFamily="18" charset="0"/>
              </a:rPr>
              <a:t>3. Nested </a:t>
            </a:r>
            <a:r>
              <a:rPr lang="en-US" sz="2400" dirty="0">
                <a:latin typeface="Times New Roman" pitchFamily="18" charset="0"/>
                <a:cs typeface="Times New Roman" pitchFamily="18" charset="0"/>
              </a:rPr>
              <a:t>Loop(pengulangan bersarang) </a:t>
            </a:r>
          </a:p>
          <a:p>
            <a:pPr marL="0" indent="0" eaLnBrk="1" hangingPunct="1">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kern="0" dirty="0"/>
              <a:t>LOOPING</a:t>
            </a:r>
            <a:endParaRPr lang="en-US" dirty="0" smtClean="0"/>
          </a:p>
        </p:txBody>
      </p:sp>
      <p:sp>
        <p:nvSpPr>
          <p:cNvPr id="7171" name="Content Placeholder 2"/>
          <p:cNvSpPr>
            <a:spLocks noGrp="1"/>
          </p:cNvSpPr>
          <p:nvPr>
            <p:ph idx="1"/>
          </p:nvPr>
        </p:nvSpPr>
        <p:spPr>
          <a:xfrm>
            <a:off x="612648" y="1600200"/>
            <a:ext cx="8153400" cy="4876800"/>
          </a:xfrm>
        </p:spPr>
        <p:txBody>
          <a:bodyPr>
            <a:noAutofit/>
          </a:bodyPr>
          <a:lstStyle/>
          <a:p>
            <a:pPr marL="0" indent="0">
              <a:lnSpc>
                <a:spcPct val="150000"/>
              </a:lnSpc>
              <a:spcBef>
                <a:spcPts val="0"/>
              </a:spcBef>
              <a:buNone/>
            </a:pPr>
            <a:r>
              <a:rPr lang="en-US" sz="2400" dirty="0" smtClean="0">
                <a:latin typeface="Times New Roman" pitchFamily="18" charset="0"/>
                <a:cs typeface="Times New Roman" pitchFamily="18" charset="0"/>
              </a:rPr>
              <a:t>1. </a:t>
            </a:r>
            <a:r>
              <a:rPr lang="en-US" sz="2400" dirty="0">
                <a:latin typeface="Times New Roman" pitchFamily="18" charset="0"/>
                <a:cs typeface="Times New Roman" pitchFamily="18" charset="0"/>
              </a:rPr>
              <a:t>Counted Loop</a:t>
            </a:r>
            <a:endParaRPr lang="en-US" sz="2400" dirty="0" smtClean="0">
              <a:latin typeface="Times New Roman" pitchFamily="18" charset="0"/>
              <a:cs typeface="Times New Roman" pitchFamily="18" charset="0"/>
            </a:endParaRPr>
          </a:p>
          <a:p>
            <a:pPr marL="0" indent="0">
              <a:lnSpc>
                <a:spcPct val="150000"/>
              </a:lnSpc>
              <a:spcBef>
                <a:spcPts val="0"/>
              </a:spcBef>
              <a:buNone/>
            </a:pPr>
            <a:r>
              <a:rPr lang="en-US" sz="1400" dirty="0" smtClean="0">
                <a:latin typeface="Times New Roman" pitchFamily="18" charset="0"/>
                <a:cs typeface="Times New Roman" pitchFamily="18" charset="0"/>
              </a:rPr>
              <a:t>Counted </a:t>
            </a:r>
            <a:r>
              <a:rPr lang="en-US" sz="1400" dirty="0">
                <a:latin typeface="Times New Roman" pitchFamily="18" charset="0"/>
                <a:cs typeface="Times New Roman" pitchFamily="18" charset="0"/>
              </a:rPr>
              <a:t>Loop(pengulangan Pasti) </a:t>
            </a:r>
            <a:r>
              <a:rPr lang="en-US" sz="1400" dirty="0" smtClean="0">
                <a:latin typeface="Times New Roman" pitchFamily="18" charset="0"/>
                <a:cs typeface="Times New Roman" pitchFamily="18" charset="0"/>
              </a:rPr>
              <a:t>adalah </a:t>
            </a:r>
            <a:r>
              <a:rPr lang="en-US" sz="1400" dirty="0">
                <a:latin typeface="Times New Roman" pitchFamily="18" charset="0"/>
                <a:cs typeface="Times New Roman" pitchFamily="18" charset="0"/>
              </a:rPr>
              <a:t>sebuah </a:t>
            </a:r>
            <a:r>
              <a:rPr lang="en-US" sz="1400" dirty="0" smtClean="0">
                <a:latin typeface="Times New Roman" pitchFamily="18" charset="0"/>
                <a:cs typeface="Times New Roman" pitchFamily="18" charset="0"/>
              </a:rPr>
              <a:t>bentuk pengulangan yangdisertai </a:t>
            </a:r>
            <a:r>
              <a:rPr lang="en-US" sz="1400" dirty="0">
                <a:latin typeface="Times New Roman" pitchFamily="18" charset="0"/>
                <a:cs typeface="Times New Roman" pitchFamily="18" charset="0"/>
              </a:rPr>
              <a:t>counter(penghitung) di </a:t>
            </a:r>
            <a:r>
              <a:rPr lang="en-US" sz="1400" dirty="0" smtClean="0">
                <a:latin typeface="Times New Roman" pitchFamily="18" charset="0"/>
                <a:cs typeface="Times New Roman" pitchFamily="18" charset="0"/>
              </a:rPr>
              <a:t>dalamnya</a:t>
            </a:r>
            <a:r>
              <a:rPr lang="en-US" sz="1400" dirty="0">
                <a:latin typeface="Times New Roman" pitchFamily="18" charset="0"/>
                <a:cs typeface="Times New Roman" pitchFamily="18" charset="0"/>
              </a:rPr>
              <a:t>, selama loop ini </a:t>
            </a:r>
            <a:r>
              <a:rPr lang="en-US" sz="1400" dirty="0" smtClean="0">
                <a:latin typeface="Times New Roman" pitchFamily="18" charset="0"/>
                <a:cs typeface="Times New Roman" pitchFamily="18" charset="0"/>
              </a:rPr>
              <a:t>mengulang </a:t>
            </a:r>
            <a:r>
              <a:rPr lang="en-US" sz="1400" dirty="0">
                <a:latin typeface="Times New Roman" pitchFamily="18" charset="0"/>
                <a:cs typeface="Times New Roman" pitchFamily="18" charset="0"/>
              </a:rPr>
              <a:t>suatu proses maka nilai akan </a:t>
            </a:r>
            <a:r>
              <a:rPr lang="en-US" sz="1400" dirty="0" smtClean="0">
                <a:latin typeface="Times New Roman" pitchFamily="18" charset="0"/>
                <a:cs typeface="Times New Roman" pitchFamily="18" charset="0"/>
              </a:rPr>
              <a:t>bertambah </a:t>
            </a:r>
            <a:r>
              <a:rPr lang="en-US" sz="1400" dirty="0">
                <a:latin typeface="Times New Roman" pitchFamily="18" charset="0"/>
                <a:cs typeface="Times New Roman" pitchFamily="18" charset="0"/>
              </a:rPr>
              <a:t>atau berkurang sejumlah tertentu. </a:t>
            </a:r>
            <a:r>
              <a:rPr lang="en-US" sz="1400" dirty="0" smtClean="0">
                <a:latin typeface="Times New Roman" pitchFamily="18" charset="0"/>
                <a:cs typeface="Times New Roman" pitchFamily="18" charset="0"/>
              </a:rPr>
              <a:t>Sehingga </a:t>
            </a:r>
            <a:r>
              <a:rPr lang="en-US" sz="1400" dirty="0">
                <a:latin typeface="Times New Roman" pitchFamily="18" charset="0"/>
                <a:cs typeface="Times New Roman" pitchFamily="18" charset="0"/>
              </a:rPr>
              <a:t>banyaknya pengulangan </a:t>
            </a:r>
            <a:r>
              <a:rPr lang="en-US" sz="1400" dirty="0" smtClean="0">
                <a:latin typeface="Times New Roman" pitchFamily="18" charset="0"/>
                <a:cs typeface="Times New Roman" pitchFamily="18" charset="0"/>
              </a:rPr>
              <a:t>dapat </a:t>
            </a:r>
            <a:r>
              <a:rPr lang="en-US" sz="1400" dirty="0">
                <a:latin typeface="Times New Roman" pitchFamily="18" charset="0"/>
                <a:cs typeface="Times New Roman" pitchFamily="18" charset="0"/>
              </a:rPr>
              <a:t>dipastikan jumlahnya melalui </a:t>
            </a:r>
            <a:r>
              <a:rPr lang="en-US" sz="1400" dirty="0" smtClean="0">
                <a:latin typeface="Times New Roman" pitchFamily="18" charset="0"/>
                <a:cs typeface="Times New Roman" pitchFamily="18" charset="0"/>
              </a:rPr>
              <a:t>angka(10x</a:t>
            </a:r>
            <a:r>
              <a:rPr lang="en-US" sz="1400" dirty="0">
                <a:latin typeface="Times New Roman" pitchFamily="18" charset="0"/>
                <a:cs typeface="Times New Roman" pitchFamily="18" charset="0"/>
              </a:rPr>
              <a:t>, 5x atau yang lain). </a:t>
            </a:r>
            <a:r>
              <a:rPr lang="en-US" sz="1400" dirty="0" smtClean="0">
                <a:latin typeface="Times New Roman" pitchFamily="18" charset="0"/>
                <a:cs typeface="Times New Roman" pitchFamily="18" charset="0"/>
              </a:rPr>
              <a:t>Pada </a:t>
            </a:r>
            <a:r>
              <a:rPr lang="en-US" sz="1400" dirty="0">
                <a:latin typeface="Times New Roman" pitchFamily="18" charset="0"/>
                <a:cs typeface="Times New Roman" pitchFamily="18" charset="0"/>
              </a:rPr>
              <a:t>bahasa pascal, Counted </a:t>
            </a:r>
            <a:r>
              <a:rPr lang="en-US" sz="1400" dirty="0" smtClean="0">
                <a:latin typeface="Times New Roman" pitchFamily="18" charset="0"/>
                <a:cs typeface="Times New Roman" pitchFamily="18" charset="0"/>
              </a:rPr>
              <a:t>Loop </a:t>
            </a:r>
            <a:r>
              <a:rPr lang="en-US" sz="1400" dirty="0">
                <a:latin typeface="Times New Roman" pitchFamily="18" charset="0"/>
                <a:cs typeface="Times New Roman" pitchFamily="18" charset="0"/>
              </a:rPr>
              <a:t>digunakan </a:t>
            </a:r>
            <a:r>
              <a:rPr lang="en-US" sz="1400" dirty="0" smtClean="0">
                <a:latin typeface="Times New Roman" pitchFamily="18" charset="0"/>
                <a:cs typeface="Times New Roman" pitchFamily="18" charset="0"/>
              </a:rPr>
              <a:t> melalui </a:t>
            </a:r>
            <a:r>
              <a:rPr lang="en-US" sz="1400" dirty="0">
                <a:latin typeface="Times New Roman" pitchFamily="18" charset="0"/>
                <a:cs typeface="Times New Roman" pitchFamily="18" charset="0"/>
              </a:rPr>
              <a:t>perintah </a:t>
            </a:r>
            <a:r>
              <a:rPr lang="en-US" sz="1400" dirty="0" smtClean="0">
                <a:latin typeface="Times New Roman" pitchFamily="18" charset="0"/>
                <a:cs typeface="Times New Roman" pitchFamily="18" charset="0"/>
              </a:rPr>
              <a:t>FOR- TO-DO dan FOR-DOWNTO-DO</a:t>
            </a:r>
            <a:r>
              <a:rPr lang="en-US" sz="1400" dirty="0">
                <a:latin typeface="Times New Roman" pitchFamily="18" charset="0"/>
                <a:cs typeface="Times New Roman" pitchFamily="18" charset="0"/>
              </a:rPr>
              <a:t>.</a:t>
            </a:r>
          </a:p>
          <a:p>
            <a:pPr marL="0" indent="0">
              <a:lnSpc>
                <a:spcPct val="170000"/>
              </a:lnSpc>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a:t>
            </a:r>
            <a:r>
              <a:rPr lang="en-US" sz="2000" dirty="0" smtClean="0">
                <a:latin typeface="Times New Roman" pitchFamily="18" charset="0"/>
                <a:cs typeface="Times New Roman" pitchFamily="18" charset="0"/>
              </a:rPr>
              <a:t>. Pernyataan </a:t>
            </a:r>
            <a:r>
              <a:rPr lang="en-US" sz="2000" dirty="0">
                <a:latin typeface="Times New Roman" pitchFamily="18" charset="0"/>
                <a:cs typeface="Times New Roman" pitchFamily="18" charset="0"/>
              </a:rPr>
              <a:t>FOR-TO-DO</a:t>
            </a:r>
          </a:p>
          <a:p>
            <a:pPr marL="0" indent="0">
              <a:lnSpc>
                <a:spcPct val="170000"/>
              </a:lnSpc>
              <a:buNone/>
            </a:pPr>
            <a:r>
              <a:rPr lang="en-US" sz="1400" dirty="0" smtClean="0">
                <a:latin typeface="Times New Roman" pitchFamily="18" charset="0"/>
                <a:cs typeface="Times New Roman" pitchFamily="18" charset="0"/>
              </a:rPr>
              <a:t>                SINTAX: </a:t>
            </a:r>
          </a:p>
          <a:p>
            <a:pPr marL="0" indent="0">
              <a:lnSpc>
                <a:spcPct val="170000"/>
              </a:lnSpc>
              <a:buNone/>
            </a:pPr>
            <a:r>
              <a:rPr lang="en-US" sz="1400" dirty="0" smtClean="0">
                <a:latin typeface="Times New Roman" pitchFamily="18" charset="0"/>
                <a:cs typeface="Times New Roman" pitchFamily="18" charset="0"/>
              </a:rPr>
              <a:t>	FOR &lt;counter_1&gt; TO &lt;counter_2&gt; DO </a:t>
            </a:r>
          </a:p>
          <a:p>
            <a:pPr marL="0" indent="0">
              <a:lnSpc>
                <a:spcPct val="170000"/>
              </a:lnSpc>
              <a:buNone/>
            </a:pPr>
            <a:r>
              <a:rPr lang="en-US" sz="1400" dirty="0" smtClean="0">
                <a:latin typeface="Times New Roman" pitchFamily="18" charset="0"/>
                <a:cs typeface="Times New Roman" pitchFamily="18" charset="0"/>
              </a:rPr>
              <a:t>	BEGIN </a:t>
            </a:r>
          </a:p>
          <a:p>
            <a:pPr marL="0" indent="0">
              <a:lnSpc>
                <a:spcPct val="170000"/>
              </a:lnSpc>
              <a:buNone/>
            </a:pPr>
            <a:r>
              <a:rPr lang="en-US" sz="1400" dirty="0" smtClean="0">
                <a:latin typeface="Times New Roman" pitchFamily="18" charset="0"/>
                <a:cs typeface="Times New Roman" pitchFamily="18" charset="0"/>
              </a:rPr>
              <a:t>	&lt;proses /code program yang diulang&gt;; </a:t>
            </a:r>
          </a:p>
          <a:p>
            <a:pPr marL="0" indent="0">
              <a:lnSpc>
                <a:spcPct val="170000"/>
              </a:lnSpc>
              <a:buNone/>
            </a:pPr>
            <a:r>
              <a:rPr lang="en-US" sz="1400" dirty="0" smtClean="0">
                <a:latin typeface="Times New Roman" pitchFamily="18" charset="0"/>
                <a:cs typeface="Times New Roman" pitchFamily="18" charset="0"/>
              </a:rPr>
              <a:t>	END; </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kern="0" dirty="0"/>
              <a:t>LOOPING</a:t>
            </a:r>
            <a:endParaRPr lang="en-US" dirty="0" smtClean="0"/>
          </a:p>
        </p:txBody>
      </p:sp>
      <p:sp>
        <p:nvSpPr>
          <p:cNvPr id="8195" name="Content Placeholder 2"/>
          <p:cNvSpPr>
            <a:spLocks noGrp="1"/>
          </p:cNvSpPr>
          <p:nvPr>
            <p:ph idx="1"/>
          </p:nvPr>
        </p:nvSpPr>
        <p:spPr/>
        <p:txBody>
          <a:bodyPr>
            <a:noAutofit/>
          </a:bodyPr>
          <a:lstStyle/>
          <a:p>
            <a:pPr marL="0" indent="0">
              <a:buNone/>
            </a:pPr>
            <a:r>
              <a:rPr lang="en-US" sz="2400" dirty="0" smtClean="0">
                <a:latin typeface="Times New Roman" pitchFamily="18" charset="0"/>
                <a:cs typeface="Times New Roman" pitchFamily="18" charset="0"/>
              </a:rPr>
              <a:t>Contoh :</a:t>
            </a:r>
          </a:p>
          <a:p>
            <a:pPr marL="0" indent="0">
              <a:buNone/>
            </a:pPr>
            <a:r>
              <a:rPr lang="en-US" sz="1600" dirty="0" smtClean="0">
                <a:latin typeface="Times New Roman" pitchFamily="18" charset="0"/>
                <a:cs typeface="Times New Roman" pitchFamily="18" charset="0"/>
              </a:rPr>
              <a:t>       PROGRAM </a:t>
            </a:r>
            <a:r>
              <a:rPr lang="en-US" sz="1600" dirty="0">
                <a:latin typeface="Times New Roman" pitchFamily="18" charset="0"/>
                <a:cs typeface="Times New Roman" pitchFamily="18" charset="0"/>
              </a:rPr>
              <a:t>for_do; </a:t>
            </a:r>
          </a:p>
          <a:p>
            <a:pPr marL="0" indent="0">
              <a:buNone/>
            </a:pPr>
            <a:r>
              <a:rPr lang="en-US" sz="1600" dirty="0" smtClean="0">
                <a:latin typeface="Times New Roman" pitchFamily="18" charset="0"/>
                <a:cs typeface="Times New Roman" pitchFamily="18" charset="0"/>
              </a:rPr>
              <a:t>       uses </a:t>
            </a:r>
            <a:r>
              <a:rPr lang="en-US" sz="1600" dirty="0">
                <a:latin typeface="Times New Roman" pitchFamily="18" charset="0"/>
                <a:cs typeface="Times New Roman" pitchFamily="18" charset="0"/>
              </a:rPr>
              <a:t>crt; </a:t>
            </a:r>
          </a:p>
          <a:p>
            <a:pPr marL="0" indent="0">
              <a:buNone/>
            </a:pPr>
            <a:r>
              <a:rPr lang="en-US" sz="1600" dirty="0" smtClean="0">
                <a:latin typeface="Times New Roman" pitchFamily="18" charset="0"/>
                <a:cs typeface="Times New Roman" pitchFamily="18" charset="0"/>
              </a:rPr>
              <a:t>       var </a:t>
            </a:r>
            <a:r>
              <a:rPr lang="en-US" sz="1600" dirty="0">
                <a:latin typeface="Times New Roman" pitchFamily="18" charset="0"/>
                <a:cs typeface="Times New Roman" pitchFamily="18" charset="0"/>
              </a:rPr>
              <a:t>a:integer; </a:t>
            </a:r>
          </a:p>
          <a:p>
            <a:pPr marL="0" indent="0">
              <a:buNone/>
            </a:pPr>
            <a:r>
              <a:rPr lang="en-US" sz="1600" dirty="0" smtClean="0">
                <a:latin typeface="Times New Roman" pitchFamily="18" charset="0"/>
                <a:cs typeface="Times New Roman" pitchFamily="18" charset="0"/>
              </a:rPr>
              <a:t>            begin </a:t>
            </a: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clrscr</a:t>
            </a:r>
            <a:r>
              <a:rPr lang="en-US" sz="1600" dirty="0">
                <a:latin typeface="Times New Roman" pitchFamily="18" charset="0"/>
                <a:cs typeface="Times New Roman" pitchFamily="18" charset="0"/>
              </a:rPr>
              <a:t>; </a:t>
            </a:r>
          </a:p>
          <a:p>
            <a:pPr marL="0" indent="0">
              <a:buNone/>
            </a:pPr>
            <a:r>
              <a:rPr lang="en-US" sz="1600" dirty="0" smtClean="0">
                <a:latin typeface="Times New Roman" pitchFamily="18" charset="0"/>
                <a:cs typeface="Times New Roman" pitchFamily="18" charset="0"/>
              </a:rPr>
              <a:t>	for </a:t>
            </a:r>
            <a:r>
              <a:rPr lang="en-US" sz="1600" dirty="0">
                <a:latin typeface="Times New Roman" pitchFamily="18" charset="0"/>
                <a:cs typeface="Times New Roman" pitchFamily="18" charset="0"/>
              </a:rPr>
              <a:t>a:=1 to 5 do </a:t>
            </a:r>
          </a:p>
          <a:p>
            <a:pPr marL="0" indent="0">
              <a:buNone/>
            </a:pPr>
            <a:r>
              <a:rPr lang="en-US" sz="1600" dirty="0" smtClean="0">
                <a:latin typeface="Times New Roman" pitchFamily="18" charset="0"/>
                <a:cs typeface="Times New Roman" pitchFamily="18" charset="0"/>
              </a:rPr>
              <a:t>            begin </a:t>
            </a: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writeln(STTB'); </a:t>
            </a: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writeln</a:t>
            </a:r>
            <a:r>
              <a:rPr lang="en-US" sz="1600" dirty="0">
                <a:latin typeface="Times New Roman" pitchFamily="18" charset="0"/>
                <a:cs typeface="Times New Roman" pitchFamily="18" charset="0"/>
              </a:rPr>
              <a:t>('For </a:t>
            </a:r>
            <a:r>
              <a:rPr lang="en-US" sz="1600" dirty="0" smtClean="0">
                <a:latin typeface="Times New Roman" pitchFamily="18" charset="0"/>
                <a:cs typeface="Times New Roman" pitchFamily="18" charset="0"/>
              </a:rPr>
              <a:t>Buy a Car'); </a:t>
            </a: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             end</a:t>
            </a:r>
            <a:r>
              <a:rPr lang="en-US" sz="1600" dirty="0">
                <a:latin typeface="Times New Roman" pitchFamily="18" charset="0"/>
                <a:cs typeface="Times New Roman" pitchFamily="18" charset="0"/>
              </a:rPr>
              <a:t>; </a:t>
            </a:r>
          </a:p>
          <a:p>
            <a:pPr marL="0" indent="0">
              <a:buNone/>
            </a:pPr>
            <a:r>
              <a:rPr lang="en-US" sz="1600" dirty="0" smtClean="0">
                <a:latin typeface="Times New Roman" pitchFamily="18" charset="0"/>
                <a:cs typeface="Times New Roman" pitchFamily="18" charset="0"/>
              </a:rPr>
              <a:t>             readln</a:t>
            </a:r>
            <a:r>
              <a:rPr lang="en-US" sz="1600" dirty="0">
                <a:latin typeface="Times New Roman" pitchFamily="18" charset="0"/>
                <a:cs typeface="Times New Roman" pitchFamily="18" charset="0"/>
              </a:rPr>
              <a:t>; </a:t>
            </a:r>
          </a:p>
          <a:p>
            <a:pPr marL="0" indent="0">
              <a:buNone/>
            </a:pPr>
            <a:r>
              <a:rPr lang="en-US" sz="1600" dirty="0" smtClean="0">
                <a:latin typeface="Times New Roman" pitchFamily="18" charset="0"/>
                <a:cs typeface="Times New Roman" pitchFamily="18" charset="0"/>
              </a:rPr>
              <a:t>             end</a:t>
            </a:r>
            <a:r>
              <a:rPr lang="en-US" sz="1600" dirty="0">
                <a:latin typeface="Times New Roman" pitchFamily="18" charset="0"/>
                <a:cs typeface="Times New Roman" pitchFamily="18" charset="0"/>
              </a:rPr>
              <a:t>. </a:t>
            </a:r>
          </a:p>
          <a:p>
            <a:pPr marL="0" indent="0">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kern="0" dirty="0"/>
              <a:t>LOOPING</a:t>
            </a:r>
            <a:endParaRPr lang="en-US" dirty="0" smtClean="0"/>
          </a:p>
        </p:txBody>
      </p:sp>
      <p:sp>
        <p:nvSpPr>
          <p:cNvPr id="14339" name="Rectangle 3"/>
          <p:cNvSpPr>
            <a:spLocks noGrp="1" noChangeArrowheads="1"/>
          </p:cNvSpPr>
          <p:nvPr>
            <p:ph idx="1"/>
          </p:nvPr>
        </p:nvSpPr>
        <p:spPr/>
        <p:txBody>
          <a:bodyPr>
            <a:normAutofit fontScale="62500" lnSpcReduction="20000"/>
          </a:bodyPr>
          <a:lstStyle/>
          <a:p>
            <a:pPr>
              <a:buNone/>
            </a:pPr>
            <a:r>
              <a:rPr lang="en-US" sz="2000" dirty="0" smtClean="0">
                <a:latin typeface="Times New Roman" pitchFamily="18" charset="0"/>
                <a:cs typeface="Times New Roman" pitchFamily="18" charset="0"/>
              </a:rPr>
              <a:t>II. Pernyataan FOR-DOWNTO-DO</a:t>
            </a:r>
          </a:p>
          <a:p>
            <a:pPr marL="0" indent="0">
              <a:buNone/>
            </a:pPr>
            <a:r>
              <a:rPr lang="en-US" sz="1400" dirty="0">
                <a:latin typeface="Times New Roman" pitchFamily="18" charset="0"/>
                <a:cs typeface="Times New Roman" pitchFamily="18" charset="0"/>
              </a:rPr>
              <a:t>SINTAX :</a:t>
            </a:r>
          </a:p>
          <a:p>
            <a:pPr marL="0" indent="0">
              <a:buNone/>
            </a:pPr>
            <a:r>
              <a:rPr lang="en-US" sz="1400" dirty="0" smtClean="0">
                <a:latin typeface="Times New Roman" pitchFamily="18" charset="0"/>
                <a:cs typeface="Times New Roman" pitchFamily="18" charset="0"/>
              </a:rPr>
              <a:t>        FOR </a:t>
            </a:r>
            <a:r>
              <a:rPr lang="en-US" sz="1400" dirty="0">
                <a:latin typeface="Times New Roman" pitchFamily="18" charset="0"/>
                <a:cs typeface="Times New Roman" pitchFamily="18" charset="0"/>
              </a:rPr>
              <a:t>&lt;counter_1&gt; DOWNTO &lt;counter_2&gt; DO </a:t>
            </a:r>
          </a:p>
          <a:p>
            <a:pPr marL="0" indent="0">
              <a:buNone/>
            </a:pPr>
            <a:r>
              <a:rPr lang="en-US" sz="1400" dirty="0" smtClean="0">
                <a:latin typeface="Times New Roman" pitchFamily="18" charset="0"/>
                <a:cs typeface="Times New Roman" pitchFamily="18" charset="0"/>
              </a:rPr>
              <a:t>        BEGIN </a:t>
            </a:r>
            <a:endParaRPr lang="en-US" sz="1400" dirty="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         &lt;</a:t>
            </a:r>
            <a:r>
              <a:rPr lang="en-US" sz="1400" dirty="0">
                <a:latin typeface="Times New Roman" pitchFamily="18" charset="0"/>
                <a:cs typeface="Times New Roman" pitchFamily="18" charset="0"/>
              </a:rPr>
              <a:t>proses /code program yang diulang&gt;; </a:t>
            </a:r>
          </a:p>
          <a:p>
            <a:pPr marL="0" indent="0">
              <a:buNone/>
            </a:pPr>
            <a:r>
              <a:rPr lang="en-US" sz="1400" dirty="0" smtClean="0">
                <a:latin typeface="Times New Roman" pitchFamily="18" charset="0"/>
                <a:cs typeface="Times New Roman" pitchFamily="18" charset="0"/>
              </a:rPr>
              <a:t>         END</a:t>
            </a:r>
          </a:p>
          <a:p>
            <a:pPr marL="0" indent="0">
              <a:buNone/>
            </a:pPr>
            <a:r>
              <a:rPr lang="en-US" sz="2800" dirty="0">
                <a:latin typeface="Times New Roman" pitchFamily="18" charset="0"/>
                <a:cs typeface="Times New Roman" pitchFamily="18" charset="0"/>
              </a:rPr>
              <a:t>Contoh :</a:t>
            </a:r>
          </a:p>
          <a:p>
            <a:pPr marL="0" indent="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PROGRAM </a:t>
            </a:r>
            <a:r>
              <a:rPr lang="en-US" sz="2600" dirty="0">
                <a:latin typeface="Times New Roman" pitchFamily="18" charset="0"/>
                <a:cs typeface="Times New Roman" pitchFamily="18" charset="0"/>
              </a:rPr>
              <a:t>for_down; </a:t>
            </a:r>
          </a:p>
          <a:p>
            <a:pPr marL="0" indent="0">
              <a:buNone/>
            </a:pPr>
            <a:r>
              <a:rPr lang="en-US" sz="2600" dirty="0" smtClean="0">
                <a:latin typeface="Times New Roman" pitchFamily="18" charset="0"/>
                <a:cs typeface="Times New Roman" pitchFamily="18" charset="0"/>
              </a:rPr>
              <a:t>          uses </a:t>
            </a:r>
            <a:r>
              <a:rPr lang="en-US" sz="2600" dirty="0">
                <a:latin typeface="Times New Roman" pitchFamily="18" charset="0"/>
                <a:cs typeface="Times New Roman" pitchFamily="18" charset="0"/>
              </a:rPr>
              <a:t>crt; </a:t>
            </a:r>
          </a:p>
          <a:p>
            <a:pPr marL="0" indent="0">
              <a:buNone/>
            </a:pPr>
            <a:r>
              <a:rPr lang="en-US" sz="2600" dirty="0" smtClean="0">
                <a:latin typeface="Times New Roman" pitchFamily="18" charset="0"/>
                <a:cs typeface="Times New Roman" pitchFamily="18" charset="0"/>
              </a:rPr>
              <a:t>          var </a:t>
            </a:r>
            <a:r>
              <a:rPr lang="en-US" sz="2600" dirty="0">
                <a:latin typeface="Times New Roman" pitchFamily="18" charset="0"/>
                <a:cs typeface="Times New Roman" pitchFamily="18" charset="0"/>
              </a:rPr>
              <a:t>a:integer; </a:t>
            </a:r>
          </a:p>
          <a:p>
            <a:pPr marL="0" indent="0">
              <a:buNone/>
            </a:pPr>
            <a:r>
              <a:rPr lang="en-US" sz="2600" dirty="0" smtClean="0">
                <a:latin typeface="Times New Roman" pitchFamily="18" charset="0"/>
                <a:cs typeface="Times New Roman" pitchFamily="18" charset="0"/>
              </a:rPr>
              <a:t>          begin </a:t>
            </a:r>
            <a:endParaRPr lang="en-US" sz="2600" dirty="0">
              <a:latin typeface="Times New Roman" pitchFamily="18" charset="0"/>
              <a:cs typeface="Times New Roman" pitchFamily="18" charset="0"/>
            </a:endParaRPr>
          </a:p>
          <a:p>
            <a:pPr marL="0" indent="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clrscr</a:t>
            </a:r>
            <a:r>
              <a:rPr lang="en-US" sz="2600" dirty="0">
                <a:latin typeface="Times New Roman" pitchFamily="18" charset="0"/>
                <a:cs typeface="Times New Roman" pitchFamily="18" charset="0"/>
              </a:rPr>
              <a:t>; </a:t>
            </a:r>
          </a:p>
          <a:p>
            <a:pPr marL="0" indent="0">
              <a:buNone/>
            </a:pPr>
            <a:r>
              <a:rPr lang="en-US" sz="2600" dirty="0" smtClean="0">
                <a:latin typeface="Times New Roman" pitchFamily="18" charset="0"/>
                <a:cs typeface="Times New Roman" pitchFamily="18" charset="0"/>
              </a:rPr>
              <a:t>	for </a:t>
            </a:r>
            <a:r>
              <a:rPr lang="en-US" sz="2600" dirty="0">
                <a:latin typeface="Times New Roman" pitchFamily="18" charset="0"/>
                <a:cs typeface="Times New Roman" pitchFamily="18" charset="0"/>
              </a:rPr>
              <a:t>a:=5 downto 1 do </a:t>
            </a:r>
          </a:p>
          <a:p>
            <a:pPr marL="0" indent="0">
              <a:buNone/>
            </a:pPr>
            <a:r>
              <a:rPr lang="en-US" sz="2600" dirty="0" smtClean="0">
                <a:latin typeface="Times New Roman" pitchFamily="18" charset="0"/>
                <a:cs typeface="Times New Roman" pitchFamily="18" charset="0"/>
              </a:rPr>
              <a:t>           begin </a:t>
            </a:r>
            <a:endParaRPr lang="en-US" sz="2600" dirty="0">
              <a:latin typeface="Times New Roman" pitchFamily="18" charset="0"/>
              <a:cs typeface="Times New Roman" pitchFamily="18" charset="0"/>
            </a:endParaRPr>
          </a:p>
          <a:p>
            <a:pPr marL="0" indent="0">
              <a:buNone/>
            </a:pPr>
            <a:r>
              <a:rPr lang="en-US" sz="2600" dirty="0" smtClean="0">
                <a:latin typeface="Times New Roman" pitchFamily="18" charset="0"/>
                <a:cs typeface="Times New Roman" pitchFamily="18" charset="0"/>
              </a:rPr>
              <a:t>	writeln(‘STTB'); </a:t>
            </a:r>
            <a:endParaRPr lang="en-US" sz="2600" dirty="0">
              <a:latin typeface="Times New Roman" pitchFamily="18" charset="0"/>
              <a:cs typeface="Times New Roman" pitchFamily="18" charset="0"/>
            </a:endParaRPr>
          </a:p>
          <a:p>
            <a:pPr marL="0" indent="0">
              <a:buNone/>
            </a:pPr>
            <a:r>
              <a:rPr lang="en-US" sz="2600" dirty="0" smtClean="0">
                <a:latin typeface="Times New Roman" pitchFamily="18" charset="0"/>
                <a:cs typeface="Times New Roman" pitchFamily="18" charset="0"/>
              </a:rPr>
              <a:t>	writeln(</a:t>
            </a:r>
            <a:r>
              <a:rPr lang="en-US" sz="2800" dirty="0">
                <a:latin typeface="Times New Roman" pitchFamily="18" charset="0"/>
                <a:cs typeface="Times New Roman" pitchFamily="18" charset="0"/>
              </a:rPr>
              <a:t>'For Buy a </a:t>
            </a:r>
            <a:r>
              <a:rPr lang="en-US" sz="2800" dirty="0" smtClean="0">
                <a:latin typeface="Times New Roman" pitchFamily="18" charset="0"/>
                <a:cs typeface="Times New Roman" pitchFamily="18" charset="0"/>
              </a:rPr>
              <a:t>Car</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marL="0" indent="0">
              <a:buNone/>
            </a:pPr>
            <a:r>
              <a:rPr lang="en-US" sz="2600" dirty="0" smtClean="0">
                <a:latin typeface="Times New Roman" pitchFamily="18" charset="0"/>
                <a:cs typeface="Times New Roman" pitchFamily="18" charset="0"/>
              </a:rPr>
              <a:t>            end</a:t>
            </a:r>
            <a:r>
              <a:rPr lang="en-US" sz="2600" dirty="0">
                <a:latin typeface="Times New Roman" pitchFamily="18" charset="0"/>
                <a:cs typeface="Times New Roman" pitchFamily="18" charset="0"/>
              </a:rPr>
              <a:t>; </a:t>
            </a:r>
          </a:p>
          <a:p>
            <a:pPr marL="0" indent="0">
              <a:buNone/>
            </a:pPr>
            <a:endParaRPr lang="en-US" sz="14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kern="0" dirty="0"/>
              <a:t>LOOPING</a:t>
            </a:r>
            <a:endParaRPr lang="en-US" dirty="0" smtClean="0"/>
          </a:p>
        </p:txBody>
      </p:sp>
      <p:sp>
        <p:nvSpPr>
          <p:cNvPr id="15363" name="Rectangle 3"/>
          <p:cNvSpPr>
            <a:spLocks noGrp="1" noChangeArrowheads="1"/>
          </p:cNvSpPr>
          <p:nvPr>
            <p:ph idx="1"/>
          </p:nvPr>
        </p:nvSpPr>
        <p:spPr/>
        <p:txBody>
          <a:bodyPr>
            <a:normAutofit/>
          </a:bodyPr>
          <a:lstStyle/>
          <a:p>
            <a:pPr marL="0" indent="0">
              <a:buNone/>
            </a:pPr>
            <a:r>
              <a:rPr lang="en-US" sz="2400" dirty="0" smtClean="0">
                <a:latin typeface="Times New Roman" pitchFamily="18" charset="0"/>
                <a:cs typeface="Times New Roman" pitchFamily="18" charset="0"/>
              </a:rPr>
              <a:t>1. Conditional Loop</a:t>
            </a:r>
          </a:p>
          <a:p>
            <a:pPr marL="0" indent="0">
              <a:lnSpc>
                <a:spcPct val="150000"/>
              </a:lnSpc>
              <a:buNone/>
            </a:pPr>
            <a:r>
              <a:rPr lang="en-US" sz="1400" dirty="0" smtClean="0"/>
              <a:t>Dalam </a:t>
            </a:r>
            <a:r>
              <a:rPr lang="en-US" sz="1400" dirty="0"/>
              <a:t>Conditional Loop jumlah </a:t>
            </a:r>
            <a:r>
              <a:rPr lang="en-US" sz="1400" dirty="0" smtClean="0"/>
              <a:t>pengulangan </a:t>
            </a:r>
            <a:r>
              <a:rPr lang="en-US" sz="1400" dirty="0"/>
              <a:t>tergantung pada kondisi </a:t>
            </a:r>
            <a:r>
              <a:rPr lang="en-US" sz="1400" dirty="0" smtClean="0"/>
              <a:t>tertentu</a:t>
            </a:r>
            <a:r>
              <a:rPr lang="en-US" sz="1400" dirty="0"/>
              <a:t>, dengan kata lain jumlah </a:t>
            </a:r>
            <a:r>
              <a:rPr lang="en-US" sz="1400" dirty="0" smtClean="0"/>
              <a:t>pengulangan </a:t>
            </a:r>
            <a:r>
              <a:rPr lang="en-US" sz="1400" dirty="0"/>
              <a:t>tidak bisa </a:t>
            </a:r>
            <a:r>
              <a:rPr lang="en-US" sz="1400" dirty="0" smtClean="0"/>
              <a:t>ditentukan </a:t>
            </a:r>
            <a:r>
              <a:rPr lang="en-US" sz="1400" dirty="0"/>
              <a:t>dengan menggunakan angka. </a:t>
            </a:r>
            <a:r>
              <a:rPr lang="en-US" sz="1400" dirty="0" smtClean="0"/>
              <a:t>Dalam </a:t>
            </a:r>
            <a:r>
              <a:rPr lang="en-US" sz="1400" dirty="0"/>
              <a:t>bahasa pascal dikenal 2 bentuk </a:t>
            </a:r>
            <a:r>
              <a:rPr lang="en-US" sz="1400" dirty="0" smtClean="0"/>
              <a:t>conditionalLoop</a:t>
            </a:r>
            <a:r>
              <a:rPr lang="en-US" sz="1400" dirty="0"/>
              <a:t>, yaitu : </a:t>
            </a:r>
            <a:endParaRPr lang="en-US" sz="1400" dirty="0" smtClean="0"/>
          </a:p>
          <a:p>
            <a:pPr marL="0" indent="0">
              <a:lnSpc>
                <a:spcPct val="150000"/>
              </a:lnSpc>
              <a:buNone/>
            </a:pPr>
            <a:r>
              <a:rPr lang="en-US" sz="1400" dirty="0" smtClean="0"/>
              <a:t>	1.REPEAT </a:t>
            </a:r>
            <a:r>
              <a:rPr lang="en-US" sz="1400" dirty="0"/>
              <a:t>- UNTIL </a:t>
            </a:r>
            <a:endParaRPr lang="en-US" sz="1400" dirty="0" smtClean="0"/>
          </a:p>
          <a:p>
            <a:pPr marL="0" indent="0">
              <a:lnSpc>
                <a:spcPct val="150000"/>
              </a:lnSpc>
              <a:buNone/>
            </a:pPr>
            <a:r>
              <a:rPr lang="en-US" sz="1400" dirty="0" smtClean="0"/>
              <a:t>	2.WHILE </a:t>
            </a:r>
            <a:r>
              <a:rPr lang="en-US" sz="1400" dirty="0"/>
              <a:t>– DO </a:t>
            </a:r>
          </a:p>
          <a:p>
            <a:pPr marL="0" indent="0">
              <a:buNone/>
            </a:pPr>
            <a:r>
              <a:rPr lang="en-US" sz="24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kern="0" dirty="0"/>
              <a:t>LOOPING</a:t>
            </a:r>
            <a:endParaRPr lang="en-US" dirty="0" smtClean="0"/>
          </a:p>
        </p:txBody>
      </p:sp>
      <p:sp>
        <p:nvSpPr>
          <p:cNvPr id="16387" name="Rectangle 3"/>
          <p:cNvSpPr>
            <a:spLocks noGrp="1" noChangeArrowheads="1"/>
          </p:cNvSpPr>
          <p:nvPr>
            <p:ph idx="1"/>
          </p:nvPr>
        </p:nvSpPr>
        <p:spPr>
          <a:xfrm>
            <a:off x="533400" y="1600200"/>
            <a:ext cx="8382000" cy="4953000"/>
          </a:xfrm>
        </p:spPr>
        <p:txBody>
          <a:bodyPr>
            <a:normAutofit/>
          </a:bodyPr>
          <a:lstStyle/>
          <a:p>
            <a:pPr marL="0" indent="0">
              <a:buNone/>
            </a:pPr>
            <a:r>
              <a:rPr lang="en-US" sz="2000" dirty="0" smtClean="0">
                <a:latin typeface="Times New Roman" pitchFamily="18" charset="0"/>
                <a:cs typeface="Times New Roman" pitchFamily="18" charset="0"/>
              </a:rPr>
              <a:t>I. REPEAT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UNTIL </a:t>
            </a:r>
          </a:p>
          <a:p>
            <a:pPr marL="0" indent="0">
              <a:buNone/>
            </a:pPr>
            <a:r>
              <a:rPr lang="en-US" sz="1500" dirty="0"/>
              <a:t>Repeat Until adalah sebuah bentuk pengulangan </a:t>
            </a:r>
            <a:r>
              <a:rPr lang="en-US" sz="1500" dirty="0" smtClean="0"/>
              <a:t>dimana </a:t>
            </a:r>
            <a:r>
              <a:rPr lang="en-US" sz="1500" dirty="0"/>
              <a:t>proses pengulangan akan terus terjadi sampai </a:t>
            </a:r>
            <a:r>
              <a:rPr lang="en-US" sz="1500" dirty="0" smtClean="0"/>
              <a:t>syarat </a:t>
            </a:r>
            <a:r>
              <a:rPr lang="en-US" sz="1500" dirty="0"/>
              <a:t>yang telah ditentukan terpenuhi. </a:t>
            </a:r>
            <a:r>
              <a:rPr lang="en-US" sz="1500" dirty="0" smtClean="0"/>
              <a:t>Misal </a:t>
            </a:r>
            <a:r>
              <a:rPr lang="en-US" sz="1500" dirty="0"/>
              <a:t>: seorang anak mendapat </a:t>
            </a:r>
            <a:r>
              <a:rPr lang="en-US" sz="1500" dirty="0" smtClean="0"/>
              <a:t>perintah </a:t>
            </a:r>
            <a:r>
              <a:rPr lang="en-US" sz="1500" dirty="0"/>
              <a:t>untuk mengelilingi </a:t>
            </a:r>
            <a:r>
              <a:rPr lang="en-US" sz="1500" dirty="0" smtClean="0"/>
              <a:t>lapangan sampai </a:t>
            </a:r>
            <a:r>
              <a:rPr lang="en-US" sz="1500" dirty="0"/>
              <a:t>pingsan. Dalam keadaan </a:t>
            </a:r>
            <a:r>
              <a:rPr lang="en-US" sz="1500" dirty="0" smtClean="0"/>
              <a:t>tersebut </a:t>
            </a:r>
            <a:r>
              <a:rPr lang="en-US" sz="1500" dirty="0"/>
              <a:t>yang dimaksud dengan syarat adalah “sampai </a:t>
            </a:r>
            <a:r>
              <a:rPr lang="en-US" sz="1500" dirty="0" smtClean="0"/>
              <a:t>pingsan</a:t>
            </a:r>
            <a:r>
              <a:rPr lang="en-US" sz="1500" dirty="0"/>
              <a:t>”, jadi jika si </a:t>
            </a:r>
            <a:r>
              <a:rPr lang="en-US" sz="1500" dirty="0" smtClean="0"/>
              <a:t>anak </a:t>
            </a:r>
            <a:r>
              <a:rPr lang="en-US" sz="1500" dirty="0"/>
              <a:t>belum pingsan maka ia </a:t>
            </a:r>
            <a:r>
              <a:rPr lang="en-US" sz="1500" dirty="0" smtClean="0"/>
              <a:t>akan </a:t>
            </a:r>
            <a:r>
              <a:rPr lang="en-US" sz="1500" dirty="0"/>
              <a:t>terus mengelilingi lapangan. </a:t>
            </a:r>
            <a:r>
              <a:rPr lang="en-US" sz="1500" dirty="0" smtClean="0"/>
              <a:t>Baru </a:t>
            </a:r>
            <a:r>
              <a:rPr lang="en-US" sz="1500" dirty="0"/>
              <a:t>setelah dia pingsan maka </a:t>
            </a:r>
            <a:r>
              <a:rPr lang="en-US" sz="1500" dirty="0" smtClean="0"/>
              <a:t>proses </a:t>
            </a:r>
            <a:r>
              <a:rPr lang="en-US" sz="1500" dirty="0"/>
              <a:t>mengelilingi lapangan akan </a:t>
            </a:r>
            <a:r>
              <a:rPr lang="en-US" sz="1500" dirty="0" smtClean="0"/>
              <a:t>langsung berhenti.</a:t>
            </a:r>
          </a:p>
          <a:p>
            <a:pPr marL="0" indent="0">
              <a:buNone/>
            </a:pPr>
            <a:r>
              <a:rPr lang="en-US" sz="1800" dirty="0" smtClean="0">
                <a:latin typeface="Times New Roman" pitchFamily="18" charset="0"/>
                <a:cs typeface="Times New Roman" pitchFamily="18" charset="0"/>
              </a:rPr>
              <a:t>Contoh :</a:t>
            </a:r>
            <a:r>
              <a:rPr lang="en-US" sz="1800" dirty="0" smtClean="0"/>
              <a:t>  </a:t>
            </a:r>
            <a:endParaRPr lang="en-US" sz="1800" dirty="0"/>
          </a:p>
          <a:p>
            <a:pPr marL="0" indent="0">
              <a:buNone/>
            </a:pPr>
            <a:r>
              <a:rPr lang="en-US" sz="1100" dirty="0" smtClean="0"/>
              <a:t>      program choise; </a:t>
            </a:r>
            <a:endParaRPr lang="en-US" sz="1100" dirty="0"/>
          </a:p>
          <a:p>
            <a:pPr marL="0" indent="0">
              <a:buNone/>
            </a:pPr>
            <a:r>
              <a:rPr lang="en-US" sz="1100" dirty="0" smtClean="0"/>
              <a:t>      uses </a:t>
            </a:r>
            <a:r>
              <a:rPr lang="en-US" sz="1100" dirty="0"/>
              <a:t>crt; </a:t>
            </a:r>
          </a:p>
          <a:p>
            <a:pPr marL="0" indent="0">
              <a:buNone/>
            </a:pPr>
            <a:r>
              <a:rPr lang="en-US" sz="1100" dirty="0" smtClean="0"/>
              <a:t>      var </a:t>
            </a:r>
            <a:r>
              <a:rPr lang="en-US" sz="1100" dirty="0"/>
              <a:t>Nilai:char; </a:t>
            </a:r>
          </a:p>
          <a:p>
            <a:pPr marL="0" indent="0">
              <a:buNone/>
            </a:pPr>
            <a:r>
              <a:rPr lang="en-US" sz="1100" dirty="0" smtClean="0"/>
              <a:t>      begin </a:t>
            </a:r>
            <a:endParaRPr lang="en-US" sz="1100" dirty="0"/>
          </a:p>
          <a:p>
            <a:pPr marL="0" indent="0">
              <a:buNone/>
            </a:pPr>
            <a:r>
              <a:rPr lang="en-US" sz="1100" dirty="0"/>
              <a:t> </a:t>
            </a:r>
            <a:r>
              <a:rPr lang="en-US" sz="1100" dirty="0" smtClean="0"/>
              <a:t>        clrscr</a:t>
            </a:r>
            <a:r>
              <a:rPr lang="en-US" sz="1100" dirty="0"/>
              <a:t>; </a:t>
            </a:r>
          </a:p>
          <a:p>
            <a:pPr marL="0" indent="0">
              <a:buNone/>
            </a:pPr>
            <a:r>
              <a:rPr lang="en-US" sz="1100" dirty="0"/>
              <a:t> </a:t>
            </a:r>
            <a:r>
              <a:rPr lang="en-US" sz="1100" dirty="0" smtClean="0"/>
              <a:t>        repeat </a:t>
            </a:r>
            <a:endParaRPr lang="en-US" sz="1100" dirty="0"/>
          </a:p>
          <a:p>
            <a:pPr marL="0" indent="0">
              <a:buNone/>
            </a:pPr>
            <a:r>
              <a:rPr lang="en-US" sz="1100" dirty="0"/>
              <a:t> </a:t>
            </a:r>
            <a:r>
              <a:rPr lang="en-US" sz="1100" dirty="0" smtClean="0"/>
              <a:t>        writeln</a:t>
            </a:r>
            <a:r>
              <a:rPr lang="en-US" sz="1100" dirty="0"/>
              <a:t>('Aku sayang kamu'); </a:t>
            </a:r>
          </a:p>
          <a:p>
            <a:pPr marL="0" indent="0">
              <a:buNone/>
            </a:pPr>
            <a:r>
              <a:rPr lang="en-US" sz="1100" dirty="0"/>
              <a:t> </a:t>
            </a:r>
            <a:r>
              <a:rPr lang="en-US" sz="1100" dirty="0" smtClean="0"/>
              <a:t>        writeln</a:t>
            </a:r>
            <a:r>
              <a:rPr lang="en-US" sz="1100" dirty="0"/>
              <a:t>('Dan selalu merindumu'); </a:t>
            </a:r>
          </a:p>
          <a:p>
            <a:pPr marL="0" indent="0">
              <a:buNone/>
            </a:pPr>
            <a:r>
              <a:rPr lang="en-US" sz="1100" dirty="0"/>
              <a:t> </a:t>
            </a:r>
            <a:r>
              <a:rPr lang="en-US" sz="1100" dirty="0" smtClean="0"/>
              <a:t>        write</a:t>
            </a:r>
            <a:r>
              <a:rPr lang="en-US" sz="1100" dirty="0"/>
              <a:t>('Mau mengulang [y/t]: ');readln(nilai); </a:t>
            </a:r>
          </a:p>
          <a:p>
            <a:pPr marL="0" indent="0">
              <a:buNone/>
            </a:pPr>
            <a:r>
              <a:rPr lang="en-US" sz="1100" dirty="0"/>
              <a:t> </a:t>
            </a:r>
            <a:r>
              <a:rPr lang="en-US" sz="1100" dirty="0" smtClean="0"/>
              <a:t>         until </a:t>
            </a:r>
            <a:r>
              <a:rPr lang="en-US" sz="1100" dirty="0"/>
              <a:t>(Nilai='T') or (Nilai='t'); </a:t>
            </a:r>
          </a:p>
          <a:p>
            <a:pPr marL="0" indent="0">
              <a:buNone/>
            </a:pPr>
            <a:r>
              <a:rPr lang="en-US" sz="1100" dirty="0" smtClean="0"/>
              <a:t>       end</a:t>
            </a:r>
            <a:r>
              <a:rPr lang="en-US" sz="1100" dirty="0"/>
              <a:t>.</a:t>
            </a:r>
          </a:p>
          <a:p>
            <a:pPr marL="0" indent="0">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kern="0" dirty="0"/>
              <a:t>LOOPING</a:t>
            </a:r>
            <a:endParaRPr lang="en-US" dirty="0" smtClean="0"/>
          </a:p>
        </p:txBody>
      </p:sp>
      <p:sp>
        <p:nvSpPr>
          <p:cNvPr id="17411" name="Rectangle 3"/>
          <p:cNvSpPr>
            <a:spLocks noGrp="1" noChangeArrowheads="1"/>
          </p:cNvSpPr>
          <p:nvPr>
            <p:ph idx="1"/>
          </p:nvPr>
        </p:nvSpPr>
        <p:spPr/>
        <p:txBody>
          <a:bodyPr>
            <a:normAutofit lnSpcReduction="10000"/>
          </a:bodyPr>
          <a:lstStyle/>
          <a:p>
            <a:pPr marL="0" indent="0">
              <a:buNone/>
            </a:pPr>
            <a:r>
              <a:rPr lang="en-US" sz="2000" dirty="0" smtClean="0">
                <a:latin typeface="Times New Roman" pitchFamily="18" charset="0"/>
                <a:cs typeface="Times New Roman" pitchFamily="18" charset="0"/>
              </a:rPr>
              <a:t>II.</a:t>
            </a:r>
            <a:r>
              <a:rPr lang="en-US" sz="2000" dirty="0">
                <a:latin typeface="Times New Roman" pitchFamily="18" charset="0"/>
                <a:cs typeface="Times New Roman" pitchFamily="18" charset="0"/>
              </a:rPr>
              <a:t> WHILE </a:t>
            </a:r>
            <a:r>
              <a:rPr lang="en-US" sz="2000" dirty="0" smtClean="0">
                <a:latin typeface="Times New Roman" pitchFamily="18" charset="0"/>
                <a:cs typeface="Times New Roman" pitchFamily="18" charset="0"/>
              </a:rPr>
              <a:t>– DO</a:t>
            </a:r>
          </a:p>
          <a:p>
            <a:pPr marL="0" indent="0">
              <a:buNone/>
            </a:pPr>
            <a:r>
              <a:rPr lang="en-US" sz="1500" dirty="0">
                <a:latin typeface="Times New Roman" pitchFamily="18" charset="0"/>
                <a:cs typeface="Times New Roman" pitchFamily="18" charset="0"/>
              </a:rPr>
              <a:t>Dalam pernyataan WHILE – DO, sebuah proses akan </a:t>
            </a:r>
            <a:r>
              <a:rPr lang="en-US" sz="1500" dirty="0" smtClean="0">
                <a:latin typeface="Times New Roman" pitchFamily="18" charset="0"/>
                <a:cs typeface="Times New Roman" pitchFamily="18" charset="0"/>
              </a:rPr>
              <a:t>terus </a:t>
            </a:r>
            <a:r>
              <a:rPr lang="en-US" sz="1500" dirty="0">
                <a:latin typeface="Times New Roman" pitchFamily="18" charset="0"/>
                <a:cs typeface="Times New Roman" pitchFamily="18" charset="0"/>
              </a:rPr>
              <a:t>diulang selama syarat yang ditentukan masih </a:t>
            </a:r>
            <a:r>
              <a:rPr lang="en-US" sz="1500" dirty="0" smtClean="0">
                <a:latin typeface="Times New Roman" pitchFamily="18" charset="0"/>
                <a:cs typeface="Times New Roman" pitchFamily="18" charset="0"/>
              </a:rPr>
              <a:t>terpenuhi</a:t>
            </a:r>
            <a:r>
              <a:rPr lang="en-US" sz="1500" dirty="0">
                <a:latin typeface="Times New Roman" pitchFamily="18" charset="0"/>
                <a:cs typeface="Times New Roman" pitchFamily="18" charset="0"/>
              </a:rPr>
              <a:t>. Bisa dikatakan bahwa perintah WHILE – </a:t>
            </a:r>
            <a:r>
              <a:rPr lang="en-US" sz="1500" dirty="0" smtClean="0">
                <a:latin typeface="Times New Roman" pitchFamily="18" charset="0"/>
                <a:cs typeface="Times New Roman" pitchFamily="18" charset="0"/>
              </a:rPr>
              <a:t>DO </a:t>
            </a:r>
            <a:r>
              <a:rPr lang="en-US" sz="1500" dirty="0">
                <a:latin typeface="Times New Roman" pitchFamily="18" charset="0"/>
                <a:cs typeface="Times New Roman" pitchFamily="18" charset="0"/>
              </a:rPr>
              <a:t>adalah kebalikan dari perintah REPEAT- UNTIL </a:t>
            </a:r>
            <a:endParaRPr lang="en-US" sz="15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Contoh :</a:t>
            </a:r>
          </a:p>
          <a:p>
            <a:pPr marL="0" indent="0">
              <a:buNone/>
            </a:pPr>
            <a:r>
              <a:rPr lang="en-US" sz="1200" dirty="0" smtClean="0">
                <a:latin typeface="Times New Roman" pitchFamily="18" charset="0"/>
                <a:cs typeface="Times New Roman" pitchFamily="18" charset="0"/>
              </a:rPr>
              <a:t>program </a:t>
            </a:r>
            <a:r>
              <a:rPr lang="en-US" sz="1200" dirty="0">
                <a:latin typeface="Times New Roman" pitchFamily="18" charset="0"/>
                <a:cs typeface="Times New Roman" pitchFamily="18" charset="0"/>
              </a:rPr>
              <a:t>demo_whiledo; </a:t>
            </a:r>
            <a:endParaRPr lang="en-US" sz="1200" dirty="0" smtClean="0">
              <a:latin typeface="Times New Roman" pitchFamily="18" charset="0"/>
              <a:cs typeface="Times New Roman" pitchFamily="18" charset="0"/>
            </a:endParaRPr>
          </a:p>
          <a:p>
            <a:pPr marL="0" indent="0">
              <a:buNone/>
            </a:pPr>
            <a:r>
              <a:rPr lang="en-US" sz="1200" dirty="0" smtClean="0">
                <a:latin typeface="Times New Roman" pitchFamily="18" charset="0"/>
                <a:cs typeface="Times New Roman" pitchFamily="18" charset="0"/>
              </a:rPr>
              <a:t>uses crt; </a:t>
            </a:r>
          </a:p>
          <a:p>
            <a:pPr marL="0" indent="0">
              <a:buNone/>
            </a:pPr>
            <a:r>
              <a:rPr lang="en-US" sz="1200" dirty="0" smtClean="0">
                <a:latin typeface="Times New Roman" pitchFamily="18" charset="0"/>
                <a:cs typeface="Times New Roman" pitchFamily="18" charset="0"/>
              </a:rPr>
              <a:t>var Nilai:char; </a:t>
            </a:r>
          </a:p>
          <a:p>
            <a:pPr marL="0" indent="0">
              <a:buNone/>
            </a:pPr>
            <a:r>
              <a:rPr lang="en-US" sz="1200" dirty="0" smtClean="0">
                <a:latin typeface="Times New Roman" pitchFamily="18" charset="0"/>
                <a:cs typeface="Times New Roman" pitchFamily="18" charset="0"/>
              </a:rPr>
              <a:t>begin </a:t>
            </a:r>
            <a:endParaRPr lang="en-US" sz="1200" dirty="0">
              <a:latin typeface="Times New Roman" pitchFamily="18" charset="0"/>
              <a:cs typeface="Times New Roman" pitchFamily="18" charset="0"/>
            </a:endParaRPr>
          </a:p>
          <a:p>
            <a:pPr marL="0" indent="0">
              <a:buNone/>
            </a:pPr>
            <a:r>
              <a:rPr lang="en-US" sz="1200" dirty="0" smtClean="0">
                <a:latin typeface="Times New Roman" pitchFamily="18" charset="0"/>
                <a:cs typeface="Times New Roman" pitchFamily="18" charset="0"/>
              </a:rPr>
              <a:t>      clrscr</a:t>
            </a:r>
            <a:r>
              <a:rPr lang="en-US" sz="1200" dirty="0">
                <a:latin typeface="Times New Roman" pitchFamily="18" charset="0"/>
                <a:cs typeface="Times New Roman" pitchFamily="18" charset="0"/>
              </a:rPr>
              <a:t>; </a:t>
            </a:r>
          </a:p>
          <a:p>
            <a:pPr marL="0" indent="0">
              <a:buNone/>
            </a:pPr>
            <a:r>
              <a:rPr lang="en-US" sz="1200" dirty="0" smtClean="0">
                <a:latin typeface="Times New Roman" pitchFamily="18" charset="0"/>
                <a:cs typeface="Times New Roman" pitchFamily="18" charset="0"/>
              </a:rPr>
              <a:t>      while(Nilai</a:t>
            </a:r>
            <a:r>
              <a:rPr lang="en-US" sz="1200" dirty="0">
                <a:latin typeface="Times New Roman" pitchFamily="18" charset="0"/>
                <a:cs typeface="Times New Roman" pitchFamily="18" charset="0"/>
              </a:rPr>
              <a:t>&lt;&gt;'x') and (Nilai&lt;&gt;'X') do </a:t>
            </a:r>
          </a:p>
          <a:p>
            <a:pPr marL="0" indent="0">
              <a:buNone/>
            </a:pPr>
            <a:r>
              <a:rPr lang="en-US" sz="1200" dirty="0" smtClean="0">
                <a:latin typeface="Times New Roman" pitchFamily="18" charset="0"/>
                <a:cs typeface="Times New Roman" pitchFamily="18" charset="0"/>
              </a:rPr>
              <a:t>begin </a:t>
            </a:r>
          </a:p>
          <a:p>
            <a:pPr marL="0" indent="0">
              <a:buNone/>
            </a:pPr>
            <a:r>
              <a:rPr lang="en-US" sz="1200" dirty="0" smtClean="0">
                <a:latin typeface="Times New Roman" pitchFamily="18" charset="0"/>
                <a:cs typeface="Times New Roman" pitchFamily="18" charset="0"/>
              </a:rPr>
              <a:t>      write ('Nilai Anda(x-berhenti:'); </a:t>
            </a:r>
          </a:p>
          <a:p>
            <a:pPr marL="0" indent="0">
              <a:buNone/>
            </a:pPr>
            <a:r>
              <a:rPr lang="en-US" sz="1200" dirty="0" smtClean="0">
                <a:latin typeface="Times New Roman" pitchFamily="18" charset="0"/>
                <a:cs typeface="Times New Roman" pitchFamily="18" charset="0"/>
              </a:rPr>
              <a:t>      readln(Nilai</a:t>
            </a:r>
            <a:r>
              <a:rPr lang="en-US" sz="1200" dirty="0">
                <a:latin typeface="Times New Roman" pitchFamily="18" charset="0"/>
                <a:cs typeface="Times New Roman" pitchFamily="18" charset="0"/>
              </a:rPr>
              <a:t>); </a:t>
            </a:r>
          </a:p>
          <a:p>
            <a:pPr marL="0" indent="0">
              <a:buNone/>
            </a:pPr>
            <a:r>
              <a:rPr lang="en-US" sz="1200" dirty="0" smtClean="0">
                <a:latin typeface="Times New Roman" pitchFamily="18" charset="0"/>
                <a:cs typeface="Times New Roman" pitchFamily="18" charset="0"/>
              </a:rPr>
              <a:t>      end</a:t>
            </a:r>
            <a:r>
              <a:rPr lang="en-US" sz="1200" dirty="0">
                <a:latin typeface="Times New Roman" pitchFamily="18" charset="0"/>
                <a:cs typeface="Times New Roman" pitchFamily="18" charset="0"/>
              </a:rPr>
              <a:t>; </a:t>
            </a:r>
          </a:p>
          <a:p>
            <a:pPr marL="0" indent="0">
              <a:buNone/>
            </a:pPr>
            <a:r>
              <a:rPr lang="en-US" sz="1200" dirty="0" smtClean="0">
                <a:latin typeface="Times New Roman" pitchFamily="18" charset="0"/>
                <a:cs typeface="Times New Roman" pitchFamily="18" charset="0"/>
              </a:rPr>
              <a:t>End.</a:t>
            </a:r>
            <a:endParaRPr lang="en-US" sz="12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177</TotalTime>
  <Words>657</Words>
  <Application>Microsoft Office PowerPoint</Application>
  <PresentationFormat>On-screen Show (4:3)</PresentationFormat>
  <Paragraphs>124</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Metro</vt:lpstr>
      <vt:lpstr>PENGULANGAN/ LOOPING</vt:lpstr>
      <vt:lpstr>Slide 2</vt:lpstr>
      <vt:lpstr>LOOPING</vt:lpstr>
      <vt:lpstr>LOOPING</vt:lpstr>
      <vt:lpstr>LOOPING</vt:lpstr>
      <vt:lpstr>LOOPING</vt:lpstr>
      <vt:lpstr>LOOPING</vt:lpstr>
      <vt:lpstr>LOOPING</vt:lpstr>
      <vt:lpstr>LOOPING</vt:lpstr>
      <vt:lpstr>LOOPING</vt:lpstr>
      <vt:lpstr>LOOPING</vt:lpstr>
      <vt:lpstr> Sekian &amp;  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Teknologi Informasi</dc:title>
  <dc:creator>yuni</dc:creator>
  <cp:lastModifiedBy>INDO</cp:lastModifiedBy>
  <cp:revision>32</cp:revision>
  <dcterms:created xsi:type="dcterms:W3CDTF">2011-09-26T12:03:31Z</dcterms:created>
  <dcterms:modified xsi:type="dcterms:W3CDTF">2015-04-06T07:07:23Z</dcterms:modified>
</cp:coreProperties>
</file>