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8" r:id="rId4"/>
    <p:sldId id="261" r:id="rId5"/>
    <p:sldId id="260" r:id="rId6"/>
    <p:sldId id="262" r:id="rId7"/>
    <p:sldId id="263" r:id="rId8"/>
    <p:sldId id="264" r:id="rId9"/>
    <p:sldId id="265" r:id="rId10"/>
    <p:sldId id="266" r:id="rId11"/>
    <p:sldId id="283" r:id="rId12"/>
    <p:sldId id="267" r:id="rId13"/>
    <p:sldId id="284" r:id="rId14"/>
    <p:sldId id="268" r:id="rId15"/>
    <p:sldId id="285" r:id="rId16"/>
    <p:sldId id="269" r:id="rId17"/>
    <p:sldId id="286" r:id="rId18"/>
    <p:sldId id="270" r:id="rId19"/>
    <p:sldId id="287" r:id="rId20"/>
    <p:sldId id="271" r:id="rId21"/>
    <p:sldId id="277" r:id="rId22"/>
    <p:sldId id="290" r:id="rId23"/>
    <p:sldId id="291"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78" autoAdjust="0"/>
    <p:restoredTop sz="86420" autoAdjust="0"/>
  </p:normalViewPr>
  <p:slideViewPr>
    <p:cSldViewPr>
      <p:cViewPr>
        <p:scale>
          <a:sx n="80" d="100"/>
          <a:sy n="80" d="100"/>
        </p:scale>
        <p:origin x="-1440"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BB02C-9FF5-4C8E-8A45-04B619399006}" type="datetimeFigureOut">
              <a:rPr lang="en-US" smtClean="0"/>
              <a:pPr/>
              <a:t>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7BB02C-9FF5-4C8E-8A45-04B619399006}" type="datetimeFigureOut">
              <a:rPr lang="en-US" smtClean="0"/>
              <a:pPr/>
              <a:t>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7BB02C-9FF5-4C8E-8A45-04B619399006}" type="datetimeFigureOut">
              <a:rPr lang="en-US" smtClean="0"/>
              <a:pPr/>
              <a:t>2/10/2012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7BB02C-9FF5-4C8E-8A45-04B619399006}" type="datetimeFigureOut">
              <a:rPr lang="en-US" smtClean="0"/>
              <a:pPr/>
              <a:t>2/10/2012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BB02C-9FF5-4C8E-8A45-04B619399006}" type="datetimeFigureOut">
              <a:rPr lang="en-US" smtClean="0"/>
              <a:pPr/>
              <a:t>2/10/2012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BB02C-9FF5-4C8E-8A45-04B619399006}" type="datetimeFigureOut">
              <a:rPr lang="en-US" smtClean="0"/>
              <a:pPr/>
              <a:t>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BB02C-9FF5-4C8E-8A45-04B619399006}" type="datetimeFigureOut">
              <a:rPr lang="en-US" smtClean="0"/>
              <a:pPr/>
              <a:t>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BB02C-9FF5-4C8E-8A45-04B619399006}" type="datetimeFigureOut">
              <a:rPr lang="en-US" smtClean="0"/>
              <a:pPr/>
              <a:t>2/10/2012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7C00F-62CB-4858-A05E-DA393F44C4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8.emf"/><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4.emf"/><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8.emf"/><Relationship Id="rId5" Type="http://schemas.openxmlformats.org/officeDocument/2006/relationships/image" Target="../media/image5.jpe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5.jpe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image" Target="../media/image5.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1.emf"/><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3.jpeg"/><Relationship Id="rId7" Type="http://schemas.openxmlformats.org/officeDocument/2006/relationships/image" Target="../media/image25.emf"/><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27.emf"/></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emf"/><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undry.jpg"/>
          <p:cNvPicPr>
            <a:picLocks noChangeAspect="1"/>
          </p:cNvPicPr>
          <p:nvPr/>
        </p:nvPicPr>
        <p:blipFill>
          <a:blip r:embed="rId2"/>
          <a:stretch>
            <a:fillRect/>
          </a:stretch>
        </p:blipFill>
        <p:spPr>
          <a:xfrm>
            <a:off x="0" y="0"/>
            <a:ext cx="5077476" cy="6858000"/>
          </a:xfrm>
          <a:prstGeom prst="rect">
            <a:avLst/>
          </a:prstGeom>
        </p:spPr>
      </p:pic>
      <p:sp>
        <p:nvSpPr>
          <p:cNvPr id="2" name="Title 1"/>
          <p:cNvSpPr>
            <a:spLocks noGrp="1"/>
          </p:cNvSpPr>
          <p:nvPr>
            <p:ph type="ctrTitle"/>
          </p:nvPr>
        </p:nvSpPr>
        <p:spPr>
          <a:xfrm>
            <a:off x="1000100" y="428604"/>
            <a:ext cx="7072362" cy="1714512"/>
          </a:xfrm>
        </p:spPr>
        <p:txBody>
          <a:bodyPr>
            <a:noAutofit/>
          </a:bodyPr>
          <a:lstStyle/>
          <a:p>
            <a:r>
              <a:rPr lang="en-US" sz="4000" dirty="0" smtClean="0">
                <a:solidFill>
                  <a:schemeClr val="accent1"/>
                </a:solidFill>
                <a:latin typeface="Comic Sans MS" pitchFamily="66" charset="0"/>
              </a:rPr>
              <a:t>Sistem Informasi Laundry Pada Rumah Laundry Purwakarta</a:t>
            </a:r>
            <a:endParaRPr lang="en-US" sz="4000" dirty="0">
              <a:solidFill>
                <a:schemeClr val="accent1"/>
              </a:solidFill>
              <a:latin typeface="Comic Sans MS" pitchFamily="66" charset="0"/>
            </a:endParaRPr>
          </a:p>
        </p:txBody>
      </p:sp>
      <p:sp>
        <p:nvSpPr>
          <p:cNvPr id="3" name="Subtitle 2"/>
          <p:cNvSpPr>
            <a:spLocks noGrp="1"/>
          </p:cNvSpPr>
          <p:nvPr>
            <p:ph type="subTitle" idx="1"/>
          </p:nvPr>
        </p:nvSpPr>
        <p:spPr>
          <a:xfrm>
            <a:off x="2786050" y="2643182"/>
            <a:ext cx="3810000" cy="1285884"/>
          </a:xfrm>
        </p:spPr>
        <p:txBody>
          <a:bodyPr>
            <a:noAutofit/>
          </a:bodyPr>
          <a:lstStyle/>
          <a:p>
            <a:r>
              <a:rPr lang="en-US" sz="2400" dirty="0" smtClean="0">
                <a:solidFill>
                  <a:schemeClr val="tx1"/>
                </a:solidFill>
                <a:latin typeface="Comic Sans MS" pitchFamily="66" charset="0"/>
              </a:rPr>
              <a:t>Disusun Oleh :</a:t>
            </a:r>
          </a:p>
          <a:p>
            <a:r>
              <a:rPr lang="en-US" sz="2400" dirty="0" smtClean="0">
                <a:solidFill>
                  <a:schemeClr val="tx1"/>
                </a:solidFill>
                <a:latin typeface="Comic Sans MS" pitchFamily="66" charset="0"/>
              </a:rPr>
              <a:t>Rizwan Hutama Aritonang</a:t>
            </a:r>
          </a:p>
          <a:p>
            <a:r>
              <a:rPr lang="en-US" sz="2400" dirty="0" smtClean="0">
                <a:solidFill>
                  <a:schemeClr val="tx1"/>
                </a:solidFill>
                <a:latin typeface="Comic Sans MS" pitchFamily="66" charset="0"/>
              </a:rPr>
              <a:t>1.09.08.062</a:t>
            </a:r>
            <a:endParaRPr lang="en-US" sz="2400" dirty="0">
              <a:solidFill>
                <a:schemeClr val="tx1"/>
              </a:solidFill>
              <a:latin typeface="Comic Sans MS" pitchFamily="66" charset="0"/>
            </a:endParaRPr>
          </a:p>
        </p:txBody>
      </p:sp>
      <p:sp>
        <p:nvSpPr>
          <p:cNvPr id="6" name="Title 1"/>
          <p:cNvSpPr txBox="1">
            <a:spLocks/>
          </p:cNvSpPr>
          <p:nvPr/>
        </p:nvSpPr>
        <p:spPr>
          <a:xfrm>
            <a:off x="1000100" y="4572008"/>
            <a:ext cx="7406640" cy="1972250"/>
          </a:xfrm>
          <a:prstGeom prst="rect">
            <a:avLst/>
          </a:prstGeom>
        </p:spPr>
        <p:txBody>
          <a:bodyPr anchor="b">
            <a:noAutofit/>
          </a:bodyPr>
          <a:lstStyle/>
          <a:p>
            <a:pPr algn="ctr" fontAlgn="auto">
              <a:spcBef>
                <a:spcPts val="0"/>
              </a:spcBef>
              <a:spcAft>
                <a:spcPts val="0"/>
              </a:spcAft>
              <a:defRPr/>
            </a:pP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Manajemen</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Informatika</a:t>
            </a:r>
            <a:endParaRPr lang="en-US" sz="3200" b="1" dirty="0">
              <a:ln w="11430"/>
              <a:effectLst>
                <a:outerShdw blurRad="80000" dist="40000" dir="5040000" algn="tl">
                  <a:srgbClr val="000000">
                    <a:alpha val="30000"/>
                  </a:srgbClr>
                </a:outerShdw>
              </a:effectLst>
              <a:latin typeface="Arial Narrow" pitchFamily="34" charset="0"/>
              <a:cs typeface="Arial" pitchFamily="34" charset="0"/>
            </a:endParaRPr>
          </a:p>
          <a:p>
            <a:pPr algn="ctr" fontAlgn="auto">
              <a:spcBef>
                <a:spcPts val="0"/>
              </a:spcBef>
              <a:spcAft>
                <a:spcPts val="0"/>
              </a:spcAft>
              <a:defRPr/>
            </a:pP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Fakultas</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Teknik</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dan</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Ilmu</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Komputer</a:t>
            </a:r>
            <a:endParaRPr lang="en-US" sz="3200" b="1" dirty="0">
              <a:ln w="11430"/>
              <a:effectLst>
                <a:outerShdw blurRad="80000" dist="40000" dir="5040000" algn="tl">
                  <a:srgbClr val="000000">
                    <a:alpha val="30000"/>
                  </a:srgbClr>
                </a:outerShdw>
              </a:effectLst>
              <a:latin typeface="Arial Narrow" pitchFamily="34" charset="0"/>
              <a:cs typeface="Arial" pitchFamily="34" charset="0"/>
            </a:endParaRPr>
          </a:p>
          <a:p>
            <a:pPr algn="ctr" fontAlgn="auto">
              <a:spcBef>
                <a:spcPts val="0"/>
              </a:spcBef>
              <a:spcAft>
                <a:spcPts val="0"/>
              </a:spcAft>
              <a:defRPr/>
            </a:pP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Universitas</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Komputer</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Indonesia</a:t>
            </a:r>
          </a:p>
          <a:p>
            <a:pPr algn="ctr" fontAlgn="auto">
              <a:spcBef>
                <a:spcPts val="0"/>
              </a:spcBef>
              <a:spcAft>
                <a:spcPts val="0"/>
              </a:spcAft>
              <a:defRPr/>
            </a:pPr>
            <a:r>
              <a:rPr lang="en-US" sz="3200" b="1" dirty="0" smtClean="0">
                <a:ln w="11430"/>
                <a:effectLst>
                  <a:outerShdw blurRad="80000" dist="40000" dir="5040000" algn="tl">
                    <a:srgbClr val="000000">
                      <a:alpha val="30000"/>
                    </a:srgbClr>
                  </a:outerShdw>
                </a:effectLst>
                <a:latin typeface="Arial Narrow" pitchFamily="34" charset="0"/>
                <a:cs typeface="Arial" pitchFamily="34" charset="0"/>
              </a:rPr>
              <a:t>2012</a:t>
            </a:r>
            <a:endParaRPr lang="en-US" sz="3200" b="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71546"/>
            <a:ext cx="7406640" cy="543490"/>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Login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3267" t="3250" r="4900" b="3250"/>
          <a:stretch>
            <a:fillRect/>
          </a:stretch>
        </p:blipFill>
        <p:spPr bwMode="auto">
          <a:xfrm>
            <a:off x="1214414" y="1647824"/>
            <a:ext cx="6858048" cy="42815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login kasir</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7260" t="3374" r="4356" b="16564"/>
          <a:stretch>
            <a:fillRect/>
          </a:stretch>
        </p:blipFill>
        <p:spPr bwMode="auto">
          <a:xfrm>
            <a:off x="1285852" y="1785926"/>
            <a:ext cx="6500858" cy="3429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71546"/>
            <a:ext cx="7406640" cy="543490"/>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Transaksi Order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1403648" y="1521142"/>
            <a:ext cx="7200800" cy="41684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transaksi order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1115616" y="1472160"/>
            <a:ext cx="7056783" cy="4477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Kelola Data Laundry Pelanggan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rotWithShape="1">
          <a:blip r:embed="rId6"/>
          <a:srcRect b="4994"/>
          <a:stretch/>
        </p:blipFill>
        <p:spPr bwMode="auto">
          <a:xfrm>
            <a:off x="1403649" y="1472159"/>
            <a:ext cx="6912768" cy="4964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kelola data laundry pelanggan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8727" r="2364" b="13793"/>
          <a:stretch>
            <a:fillRect/>
          </a:stretch>
        </p:blipFill>
        <p:spPr bwMode="auto">
          <a:xfrm>
            <a:off x="1142976" y="1643050"/>
            <a:ext cx="6715171" cy="4357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Transaksi Pengambilan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3448" t="2736" r="2904" b="3191"/>
          <a:stretch>
            <a:fillRect/>
          </a:stretch>
        </p:blipFill>
        <p:spPr bwMode="auto">
          <a:xfrm>
            <a:off x="1142976" y="1500174"/>
            <a:ext cx="7072362" cy="487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transaksi ambil order</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7103" t="2242" r="7476" b="12556"/>
          <a:stretch>
            <a:fillRect/>
          </a:stretch>
        </p:blipFill>
        <p:spPr bwMode="auto">
          <a:xfrm>
            <a:off x="1214414" y="1616148"/>
            <a:ext cx="6643733" cy="41703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Laporan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2722" r="5445" b="3987"/>
          <a:stretch>
            <a:fillRect/>
          </a:stretch>
        </p:blipFill>
        <p:spPr bwMode="auto">
          <a:xfrm>
            <a:off x="857224" y="1643050"/>
            <a:ext cx="7215238" cy="4214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laporan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5870"/>
          <a:stretch>
            <a:fillRect/>
          </a:stretch>
        </p:blipFill>
        <p:spPr bwMode="auto">
          <a:xfrm>
            <a:off x="1043608" y="1472160"/>
            <a:ext cx="7433642" cy="4217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600" dirty="0" smtClean="0">
                <a:solidFill>
                  <a:schemeClr val="tx1"/>
                </a:solidFill>
                <a:latin typeface="Comic Sans MS" pitchFamily="66" charset="0"/>
              </a:rPr>
              <a:t>Latar Belakang Masalah :</a:t>
            </a:r>
            <a:endParaRPr lang="en-US" sz="3600" dirty="0">
              <a:solidFill>
                <a:schemeClr val="tx1"/>
              </a:solidFill>
              <a:latin typeface="Comic Sans MS" pitchFamily="66" charset="0"/>
            </a:endParaRPr>
          </a:p>
        </p:txBody>
      </p:sp>
      <p:sp>
        <p:nvSpPr>
          <p:cNvPr id="8" name="Rectangle 7"/>
          <p:cNvSpPr/>
          <p:nvPr/>
        </p:nvSpPr>
        <p:spPr>
          <a:xfrm>
            <a:off x="571472" y="1443840"/>
            <a:ext cx="8215370" cy="4524315"/>
          </a:xfrm>
          <a:prstGeom prst="rect">
            <a:avLst/>
          </a:prstGeom>
        </p:spPr>
        <p:txBody>
          <a:bodyPr wrap="square">
            <a:spAutoFit/>
          </a:bodyPr>
          <a:lstStyle/>
          <a:p>
            <a:r>
              <a:rPr lang="en-US" sz="2400" dirty="0" smtClean="0">
                <a:latin typeface="Comic Sans MS" pitchFamily="66" charset="0"/>
              </a:rPr>
              <a:t>Rumah laundry adalah perusahaan yang bergerak di bidang jasa, tepatnya jasa pencucian. Setiap harinya Rumah Laundry dalam menerima transaksi order pencucian, kasir melakukan pencatatan dalam nota, kemudian kembali mencatat data nota order pakaian yang akan dilaundry </a:t>
            </a:r>
            <a:r>
              <a:rPr lang="en-US" sz="2400" smtClean="0">
                <a:latin typeface="Comic Sans MS" pitchFamily="66" charset="0"/>
              </a:rPr>
              <a:t>ke buku pengelolaan untuk </a:t>
            </a:r>
            <a:r>
              <a:rPr lang="en-US" sz="2400" dirty="0" smtClean="0">
                <a:latin typeface="Comic Sans MS" pitchFamily="66" charset="0"/>
              </a:rPr>
              <a:t>selanjutnya dikelola dan diolah menjadi data pakaian yang akan dicuci, siap diambil dan telah diambil oleh konsumen, kemudian setiap terjadi transaksi pengambilan </a:t>
            </a:r>
            <a:r>
              <a:rPr lang="en-US" sz="2400" smtClean="0">
                <a:latin typeface="Comic Sans MS" pitchFamily="66" charset="0"/>
              </a:rPr>
              <a:t>dilakukan validasi /pengecekan </a:t>
            </a:r>
            <a:r>
              <a:rPr lang="en-US" sz="2400" dirty="0" smtClean="0">
                <a:latin typeface="Comic Sans MS" pitchFamily="66" charset="0"/>
              </a:rPr>
              <a:t>nota,lalu nota dari setiap hasil transaksi laundry yang disimpan dibuatkan laporan hasil laundry.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Kelola Paket Laundry </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3214" t="2574" r="2457" b="2206"/>
          <a:stretch>
            <a:fillRect/>
          </a:stretch>
        </p:blipFill>
        <p:spPr bwMode="auto">
          <a:xfrm>
            <a:off x="857224" y="1571611"/>
            <a:ext cx="7215238" cy="44291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kelola data paket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8167" t="3876" r="7078" b="13953"/>
          <a:stretch>
            <a:fillRect/>
          </a:stretch>
        </p:blipFill>
        <p:spPr bwMode="auto">
          <a:xfrm>
            <a:off x="1142976" y="1714488"/>
            <a:ext cx="6643734" cy="3786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14"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pengelolaan</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data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pelanggan</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6" name="Picture 15"/>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472160"/>
            <a:ext cx="6840759" cy="4486910"/>
          </a:xfrm>
          <a:prstGeom prst="rect">
            <a:avLst/>
          </a:prstGeom>
          <a:noFill/>
          <a:ln>
            <a:noFill/>
          </a:ln>
        </p:spPr>
      </p:pic>
    </p:spTree>
    <p:extLst>
      <p:ext uri="{BB962C8B-B14F-4D97-AF65-F5344CB8AC3E}">
        <p14:creationId xmlns:p14="http://schemas.microsoft.com/office/powerpoint/2010/main" val="4279365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14"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kelola</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data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pelanggan</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5" name="Picture 14"/>
          <p:cNvPicPr/>
          <p:nvPr/>
        </p:nvPicPr>
        <p:blipFill>
          <a:blip r:embed="rId6">
            <a:extLst>
              <a:ext uri="{28A0092B-C50C-407E-A947-70E740481C1C}">
                <a14:useLocalDpi xmlns:a14="http://schemas.microsoft.com/office/drawing/2010/main" val="0"/>
              </a:ext>
            </a:extLst>
          </a:blip>
          <a:srcRect/>
          <a:stretch>
            <a:fillRect/>
          </a:stretch>
        </p:blipFill>
        <p:spPr bwMode="auto">
          <a:xfrm>
            <a:off x="827584" y="1472160"/>
            <a:ext cx="7272808" cy="3901056"/>
          </a:xfrm>
          <a:prstGeom prst="rect">
            <a:avLst/>
          </a:prstGeom>
          <a:noFill/>
          <a:ln>
            <a:noFill/>
          </a:ln>
        </p:spPr>
      </p:pic>
    </p:spTree>
    <p:extLst>
      <p:ext uri="{BB962C8B-B14F-4D97-AF65-F5344CB8AC3E}">
        <p14:creationId xmlns:p14="http://schemas.microsoft.com/office/powerpoint/2010/main" val="1897397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Class Diagram</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714348" y="1494380"/>
            <a:ext cx="8072494" cy="4935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Component Diagram</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1115616" y="1382077"/>
            <a:ext cx="7056783" cy="44951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Deployment Diagram</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2500298" y="1982972"/>
            <a:ext cx="4429156" cy="3946358"/>
          </a:xfrm>
          <a:prstGeom prst="rect">
            <a:avLst/>
          </a:prstGeom>
          <a:noFill/>
          <a:ln w="9525">
            <a:noFill/>
            <a:miter lim="800000"/>
            <a:headEnd/>
            <a:tailEnd/>
          </a:ln>
        </p:spPr>
      </p:pic>
      <p:pic>
        <p:nvPicPr>
          <p:cNvPr id="15" name="Picture 14"/>
          <p:cNvPicPr/>
          <p:nvPr/>
        </p:nvPicPr>
        <p:blipFill>
          <a:blip r:embed="rId7"/>
          <a:srcRect/>
          <a:stretch>
            <a:fillRect/>
          </a:stretch>
        </p:blipFill>
        <p:spPr bwMode="auto">
          <a:xfrm>
            <a:off x="3857620" y="3786190"/>
            <a:ext cx="1285884" cy="785818"/>
          </a:xfrm>
          <a:prstGeom prst="rect">
            <a:avLst/>
          </a:prstGeom>
          <a:noFill/>
          <a:ln w="9525">
            <a:noFill/>
            <a:miter lim="800000"/>
            <a:headEnd/>
            <a:tailEnd/>
          </a:ln>
        </p:spPr>
      </p:pic>
      <p:pic>
        <p:nvPicPr>
          <p:cNvPr id="16" name="Picture 15"/>
          <p:cNvPicPr/>
          <p:nvPr/>
        </p:nvPicPr>
        <p:blipFill>
          <a:blip r:embed="rId8"/>
          <a:srcRect/>
          <a:stretch>
            <a:fillRect/>
          </a:stretch>
        </p:blipFill>
        <p:spPr bwMode="auto">
          <a:xfrm>
            <a:off x="3786182" y="3000372"/>
            <a:ext cx="1357322" cy="714380"/>
          </a:xfrm>
          <a:prstGeom prst="rect">
            <a:avLst/>
          </a:prstGeom>
          <a:noFill/>
          <a:ln w="9525">
            <a:noFill/>
            <a:miter lim="800000"/>
            <a:headEnd/>
            <a:tailEnd/>
          </a:ln>
        </p:spPr>
      </p:pic>
      <p:pic>
        <p:nvPicPr>
          <p:cNvPr id="18" name="Picture 17"/>
          <p:cNvPicPr/>
          <p:nvPr/>
        </p:nvPicPr>
        <p:blipFill>
          <a:blip r:embed="rId9"/>
          <a:srcRect/>
          <a:stretch>
            <a:fillRect/>
          </a:stretch>
        </p:blipFill>
        <p:spPr bwMode="auto">
          <a:xfrm>
            <a:off x="3786182" y="4572008"/>
            <a:ext cx="1381760" cy="6800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Kesimpulan</a:t>
            </a:r>
            <a:endParaRPr lang="en-US" sz="3200" dirty="0">
              <a:solidFill>
                <a:schemeClr val="tx1"/>
              </a:solidFill>
              <a:latin typeface="Comic Sans MS" pitchFamily="66" charset="0"/>
            </a:endParaRPr>
          </a:p>
        </p:txBody>
      </p:sp>
      <p:sp>
        <p:nvSpPr>
          <p:cNvPr id="18" name="Text Placeholder 3"/>
          <p:cNvSpPr txBox="1">
            <a:spLocks/>
          </p:cNvSpPr>
          <p:nvPr/>
        </p:nvSpPr>
        <p:spPr>
          <a:xfrm>
            <a:off x="500034" y="1214422"/>
            <a:ext cx="8229600" cy="4691063"/>
          </a:xfrm>
          <a:prstGeom prst="rect">
            <a:avLst/>
          </a:prstGeom>
        </p:spPr>
        <p:txBody>
          <a:bodyPr vert="horz" lIns="91440" tIns="45720" rIns="91440" bIns="45720" rtlCol="0">
            <a:noAutofit/>
          </a:bodyPr>
          <a:lstStyle/>
          <a:p>
            <a:pPr marL="342900" indent="-342900">
              <a:spcBef>
                <a:spcPct val="20000"/>
              </a:spcBef>
              <a:buFont typeface="Arial" pitchFamily="34" charset="0"/>
              <a:buChar char="•"/>
              <a:defRPr/>
            </a:pPr>
            <a:r>
              <a:rPr lang="en-US" sz="2800" dirty="0" smtClean="0"/>
              <a:t>Pengolahan data menjadi lebih efektif.</a:t>
            </a:r>
          </a:p>
          <a:p>
            <a:pPr marL="342900" indent="-342900">
              <a:spcBef>
                <a:spcPct val="20000"/>
              </a:spcBef>
              <a:buFont typeface="Arial" pitchFamily="34" charset="0"/>
              <a:buChar char="•"/>
              <a:defRPr/>
            </a:pPr>
            <a:r>
              <a:rPr lang="en-US" sz="2800" dirty="0" smtClean="0"/>
              <a:t>Mempermudah kasir atau admin dalam mengelola proses pengelolaan data laundry para pelanggan, pencatatan data paket laundry dan transaksi order maupun pengambilan laundry.</a:t>
            </a:r>
          </a:p>
          <a:p>
            <a:pPr marL="342900" indent="-342900">
              <a:spcBef>
                <a:spcPct val="20000"/>
              </a:spcBef>
              <a:buFont typeface="Arial" pitchFamily="34" charset="0"/>
              <a:buChar char="•"/>
              <a:defRPr/>
            </a:pPr>
            <a:r>
              <a:rPr lang="en-US" sz="2800" dirty="0" smtClean="0"/>
              <a:t>Pembuatan laporan, baik laporan transaksi order laundry, pengambilan laundry, data pelanggan maupun data paket laundry dapat diakses dengan cepat.</a:t>
            </a:r>
          </a:p>
          <a:p>
            <a:pPr marL="342900" indent="-342900">
              <a:spcBef>
                <a:spcPct val="20000"/>
              </a:spcBef>
              <a:buFont typeface="Arial" pitchFamily="34" charset="0"/>
              <a:buChar char="•"/>
              <a:defRPr/>
            </a:pPr>
            <a:r>
              <a:rPr lang="en-US" sz="2800" dirty="0" smtClean="0"/>
              <a:t>Dengan sistem yang terkomputerisasi ini mempermudah dalam proses pencarian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Saran</a:t>
            </a:r>
            <a:endParaRPr lang="en-US" sz="3200" dirty="0">
              <a:solidFill>
                <a:schemeClr val="tx1"/>
              </a:solidFill>
              <a:latin typeface="Comic Sans MS" pitchFamily="66" charset="0"/>
            </a:endParaRPr>
          </a:p>
        </p:txBody>
      </p:sp>
      <p:sp>
        <p:nvSpPr>
          <p:cNvPr id="18" name="Text Placeholder 3"/>
          <p:cNvSpPr txBox="1">
            <a:spLocks/>
          </p:cNvSpPr>
          <p:nvPr/>
        </p:nvSpPr>
        <p:spPr>
          <a:xfrm>
            <a:off x="500034" y="1214422"/>
            <a:ext cx="8229600" cy="4691063"/>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r>
              <a:rPr lang="en-US" sz="2800" dirty="0" smtClean="0"/>
              <a:t>Perlu diperluas lagi sistem yang telah dibuat sehingga ruang lingkupnya besar dan akan menjadi sistem informasi yang banyak menangani segala hal di Rumah Laundry</a:t>
            </a:r>
          </a:p>
          <a:p>
            <a:pPr marL="342900" indent="-342900">
              <a:spcBef>
                <a:spcPct val="20000"/>
              </a:spcBef>
              <a:buFont typeface="Arial" pitchFamily="34" charset="0"/>
              <a:buChar char="•"/>
              <a:defRPr/>
            </a:pPr>
            <a:r>
              <a:rPr lang="en-US" sz="2800" dirty="0" smtClean="0"/>
              <a:t>Penulis menyarankan sebaiknya untuk proses transaksi pembuatan order laundry ditambahkannya fasilitas untuk bisa menerima lebih dari 1 (satu) pembuatan order sehingga dapat lebih mengefisienkan waktu jika ada pelanggan melakukan order pencucian lebih dari satu order dalam satu waktu yang bersamaan. </a:t>
            </a:r>
            <a:endParaRPr lang="en-US" sz="2800" smtClean="0"/>
          </a:p>
          <a:p>
            <a:pPr marL="342900" lvl="0" indent="-342900">
              <a:spcBef>
                <a:spcPct val="20000"/>
              </a:spcBef>
              <a:buFont typeface="Arial" pitchFamily="34" charset="0"/>
              <a:buChar char="•"/>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Pencatatan nota transaksi order laundry masih ditulis tangan sehingga membutuhkan waktu yang lama serta rentan akan kesalahan menghitung pembayaran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Pengolahan data laundry pelanggan yang dianggap kurang efektif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Terdapatnya kesulitan-kesulitan dalam proses pencarian &amp; perubahan data laundry para pelanggan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Pembuatan</a:t>
            </a:r>
            <a:r>
              <a:rPr kumimoji="0" lang="en-US" sz="2800" b="0" i="0" u="none" strike="noStrike" kern="1200" cap="none" spc="0" normalizeH="0" noProof="0" dirty="0" smtClean="0">
                <a:ln>
                  <a:noFill/>
                </a:ln>
                <a:solidFill>
                  <a:schemeClr val="tx1"/>
                </a:solidFill>
                <a:effectLst/>
                <a:uLnTx/>
                <a:uFillTx/>
                <a:latin typeface="+mn-lt"/>
                <a:ea typeface="+mn-ea"/>
                <a:cs typeface="+mn-cs"/>
              </a:rPr>
              <a:t> laporan yang memerlukan ketelitian di buku pengelolaan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600" dirty="0" smtClean="0">
                <a:solidFill>
                  <a:schemeClr val="tx1"/>
                </a:solidFill>
                <a:latin typeface="Comic Sans MS" pitchFamily="66" charset="0"/>
              </a:rPr>
              <a:t>Identifikasi Masalah :</a:t>
            </a:r>
            <a:endParaRPr lang="en-US" sz="36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Bagaimana</a:t>
            </a:r>
            <a:r>
              <a:rPr kumimoji="0" lang="en-US" sz="2800" b="0" i="0" u="none" strike="noStrike" kern="1200" cap="none" spc="0" normalizeH="0" noProof="0" dirty="0" smtClean="0">
                <a:ln>
                  <a:noFill/>
                </a:ln>
                <a:solidFill>
                  <a:schemeClr val="tx1"/>
                </a:solidFill>
                <a:effectLst/>
                <a:uLnTx/>
                <a:uFillTx/>
                <a:latin typeface="+mn-lt"/>
                <a:ea typeface="+mn-ea"/>
                <a:cs typeface="+mn-cs"/>
              </a:rPr>
              <a:t> sistem pengolahan data laundry yang berjalan pada Rumah Laundry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baseline="0" dirty="0" smtClean="0"/>
              <a:t>Bagaimana</a:t>
            </a:r>
            <a:r>
              <a:rPr lang="en-US" sz="2800" dirty="0" smtClean="0"/>
              <a:t> merancang sistem informasi laundry pada Rumah Laundry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Bagaimana implementasi sistem informasi pengolahan data laundry pada Rumah Laundry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600" dirty="0" smtClean="0">
                <a:solidFill>
                  <a:schemeClr val="tx1"/>
                </a:solidFill>
                <a:latin typeface="Comic Sans MS" pitchFamily="66" charset="0"/>
              </a:rPr>
              <a:t>Rumusan Masalah :</a:t>
            </a:r>
            <a:endParaRPr lang="en-US" sz="36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Maksud</a:t>
            </a:r>
            <a:r>
              <a:rPr kumimoji="0" lang="en-US" sz="2500" b="0" i="0" u="none" strike="noStrike" kern="1200" cap="none" spc="0" normalizeH="0" noProof="0" dirty="0" smtClean="0">
                <a:ln>
                  <a:noFill/>
                </a:ln>
                <a:solidFill>
                  <a:schemeClr val="tx1"/>
                </a:solidFill>
                <a:effectLst/>
                <a:uLnTx/>
                <a:uFillTx/>
                <a:latin typeface="+mn-lt"/>
                <a:ea typeface="+mn-ea"/>
                <a:cs typeface="+mn-cs"/>
              </a:rPr>
              <a:t> dari penelitian ini adalah untuk membangun sistem informasi laundry pada rumah laundry guna mempermudah dalam proses pengolahan transaksi, pengelolaan data laundry para pelanggan, pembuatan laporan dan  mengefisienkan waktu</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t>Tujuan Penelitian </a:t>
            </a:r>
          </a:p>
          <a:p>
            <a:pPr marL="90170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500" b="0" i="0" u="none" strike="noStrike" kern="1200" cap="none" spc="0" normalizeH="0" noProof="0" dirty="0" smtClean="0">
                <a:ln>
                  <a:noFill/>
                </a:ln>
                <a:solidFill>
                  <a:schemeClr val="tx1"/>
                </a:solidFill>
                <a:effectLst/>
                <a:uLnTx/>
                <a:uFillTx/>
                <a:latin typeface="+mn-lt"/>
                <a:ea typeface="+mn-ea"/>
                <a:cs typeface="+mn-cs"/>
              </a:rPr>
              <a:t>Untuk mengetahui sistem informasi laundry yang sedang berjalan di Rumah Laundry</a:t>
            </a:r>
          </a:p>
          <a:p>
            <a:pPr marL="90170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500" dirty="0" smtClean="0"/>
              <a:t>Untuk membuat perancangan sistem informasi laundry pada Rumah Laundry</a:t>
            </a:r>
          </a:p>
          <a:p>
            <a:pPr marL="90170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500" b="0" i="0" u="none" strike="noStrike" kern="1200" cap="none" spc="0" normalizeH="0" noProof="0" dirty="0" smtClean="0">
                <a:ln>
                  <a:noFill/>
                </a:ln>
                <a:solidFill>
                  <a:schemeClr val="tx1"/>
                </a:solidFill>
                <a:effectLst/>
                <a:uLnTx/>
                <a:uFillTx/>
                <a:latin typeface="+mn-lt"/>
                <a:ea typeface="+mn-ea"/>
                <a:cs typeface="+mn-cs"/>
              </a:rPr>
              <a:t>Mengimplementasikan sistem informasi laundry yang telah dibuat di rumah laundry</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Maksud dan Tujuan Penelitian :</a:t>
            </a:r>
            <a:endParaRPr lang="en-US" sz="32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Sistem</a:t>
            </a:r>
            <a:r>
              <a:rPr kumimoji="0" lang="en-US" sz="2500" b="0" i="0" u="none" strike="noStrike" kern="1200" cap="none" spc="0" normalizeH="0" noProof="0" dirty="0" smtClean="0">
                <a:ln>
                  <a:noFill/>
                </a:ln>
                <a:solidFill>
                  <a:schemeClr val="tx1"/>
                </a:solidFill>
                <a:effectLst/>
                <a:uLnTx/>
                <a:uFillTx/>
                <a:latin typeface="+mn-lt"/>
                <a:ea typeface="+mn-ea"/>
                <a:cs typeface="+mn-cs"/>
              </a:rPr>
              <a:t> informasi yang dibangun hanya mencangkup proses transaksi dengan pelanggan, pengelolaan data laundry, pembuatan laporan, serta pengelolaan data paket laundry</a:t>
            </a: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Dalam</a:t>
            </a:r>
            <a:r>
              <a:rPr kumimoji="0" lang="en-US" sz="2500" b="0" i="0" u="none" strike="noStrike" kern="1200" cap="none" spc="0" normalizeH="0" noProof="0" dirty="0" smtClean="0">
                <a:ln>
                  <a:noFill/>
                </a:ln>
                <a:solidFill>
                  <a:schemeClr val="tx1"/>
                </a:solidFill>
                <a:effectLst/>
                <a:uLnTx/>
                <a:uFillTx/>
                <a:latin typeface="+mn-lt"/>
                <a:ea typeface="+mn-ea"/>
                <a:cs typeface="+mn-cs"/>
              </a:rPr>
              <a:t> transaksi pembuatan order maka dalam satu order hanya bisa menerima satu paket laundry saja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baseline="0" dirty="0" smtClean="0"/>
              <a:t>Pembayaran</a:t>
            </a:r>
            <a:r>
              <a:rPr lang="en-US" sz="2500" dirty="0" smtClean="0"/>
              <a:t> dilakukan bisa secara tunai, dp terlebih dahulu ataupun dibayar saat pengambilan laundry.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Laporan</a:t>
            </a:r>
            <a:r>
              <a:rPr lang="en-US" sz="2500" dirty="0" smtClean="0"/>
              <a:t> yang dibuat hanya untuk memberikan laporan data laundry yang terdiri dari , data transaksi order laundry, transaksi pengambilan hasil laundry, jumlah pendapatan kotor dari laundry</a:t>
            </a:r>
            <a:r>
              <a:rPr lang="en-US" sz="2500" dirty="0" smtClean="0"/>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err="1" smtClean="0">
                <a:ln>
                  <a:noFill/>
                </a:ln>
                <a:solidFill>
                  <a:schemeClr val="tx1"/>
                </a:solidFill>
                <a:effectLst/>
                <a:uLnTx/>
                <a:uFillTx/>
                <a:latin typeface="+mn-lt"/>
                <a:ea typeface="+mn-ea"/>
                <a:cs typeface="+mn-cs"/>
              </a:rPr>
              <a:t>Pengambilan</a:t>
            </a:r>
            <a:r>
              <a:rPr kumimoji="0" lang="en-US" sz="2500" b="0" i="0" u="none" strike="noStrike" kern="1200" cap="none" spc="0" normalizeH="0" noProof="0" dirty="0" smtClean="0">
                <a:ln>
                  <a:noFill/>
                </a:ln>
                <a:solidFill>
                  <a:schemeClr val="tx1"/>
                </a:solidFill>
                <a:effectLst/>
                <a:uLnTx/>
                <a:uFillTx/>
                <a:latin typeface="+mn-lt"/>
                <a:ea typeface="+mn-ea"/>
                <a:cs typeface="+mn-cs"/>
              </a:rPr>
              <a:t> laundry </a:t>
            </a:r>
            <a:r>
              <a:rPr kumimoji="0" lang="en-US" sz="2500" b="0" i="0" u="none" strike="noStrike" kern="1200" cap="none" spc="0" normalizeH="0" noProof="0" dirty="0" err="1" smtClean="0">
                <a:ln>
                  <a:noFill/>
                </a:ln>
                <a:solidFill>
                  <a:schemeClr val="tx1"/>
                </a:solidFill>
                <a:effectLst/>
                <a:uLnTx/>
                <a:uFillTx/>
                <a:latin typeface="+mn-lt"/>
                <a:ea typeface="+mn-ea"/>
                <a:cs typeface="+mn-cs"/>
              </a:rPr>
              <a:t>ditentukan</a:t>
            </a:r>
            <a:r>
              <a:rPr kumimoji="0" lang="en-US" sz="2500" b="0" i="0" u="none" strike="noStrike" kern="1200" cap="none" spc="0" normalizeH="0" noProof="0" dirty="0" smtClean="0">
                <a:ln>
                  <a:noFill/>
                </a:ln>
                <a:solidFill>
                  <a:schemeClr val="tx1"/>
                </a:solidFill>
                <a:effectLst/>
                <a:uLnTx/>
                <a:uFillTx/>
                <a:latin typeface="+mn-lt"/>
                <a:ea typeface="+mn-ea"/>
                <a:cs typeface="+mn-cs"/>
              </a:rPr>
              <a:t> </a:t>
            </a:r>
            <a:r>
              <a:rPr kumimoji="0" lang="en-US" sz="2500" b="0" i="0" u="none" strike="noStrike" kern="1200" cap="none" spc="0" normalizeH="0" noProof="0" dirty="0" err="1" smtClean="0">
                <a:ln>
                  <a:noFill/>
                </a:ln>
                <a:solidFill>
                  <a:schemeClr val="tx1"/>
                </a:solidFill>
                <a:effectLst/>
                <a:uLnTx/>
                <a:uFillTx/>
                <a:latin typeface="+mn-lt"/>
                <a:ea typeface="+mn-ea"/>
                <a:cs typeface="+mn-cs"/>
              </a:rPr>
              <a:t>oleh</a:t>
            </a:r>
            <a:r>
              <a:rPr kumimoji="0" lang="en-US" sz="2500" b="0" i="0" u="none" strike="noStrike" kern="1200" cap="none" spc="0" normalizeH="0" noProof="0" dirty="0" smtClean="0">
                <a:ln>
                  <a:noFill/>
                </a:ln>
                <a:solidFill>
                  <a:schemeClr val="tx1"/>
                </a:solidFill>
                <a:effectLst/>
                <a:uLnTx/>
                <a:uFillTx/>
                <a:latin typeface="+mn-lt"/>
                <a:ea typeface="+mn-ea"/>
                <a:cs typeface="+mn-cs"/>
              </a:rPr>
              <a:t> admin (min 3 </a:t>
            </a:r>
            <a:r>
              <a:rPr kumimoji="0" lang="en-US" sz="2500" b="0" i="0" u="none" strike="noStrike" kern="1200" cap="none" spc="0" normalizeH="0" noProof="0" dirty="0" err="1" smtClean="0">
                <a:ln>
                  <a:noFill/>
                </a:ln>
                <a:solidFill>
                  <a:schemeClr val="tx1"/>
                </a:solidFill>
                <a:effectLst/>
                <a:uLnTx/>
                <a:uFillTx/>
                <a:latin typeface="+mn-lt"/>
                <a:ea typeface="+mn-ea"/>
                <a:cs typeface="+mn-cs"/>
              </a:rPr>
              <a:t>hari</a:t>
            </a:r>
            <a:r>
              <a:rPr kumimoji="0" lang="en-US" sz="2500" b="0" i="0" u="none" strike="noStrike" kern="1200" cap="none" spc="0" normalizeH="0" noProof="0" dirty="0" smtClean="0">
                <a:ln>
                  <a:noFill/>
                </a:ln>
                <a:solidFill>
                  <a:schemeClr val="tx1"/>
                </a:solidFill>
                <a:effectLst/>
                <a:uLnTx/>
                <a:uFillTx/>
                <a:latin typeface="+mn-lt"/>
                <a:ea typeface="+mn-ea"/>
                <a:cs typeface="+mn-cs"/>
              </a:rPr>
              <a:t>)</a:t>
            </a: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Batasan Masalah :</a:t>
            </a:r>
            <a:endParaRPr lang="en-US" sz="32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28596" y="1357298"/>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Metode Pengembangan Sistem :</a:t>
            </a:r>
            <a:endParaRPr lang="en-US" sz="3200" dirty="0">
              <a:solidFill>
                <a:schemeClr val="tx1"/>
              </a:solidFill>
              <a:latin typeface="Comic Sans MS" pitchFamily="66" charset="0"/>
            </a:endParaRPr>
          </a:p>
        </p:txBody>
      </p:sp>
      <p:pic>
        <p:nvPicPr>
          <p:cNvPr id="8" name="Picture 7"/>
          <p:cNvPicPr/>
          <p:nvPr/>
        </p:nvPicPr>
        <p:blipFill>
          <a:blip r:embed="rId6" cstate="print"/>
          <a:srcRect/>
          <a:stretch>
            <a:fillRect/>
          </a:stretch>
        </p:blipFill>
        <p:spPr bwMode="auto">
          <a:xfrm>
            <a:off x="714348" y="914400"/>
            <a:ext cx="8124852" cy="4657740"/>
          </a:xfrm>
          <a:prstGeom prst="rect">
            <a:avLst/>
          </a:prstGeom>
          <a:noFill/>
          <a:ln w="9525">
            <a:noFill/>
            <a:miter lim="800000"/>
            <a:headEnd/>
            <a:tailEnd/>
          </a:ln>
        </p:spPr>
      </p:pic>
      <p:sp>
        <p:nvSpPr>
          <p:cNvPr id="14" name="Title 1"/>
          <p:cNvSpPr txBox="1">
            <a:spLocks/>
          </p:cNvSpPr>
          <p:nvPr/>
        </p:nvSpPr>
        <p:spPr>
          <a:xfrm>
            <a:off x="1071538" y="5429264"/>
            <a:ext cx="7406640" cy="543490"/>
          </a:xfrm>
          <a:prstGeom prst="rect">
            <a:avLst/>
          </a:prstGeom>
        </p:spPr>
        <p:txBody>
          <a:bodyPr anchor="b">
            <a:noAutofit/>
          </a:bodyPr>
          <a:lstStyle/>
          <a:p>
            <a:pPr algn="ct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Pengembangan sistem dengan prototype</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203"/>
          <p:cNvSpPr>
            <a:spLocks noChangeArrowheads="1"/>
          </p:cNvSpPr>
          <p:nvPr/>
        </p:nvSpPr>
        <p:spPr bwMode="auto">
          <a:xfrm>
            <a:off x="4593485" y="3714242"/>
            <a:ext cx="456286" cy="29912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solidFill>
                  <a:srgbClr val="FF0000"/>
                </a:solidFill>
                <a:latin typeface="Calibri" pitchFamily="34" charset="0"/>
                <a:cs typeface="Arial" pitchFamily="34" charset="0"/>
              </a:rPr>
              <a:t>10</a:t>
            </a: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1" name="Rectangle 203"/>
          <p:cNvSpPr>
            <a:spLocks noChangeArrowheads="1"/>
          </p:cNvSpPr>
          <p:nvPr/>
        </p:nvSpPr>
        <p:spPr bwMode="auto">
          <a:xfrm>
            <a:off x="5051818" y="3429000"/>
            <a:ext cx="456286" cy="29912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a:solidFill>
                  <a:srgbClr val="FF0000"/>
                </a:solidFill>
                <a:latin typeface="Calibri" pitchFamily="34" charset="0"/>
                <a:cs typeface="Arial" pitchFamily="34" charset="0"/>
              </a:rPr>
              <a:t>9</a:t>
            </a: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Rectangle 203"/>
          <p:cNvSpPr>
            <a:spLocks noChangeArrowheads="1"/>
          </p:cNvSpPr>
          <p:nvPr/>
        </p:nvSpPr>
        <p:spPr bwMode="auto">
          <a:xfrm>
            <a:off x="5643570" y="4000504"/>
            <a:ext cx="456286" cy="43966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solidFill>
                  <a:srgbClr val="FF0000"/>
                </a:solidFill>
                <a:latin typeface="Calibri" pitchFamily="34" charset="0"/>
                <a:cs typeface="Arial" pitchFamily="34" charset="0"/>
              </a:rPr>
              <a:t>12</a:t>
            </a:r>
            <a:endParaRPr kumimoji="0" lang="en-US" sz="1100" b="0" i="0" u="none" strike="noStrike" cap="none" normalizeH="0" baseline="0" dirty="0" smtClean="0">
              <a:ln>
                <a:noFill/>
              </a:ln>
              <a:solidFill>
                <a:srgbClr val="FF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0" name="Rectangle 203"/>
          <p:cNvSpPr>
            <a:spLocks noChangeArrowheads="1"/>
          </p:cNvSpPr>
          <p:nvPr/>
        </p:nvSpPr>
        <p:spPr bwMode="auto">
          <a:xfrm>
            <a:off x="5214942" y="4357694"/>
            <a:ext cx="456286" cy="43966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13</a:t>
            </a:r>
            <a:endParaRPr kumimoji="0" lang="en-US" sz="1100" b="0" i="0" u="none" strike="noStrike" cap="none" normalizeH="0" baseline="0" dirty="0" smtClean="0">
              <a:ln>
                <a:noFill/>
              </a:ln>
              <a:solidFill>
                <a:srgbClr val="FF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berjalan </a:t>
            </a:r>
            <a:endParaRPr lang="en-US" sz="3200" dirty="0">
              <a:solidFill>
                <a:schemeClr val="tx1"/>
              </a:solidFill>
              <a:latin typeface="Comic Sans MS" pitchFamily="66" charset="0"/>
            </a:endParaRPr>
          </a:p>
        </p:txBody>
      </p:sp>
      <p:grpSp>
        <p:nvGrpSpPr>
          <p:cNvPr id="1026" name="Group 2"/>
          <p:cNvGrpSpPr>
            <a:grpSpLocks/>
          </p:cNvGrpSpPr>
          <p:nvPr/>
        </p:nvGrpSpPr>
        <p:grpSpPr bwMode="auto">
          <a:xfrm>
            <a:off x="928662" y="1479594"/>
            <a:ext cx="7215237" cy="3965630"/>
            <a:chOff x="3930" y="8956"/>
            <a:chExt cx="6405" cy="3409"/>
          </a:xfrm>
        </p:grpSpPr>
        <p:sp>
          <p:nvSpPr>
            <p:cNvPr id="1027" name="Rectangle 91"/>
            <p:cNvSpPr>
              <a:spLocks noChangeArrowheads="1"/>
            </p:cNvSpPr>
            <p:nvPr/>
          </p:nvSpPr>
          <p:spPr bwMode="auto">
            <a:xfrm>
              <a:off x="5925" y="8975"/>
              <a:ext cx="495" cy="420"/>
            </a:xfrm>
            <a:prstGeom prst="rect">
              <a:avLst/>
            </a:prstGeom>
            <a:solidFill>
              <a:srgbClr val="FFFFFF"/>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dirty="0" smtClean="0">
                  <a:solidFill>
                    <a:srgbClr val="000000"/>
                  </a:solidFill>
                  <a:latin typeface="Calibri" pitchFamily="34" charset="0"/>
                  <a:cs typeface="Arial" pitchFamily="34" charset="0"/>
                </a:rPr>
                <a:t>11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28" name="Group 4"/>
            <p:cNvGrpSpPr>
              <a:grpSpLocks/>
            </p:cNvGrpSpPr>
            <p:nvPr/>
          </p:nvGrpSpPr>
          <p:grpSpPr bwMode="auto">
            <a:xfrm>
              <a:off x="3930" y="8956"/>
              <a:ext cx="6405" cy="3409"/>
              <a:chOff x="3930" y="8956"/>
              <a:chExt cx="6405" cy="3409"/>
            </a:xfrm>
          </p:grpSpPr>
          <p:sp>
            <p:nvSpPr>
              <p:cNvPr id="1029" name="Rectangle 95"/>
              <p:cNvSpPr>
                <a:spLocks noChangeArrowheads="1"/>
              </p:cNvSpPr>
              <p:nvPr/>
            </p:nvSpPr>
            <p:spPr bwMode="auto">
              <a:xfrm>
                <a:off x="5873" y="9369"/>
                <a:ext cx="642" cy="420"/>
              </a:xfrm>
              <a:prstGeom prst="rect">
                <a:avLst/>
              </a:prstGeom>
              <a:solidFill>
                <a:srgbClr val="FFFFFF"/>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cs typeface="Arial" pitchFamily="34" charset="0"/>
                  </a:rPr>
                  <a:t>14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30" name="Group 89"/>
              <p:cNvGrpSpPr>
                <a:grpSpLocks/>
              </p:cNvGrpSpPr>
              <p:nvPr/>
            </p:nvGrpSpPr>
            <p:grpSpPr bwMode="auto">
              <a:xfrm>
                <a:off x="3930" y="8956"/>
                <a:ext cx="6405" cy="3409"/>
                <a:chOff x="0" y="190"/>
                <a:chExt cx="40671" cy="21647"/>
              </a:xfrm>
            </p:grpSpPr>
            <p:grpSp>
              <p:nvGrpSpPr>
                <p:cNvPr id="85" name="Group 85"/>
                <p:cNvGrpSpPr>
                  <a:grpSpLocks/>
                </p:cNvGrpSpPr>
                <p:nvPr/>
              </p:nvGrpSpPr>
              <p:grpSpPr bwMode="auto">
                <a:xfrm>
                  <a:off x="0" y="190"/>
                  <a:ext cx="40671" cy="9074"/>
                  <a:chOff x="0" y="190"/>
                  <a:chExt cx="40671" cy="9074"/>
                </a:xfrm>
              </p:grpSpPr>
              <p:grpSp>
                <p:nvGrpSpPr>
                  <p:cNvPr id="47" name="Group 151"/>
                  <p:cNvGrpSpPr>
                    <a:grpSpLocks/>
                  </p:cNvGrpSpPr>
                  <p:nvPr/>
                </p:nvGrpSpPr>
                <p:grpSpPr bwMode="auto">
                  <a:xfrm>
                    <a:off x="0" y="476"/>
                    <a:ext cx="11334" cy="8693"/>
                    <a:chOff x="3690" y="5261"/>
                    <a:chExt cx="1785" cy="1369"/>
                  </a:xfrm>
                </p:grpSpPr>
                <p:grpSp>
                  <p:nvGrpSpPr>
                    <p:cNvPr id="48" name="Group 98"/>
                    <p:cNvGrpSpPr>
                      <a:grpSpLocks/>
                    </p:cNvGrpSpPr>
                    <p:nvPr/>
                  </p:nvGrpSpPr>
                  <p:grpSpPr bwMode="auto">
                    <a:xfrm>
                      <a:off x="4248" y="5261"/>
                      <a:ext cx="483" cy="979"/>
                      <a:chOff x="2529" y="1861"/>
                      <a:chExt cx="369" cy="1124"/>
                    </a:xfrm>
                  </p:grpSpPr>
                  <p:sp>
                    <p:nvSpPr>
                      <p:cNvPr id="49" name="Oval 99"/>
                      <p:cNvSpPr>
                        <a:spLocks noChangeArrowheads="1"/>
                      </p:cNvSpPr>
                      <p:nvPr/>
                    </p:nvSpPr>
                    <p:spPr bwMode="auto">
                      <a:xfrm>
                        <a:off x="2577" y="1861"/>
                        <a:ext cx="280" cy="362"/>
                      </a:xfrm>
                      <a:prstGeom prst="ellipse">
                        <a:avLst/>
                      </a:prstGeom>
                      <a:solidFill>
                        <a:srgbClr val="000000"/>
                      </a:solidFill>
                      <a:ln w="38100">
                        <a:solidFill>
                          <a:srgbClr val="000000"/>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50" name="AutoShape 100"/>
                      <p:cNvCxnSpPr>
                        <a:cxnSpLocks noChangeShapeType="1"/>
                      </p:cNvCxnSpPr>
                      <p:nvPr/>
                    </p:nvCxnSpPr>
                    <p:spPr bwMode="auto">
                      <a:xfrm>
                        <a:off x="2710" y="2227"/>
                        <a:ext cx="0" cy="458"/>
                      </a:xfrm>
                      <a:prstGeom prst="straightConnector1">
                        <a:avLst/>
                      </a:prstGeom>
                      <a:noFill/>
                      <a:ln w="9525">
                        <a:solidFill>
                          <a:srgbClr val="000000"/>
                        </a:solidFill>
                        <a:round/>
                        <a:headEnd/>
                        <a:tailEnd/>
                      </a:ln>
                    </p:spPr>
                  </p:cxnSp>
                  <p:cxnSp>
                    <p:nvCxnSpPr>
                      <p:cNvPr id="51" name="AutoShape 101"/>
                      <p:cNvCxnSpPr>
                        <a:cxnSpLocks noChangeShapeType="1"/>
                      </p:cNvCxnSpPr>
                      <p:nvPr/>
                    </p:nvCxnSpPr>
                    <p:spPr bwMode="auto">
                      <a:xfrm>
                        <a:off x="2529" y="2412"/>
                        <a:ext cx="362" cy="0"/>
                      </a:xfrm>
                      <a:prstGeom prst="straightConnector1">
                        <a:avLst/>
                      </a:prstGeom>
                      <a:noFill/>
                      <a:ln w="9525">
                        <a:solidFill>
                          <a:srgbClr val="000000"/>
                        </a:solidFill>
                        <a:round/>
                        <a:headEnd/>
                        <a:tailEnd/>
                      </a:ln>
                    </p:spPr>
                  </p:cxnSp>
                  <p:cxnSp>
                    <p:nvCxnSpPr>
                      <p:cNvPr id="52" name="AutoShape 102"/>
                      <p:cNvCxnSpPr>
                        <a:cxnSpLocks noChangeShapeType="1"/>
                      </p:cNvCxnSpPr>
                      <p:nvPr/>
                    </p:nvCxnSpPr>
                    <p:spPr bwMode="auto">
                      <a:xfrm>
                        <a:off x="2710" y="2685"/>
                        <a:ext cx="188" cy="283"/>
                      </a:xfrm>
                      <a:prstGeom prst="straightConnector1">
                        <a:avLst/>
                      </a:prstGeom>
                      <a:noFill/>
                      <a:ln w="9525">
                        <a:solidFill>
                          <a:srgbClr val="000000"/>
                        </a:solidFill>
                        <a:round/>
                        <a:headEnd/>
                        <a:tailEnd/>
                      </a:ln>
                    </p:spPr>
                  </p:cxnSp>
                  <p:cxnSp>
                    <p:nvCxnSpPr>
                      <p:cNvPr id="53" name="AutoShape 103"/>
                      <p:cNvCxnSpPr>
                        <a:cxnSpLocks noChangeShapeType="1"/>
                      </p:cNvCxnSpPr>
                      <p:nvPr/>
                    </p:nvCxnSpPr>
                    <p:spPr bwMode="auto">
                      <a:xfrm flipH="1">
                        <a:off x="2567" y="2676"/>
                        <a:ext cx="143" cy="309"/>
                      </a:xfrm>
                      <a:prstGeom prst="straightConnector1">
                        <a:avLst/>
                      </a:prstGeom>
                      <a:noFill/>
                      <a:ln w="9525">
                        <a:solidFill>
                          <a:srgbClr val="000000"/>
                        </a:solidFill>
                        <a:round/>
                        <a:headEnd/>
                        <a:tailEnd/>
                      </a:ln>
                    </p:spPr>
                  </p:cxnSp>
                </p:grpSp>
                <p:sp>
                  <p:nvSpPr>
                    <p:cNvPr id="54" name="Rectangle 148"/>
                    <p:cNvSpPr>
                      <a:spLocks noChangeArrowheads="1"/>
                    </p:cNvSpPr>
                    <p:nvPr/>
                  </p:nvSpPr>
                  <p:spPr bwMode="auto">
                    <a:xfrm>
                      <a:off x="3690" y="6225"/>
                      <a:ext cx="1785"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Pelanggan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4" name="Group 84"/>
                  <p:cNvGrpSpPr>
                    <a:grpSpLocks/>
                  </p:cNvGrpSpPr>
                  <p:nvPr/>
                </p:nvGrpSpPr>
                <p:grpSpPr bwMode="auto">
                  <a:xfrm>
                    <a:off x="6667" y="190"/>
                    <a:ext cx="34004" cy="9074"/>
                    <a:chOff x="0" y="190"/>
                    <a:chExt cx="34004" cy="9074"/>
                  </a:xfrm>
                </p:grpSpPr>
                <p:grpSp>
                  <p:nvGrpSpPr>
                    <p:cNvPr id="81" name="Group 81"/>
                    <p:cNvGrpSpPr>
                      <a:grpSpLocks/>
                    </p:cNvGrpSpPr>
                    <p:nvPr/>
                  </p:nvGrpSpPr>
                  <p:grpSpPr bwMode="auto">
                    <a:xfrm>
                      <a:off x="0" y="1170"/>
                      <a:ext cx="9950" cy="5130"/>
                      <a:chOff x="0" y="885"/>
                      <a:chExt cx="9950" cy="5129"/>
                    </a:xfrm>
                  </p:grpSpPr>
                  <p:sp>
                    <p:nvSpPr>
                      <p:cNvPr id="77" name="Rectangle 202"/>
                      <p:cNvSpPr>
                        <a:spLocks noChangeArrowheads="1"/>
                      </p:cNvSpPr>
                      <p:nvPr/>
                    </p:nvSpPr>
                    <p:spPr bwMode="auto">
                      <a:xfrm>
                        <a:off x="828" y="3614"/>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5" name="Rectangle 199"/>
                      <p:cNvSpPr>
                        <a:spLocks noChangeArrowheads="1"/>
                      </p:cNvSpPr>
                      <p:nvPr/>
                    </p:nvSpPr>
                    <p:spPr bwMode="auto">
                      <a:xfrm>
                        <a:off x="952" y="885"/>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3" name="Group 168"/>
                      <p:cNvGrpSpPr>
                        <a:grpSpLocks/>
                      </p:cNvGrpSpPr>
                      <p:nvPr/>
                    </p:nvGrpSpPr>
                    <p:grpSpPr bwMode="auto">
                      <a:xfrm>
                        <a:off x="0" y="2190"/>
                        <a:ext cx="9950" cy="1054"/>
                        <a:chOff x="4733" y="5576"/>
                        <a:chExt cx="1567" cy="166"/>
                      </a:xfrm>
                    </p:grpSpPr>
                    <p:cxnSp>
                      <p:nvCxnSpPr>
                        <p:cNvPr id="64" name="AutoShape 166"/>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65" name="AutoShape 167"/>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nvGrpSpPr>
                    <p:cNvPr id="83" name="Group 83"/>
                    <p:cNvGrpSpPr>
                      <a:grpSpLocks/>
                    </p:cNvGrpSpPr>
                    <p:nvPr/>
                  </p:nvGrpSpPr>
                  <p:grpSpPr bwMode="auto">
                    <a:xfrm>
                      <a:off x="7143" y="190"/>
                      <a:ext cx="26861" cy="9074"/>
                      <a:chOff x="0" y="190"/>
                      <a:chExt cx="26860" cy="9074"/>
                    </a:xfrm>
                  </p:grpSpPr>
                  <p:grpSp>
                    <p:nvGrpSpPr>
                      <p:cNvPr id="55" name="Group 153"/>
                      <p:cNvGrpSpPr>
                        <a:grpSpLocks/>
                      </p:cNvGrpSpPr>
                      <p:nvPr/>
                    </p:nvGrpSpPr>
                    <p:grpSpPr bwMode="auto">
                      <a:xfrm>
                        <a:off x="0" y="476"/>
                        <a:ext cx="11334" cy="8788"/>
                        <a:chOff x="5013" y="5580"/>
                        <a:chExt cx="1785" cy="1384"/>
                      </a:xfrm>
                    </p:grpSpPr>
                    <p:grpSp>
                      <p:nvGrpSpPr>
                        <p:cNvPr id="56" name="Group 136"/>
                        <p:cNvGrpSpPr>
                          <a:grpSpLocks/>
                        </p:cNvGrpSpPr>
                        <p:nvPr/>
                      </p:nvGrpSpPr>
                      <p:grpSpPr bwMode="auto">
                        <a:xfrm>
                          <a:off x="5622" y="5580"/>
                          <a:ext cx="483" cy="979"/>
                          <a:chOff x="2529" y="1861"/>
                          <a:chExt cx="369" cy="1124"/>
                        </a:xfrm>
                      </p:grpSpPr>
                      <p:sp>
                        <p:nvSpPr>
                          <p:cNvPr id="57" name="Oval 137"/>
                          <p:cNvSpPr>
                            <a:spLocks noChangeArrowheads="1"/>
                          </p:cNvSpPr>
                          <p:nvPr/>
                        </p:nvSpPr>
                        <p:spPr bwMode="auto">
                          <a:xfrm>
                            <a:off x="2576" y="1861"/>
                            <a:ext cx="280" cy="362"/>
                          </a:xfrm>
                          <a:prstGeom prst="ellipse">
                            <a:avLst/>
                          </a:prstGeom>
                          <a:solidFill>
                            <a:srgbClr val="000000"/>
                          </a:solidFill>
                          <a:ln w="38100">
                            <a:solidFill>
                              <a:srgbClr val="000000"/>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58" name="AutoShape 138"/>
                          <p:cNvCxnSpPr>
                            <a:cxnSpLocks noChangeShapeType="1"/>
                          </p:cNvCxnSpPr>
                          <p:nvPr/>
                        </p:nvCxnSpPr>
                        <p:spPr bwMode="auto">
                          <a:xfrm>
                            <a:off x="2710" y="2227"/>
                            <a:ext cx="0" cy="458"/>
                          </a:xfrm>
                          <a:prstGeom prst="straightConnector1">
                            <a:avLst/>
                          </a:prstGeom>
                          <a:noFill/>
                          <a:ln w="9525">
                            <a:solidFill>
                              <a:srgbClr val="000000"/>
                            </a:solidFill>
                            <a:round/>
                            <a:headEnd/>
                            <a:tailEnd/>
                          </a:ln>
                        </p:spPr>
                      </p:cxnSp>
                      <p:cxnSp>
                        <p:nvCxnSpPr>
                          <p:cNvPr id="59" name="AutoShape 139"/>
                          <p:cNvCxnSpPr>
                            <a:cxnSpLocks noChangeShapeType="1"/>
                          </p:cNvCxnSpPr>
                          <p:nvPr/>
                        </p:nvCxnSpPr>
                        <p:spPr bwMode="auto">
                          <a:xfrm>
                            <a:off x="2529" y="2412"/>
                            <a:ext cx="362" cy="0"/>
                          </a:xfrm>
                          <a:prstGeom prst="straightConnector1">
                            <a:avLst/>
                          </a:prstGeom>
                          <a:noFill/>
                          <a:ln w="9525">
                            <a:solidFill>
                              <a:srgbClr val="000000"/>
                            </a:solidFill>
                            <a:round/>
                            <a:headEnd/>
                            <a:tailEnd/>
                          </a:ln>
                        </p:spPr>
                      </p:cxnSp>
                      <p:cxnSp>
                        <p:nvCxnSpPr>
                          <p:cNvPr id="60" name="AutoShape 140"/>
                          <p:cNvCxnSpPr>
                            <a:cxnSpLocks noChangeShapeType="1"/>
                          </p:cNvCxnSpPr>
                          <p:nvPr/>
                        </p:nvCxnSpPr>
                        <p:spPr bwMode="auto">
                          <a:xfrm>
                            <a:off x="2710" y="2685"/>
                            <a:ext cx="188" cy="283"/>
                          </a:xfrm>
                          <a:prstGeom prst="straightConnector1">
                            <a:avLst/>
                          </a:prstGeom>
                          <a:noFill/>
                          <a:ln w="9525">
                            <a:solidFill>
                              <a:srgbClr val="000000"/>
                            </a:solidFill>
                            <a:round/>
                            <a:headEnd/>
                            <a:tailEnd/>
                          </a:ln>
                        </p:spPr>
                      </p:cxnSp>
                      <p:cxnSp>
                        <p:nvCxnSpPr>
                          <p:cNvPr id="61" name="AutoShape 141"/>
                          <p:cNvCxnSpPr>
                            <a:cxnSpLocks noChangeShapeType="1"/>
                          </p:cNvCxnSpPr>
                          <p:nvPr/>
                        </p:nvCxnSpPr>
                        <p:spPr bwMode="auto">
                          <a:xfrm flipH="1">
                            <a:off x="2567" y="2676"/>
                            <a:ext cx="143" cy="309"/>
                          </a:xfrm>
                          <a:prstGeom prst="straightConnector1">
                            <a:avLst/>
                          </a:prstGeom>
                          <a:noFill/>
                          <a:ln w="9525">
                            <a:solidFill>
                              <a:srgbClr val="000000"/>
                            </a:solidFill>
                            <a:round/>
                            <a:headEnd/>
                            <a:tailEnd/>
                          </a:ln>
                        </p:spPr>
                      </p:cxnSp>
                    </p:grpSp>
                    <p:sp>
                      <p:nvSpPr>
                        <p:cNvPr id="62" name="Rectangle 149"/>
                        <p:cNvSpPr>
                          <a:spLocks noChangeArrowheads="1"/>
                        </p:cNvSpPr>
                        <p:nvPr/>
                      </p:nvSpPr>
                      <p:spPr bwMode="auto">
                        <a:xfrm>
                          <a:off x="5013" y="6559"/>
                          <a:ext cx="1785"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Kasir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2" name="Group 82"/>
                      <p:cNvGrpSpPr>
                        <a:grpSpLocks/>
                      </p:cNvGrpSpPr>
                      <p:nvPr/>
                    </p:nvGrpSpPr>
                    <p:grpSpPr bwMode="auto">
                      <a:xfrm>
                        <a:off x="8286" y="190"/>
                        <a:ext cx="18574" cy="8954"/>
                        <a:chOff x="0" y="190"/>
                        <a:chExt cx="18573" cy="8954"/>
                      </a:xfrm>
                    </p:grpSpPr>
                    <p:grpSp>
                      <p:nvGrpSpPr>
                        <p:cNvPr id="69" name="Group 164"/>
                        <p:cNvGrpSpPr>
                          <a:grpSpLocks/>
                        </p:cNvGrpSpPr>
                        <p:nvPr/>
                      </p:nvGrpSpPr>
                      <p:grpSpPr bwMode="auto">
                        <a:xfrm>
                          <a:off x="7143" y="190"/>
                          <a:ext cx="11430" cy="8954"/>
                          <a:chOff x="4170" y="7125"/>
                          <a:chExt cx="1800" cy="1530"/>
                        </a:xfrm>
                      </p:grpSpPr>
                      <p:grpSp>
                        <p:nvGrpSpPr>
                          <p:cNvPr id="70" name="Group 158"/>
                          <p:cNvGrpSpPr>
                            <a:grpSpLocks/>
                          </p:cNvGrpSpPr>
                          <p:nvPr/>
                        </p:nvGrpSpPr>
                        <p:grpSpPr bwMode="auto">
                          <a:xfrm>
                            <a:off x="4808" y="7125"/>
                            <a:ext cx="525" cy="1095"/>
                            <a:chOff x="4808" y="7125"/>
                            <a:chExt cx="525" cy="1095"/>
                          </a:xfrm>
                        </p:grpSpPr>
                        <p:sp>
                          <p:nvSpPr>
                            <p:cNvPr id="71" name="Text Box 154"/>
                            <p:cNvSpPr txBox="1">
                              <a:spLocks noChangeArrowheads="1"/>
                            </p:cNvSpPr>
                            <p:nvPr/>
                          </p:nvSpPr>
                          <p:spPr bwMode="auto">
                            <a:xfrm>
                              <a:off x="4808" y="7395"/>
                              <a:ext cx="525"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 name="Text Box 155"/>
                            <p:cNvSpPr txBox="1">
                              <a:spLocks noChangeArrowheads="1"/>
                            </p:cNvSpPr>
                            <p:nvPr/>
                          </p:nvSpPr>
                          <p:spPr bwMode="auto">
                            <a:xfrm>
                              <a:off x="4808" y="7245"/>
                              <a:ext cx="525"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 name="Text Box 156"/>
                            <p:cNvSpPr txBox="1">
                              <a:spLocks noChangeArrowheads="1"/>
                            </p:cNvSpPr>
                            <p:nvPr/>
                          </p:nvSpPr>
                          <p:spPr bwMode="auto">
                            <a:xfrm>
                              <a:off x="4808" y="7125"/>
                              <a:ext cx="525"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74" name="Rectangle 162"/>
                          <p:cNvSpPr>
                            <a:spLocks noChangeArrowheads="1"/>
                          </p:cNvSpPr>
                          <p:nvPr/>
                        </p:nvSpPr>
                        <p:spPr bwMode="auto">
                          <a:xfrm>
                            <a:off x="4170" y="8220"/>
                            <a:ext cx="1800" cy="4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Nota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0" name="Group 80"/>
                        <p:cNvGrpSpPr>
                          <a:grpSpLocks/>
                        </p:cNvGrpSpPr>
                        <p:nvPr/>
                      </p:nvGrpSpPr>
                      <p:grpSpPr bwMode="auto">
                        <a:xfrm>
                          <a:off x="0" y="1169"/>
                          <a:ext cx="9950" cy="5070"/>
                          <a:chOff x="0" y="1169"/>
                          <a:chExt cx="9950" cy="5070"/>
                        </a:xfrm>
                      </p:grpSpPr>
                      <p:sp>
                        <p:nvSpPr>
                          <p:cNvPr id="76" name="Rectangle 201"/>
                          <p:cNvSpPr>
                            <a:spLocks noChangeArrowheads="1"/>
                          </p:cNvSpPr>
                          <p:nvPr/>
                        </p:nvSpPr>
                        <p:spPr bwMode="auto">
                          <a:xfrm>
                            <a:off x="952" y="3839"/>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 name="Rectangle 200"/>
                          <p:cNvSpPr>
                            <a:spLocks noChangeArrowheads="1"/>
                          </p:cNvSpPr>
                          <p:nvPr/>
                        </p:nvSpPr>
                        <p:spPr bwMode="auto">
                          <a:xfrm>
                            <a:off x="1047" y="1169"/>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6" name="Group 169"/>
                          <p:cNvGrpSpPr>
                            <a:grpSpLocks/>
                          </p:cNvGrpSpPr>
                          <p:nvPr/>
                        </p:nvGrpSpPr>
                        <p:grpSpPr bwMode="auto">
                          <a:xfrm>
                            <a:off x="0" y="2476"/>
                            <a:ext cx="9950" cy="1054"/>
                            <a:chOff x="4733" y="5576"/>
                            <a:chExt cx="1567" cy="166"/>
                          </a:xfrm>
                        </p:grpSpPr>
                        <p:cxnSp>
                          <p:nvCxnSpPr>
                            <p:cNvPr id="67" name="AutoShape 170"/>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68" name="AutoShape 171"/>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grpSp>
              </p:grpSp>
            </p:grpSp>
            <p:grpSp>
              <p:nvGrpSpPr>
                <p:cNvPr id="88" name="Group 88"/>
                <p:cNvGrpSpPr>
                  <a:grpSpLocks/>
                </p:cNvGrpSpPr>
                <p:nvPr/>
              </p:nvGrpSpPr>
              <p:grpSpPr bwMode="auto">
                <a:xfrm>
                  <a:off x="1524" y="7334"/>
                  <a:ext cx="36195" cy="14503"/>
                  <a:chOff x="0" y="0"/>
                  <a:chExt cx="36195" cy="14503"/>
                </a:xfrm>
              </p:grpSpPr>
              <p:grpSp>
                <p:nvGrpSpPr>
                  <p:cNvPr id="29" name="Group 152"/>
                  <p:cNvGrpSpPr>
                    <a:grpSpLocks/>
                  </p:cNvGrpSpPr>
                  <p:nvPr/>
                </p:nvGrpSpPr>
                <p:grpSpPr bwMode="auto">
                  <a:xfrm>
                    <a:off x="0" y="5810"/>
                    <a:ext cx="11334" cy="8693"/>
                    <a:chOff x="7118" y="6060"/>
                    <a:chExt cx="1785" cy="1369"/>
                  </a:xfrm>
                </p:grpSpPr>
                <p:grpSp>
                  <p:nvGrpSpPr>
                    <p:cNvPr id="30" name="Group 142"/>
                    <p:cNvGrpSpPr>
                      <a:grpSpLocks/>
                    </p:cNvGrpSpPr>
                    <p:nvPr/>
                  </p:nvGrpSpPr>
                  <p:grpSpPr bwMode="auto">
                    <a:xfrm>
                      <a:off x="7788" y="6060"/>
                      <a:ext cx="483" cy="979"/>
                      <a:chOff x="2529" y="1861"/>
                      <a:chExt cx="369" cy="1124"/>
                    </a:xfrm>
                  </p:grpSpPr>
                  <p:sp>
                    <p:nvSpPr>
                      <p:cNvPr id="31" name="Oval 143"/>
                      <p:cNvSpPr>
                        <a:spLocks noChangeArrowheads="1"/>
                      </p:cNvSpPr>
                      <p:nvPr/>
                    </p:nvSpPr>
                    <p:spPr bwMode="auto">
                      <a:xfrm>
                        <a:off x="2577" y="1861"/>
                        <a:ext cx="280" cy="362"/>
                      </a:xfrm>
                      <a:prstGeom prst="ellipse">
                        <a:avLst/>
                      </a:prstGeom>
                      <a:solidFill>
                        <a:srgbClr val="000000"/>
                      </a:solidFill>
                      <a:ln w="38100">
                        <a:solidFill>
                          <a:srgbClr val="000000"/>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2" name="AutoShape 144"/>
                      <p:cNvCxnSpPr>
                        <a:cxnSpLocks noChangeShapeType="1"/>
                      </p:cNvCxnSpPr>
                      <p:nvPr/>
                    </p:nvCxnSpPr>
                    <p:spPr bwMode="auto">
                      <a:xfrm>
                        <a:off x="2710" y="2227"/>
                        <a:ext cx="0" cy="458"/>
                      </a:xfrm>
                      <a:prstGeom prst="straightConnector1">
                        <a:avLst/>
                      </a:prstGeom>
                      <a:noFill/>
                      <a:ln w="9525">
                        <a:solidFill>
                          <a:srgbClr val="000000"/>
                        </a:solidFill>
                        <a:round/>
                        <a:headEnd/>
                        <a:tailEnd/>
                      </a:ln>
                    </p:spPr>
                  </p:cxnSp>
                  <p:cxnSp>
                    <p:nvCxnSpPr>
                      <p:cNvPr id="33" name="AutoShape 145"/>
                      <p:cNvCxnSpPr>
                        <a:cxnSpLocks noChangeShapeType="1"/>
                      </p:cNvCxnSpPr>
                      <p:nvPr/>
                    </p:nvCxnSpPr>
                    <p:spPr bwMode="auto">
                      <a:xfrm>
                        <a:off x="2529" y="2412"/>
                        <a:ext cx="362" cy="0"/>
                      </a:xfrm>
                      <a:prstGeom prst="straightConnector1">
                        <a:avLst/>
                      </a:prstGeom>
                      <a:noFill/>
                      <a:ln w="9525">
                        <a:solidFill>
                          <a:srgbClr val="000000"/>
                        </a:solidFill>
                        <a:round/>
                        <a:headEnd/>
                        <a:tailEnd/>
                      </a:ln>
                    </p:spPr>
                  </p:cxnSp>
                  <p:cxnSp>
                    <p:nvCxnSpPr>
                      <p:cNvPr id="34" name="AutoShape 146"/>
                      <p:cNvCxnSpPr>
                        <a:cxnSpLocks noChangeShapeType="1"/>
                      </p:cNvCxnSpPr>
                      <p:nvPr/>
                    </p:nvCxnSpPr>
                    <p:spPr bwMode="auto">
                      <a:xfrm>
                        <a:off x="2710" y="2685"/>
                        <a:ext cx="188" cy="283"/>
                      </a:xfrm>
                      <a:prstGeom prst="straightConnector1">
                        <a:avLst/>
                      </a:prstGeom>
                      <a:noFill/>
                      <a:ln w="9525">
                        <a:solidFill>
                          <a:srgbClr val="000000"/>
                        </a:solidFill>
                        <a:round/>
                        <a:headEnd/>
                        <a:tailEnd/>
                      </a:ln>
                    </p:spPr>
                  </p:cxnSp>
                  <p:cxnSp>
                    <p:nvCxnSpPr>
                      <p:cNvPr id="35" name="AutoShape 147"/>
                      <p:cNvCxnSpPr>
                        <a:cxnSpLocks noChangeShapeType="1"/>
                      </p:cNvCxnSpPr>
                      <p:nvPr/>
                    </p:nvCxnSpPr>
                    <p:spPr bwMode="auto">
                      <a:xfrm flipH="1">
                        <a:off x="2567" y="2676"/>
                        <a:ext cx="143" cy="309"/>
                      </a:xfrm>
                      <a:prstGeom prst="straightConnector1">
                        <a:avLst/>
                      </a:prstGeom>
                      <a:noFill/>
                      <a:ln w="9525">
                        <a:solidFill>
                          <a:srgbClr val="000000"/>
                        </a:solidFill>
                        <a:round/>
                        <a:headEnd/>
                        <a:tailEnd/>
                      </a:ln>
                    </p:spPr>
                  </p:cxnSp>
                </p:grpSp>
                <p:sp>
                  <p:nvSpPr>
                    <p:cNvPr id="36" name="Rectangle 150"/>
                    <p:cNvSpPr>
                      <a:spLocks noChangeArrowheads="1"/>
                    </p:cNvSpPr>
                    <p:nvPr/>
                  </p:nvSpPr>
                  <p:spPr bwMode="auto">
                    <a:xfrm>
                      <a:off x="7118" y="7024"/>
                      <a:ext cx="1785"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Pegawai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4" name="Group 165"/>
                  <p:cNvGrpSpPr>
                    <a:grpSpLocks/>
                  </p:cNvGrpSpPr>
                  <p:nvPr/>
                </p:nvGrpSpPr>
                <p:grpSpPr bwMode="auto">
                  <a:xfrm>
                    <a:off x="24765" y="5810"/>
                    <a:ext cx="11430" cy="8001"/>
                    <a:chOff x="7647" y="7125"/>
                    <a:chExt cx="1800" cy="1260"/>
                  </a:xfrm>
                </p:grpSpPr>
                <p:grpSp>
                  <p:nvGrpSpPr>
                    <p:cNvPr id="25" name="Group 160"/>
                    <p:cNvGrpSpPr>
                      <a:grpSpLocks/>
                    </p:cNvGrpSpPr>
                    <p:nvPr/>
                  </p:nvGrpSpPr>
                  <p:grpSpPr bwMode="auto">
                    <a:xfrm>
                      <a:off x="8070" y="7125"/>
                      <a:ext cx="930" cy="825"/>
                      <a:chOff x="6615" y="7470"/>
                      <a:chExt cx="930" cy="825"/>
                    </a:xfrm>
                  </p:grpSpPr>
                  <p:sp>
                    <p:nvSpPr>
                      <p:cNvPr id="26" name="Text Box 157"/>
                      <p:cNvSpPr txBox="1">
                        <a:spLocks noChangeArrowheads="1"/>
                      </p:cNvSpPr>
                      <p:nvPr/>
                    </p:nvSpPr>
                    <p:spPr bwMode="auto">
                      <a:xfrm>
                        <a:off x="6615" y="7470"/>
                        <a:ext cx="930"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159"/>
                      <p:cNvSpPr>
                        <a:spLocks noChangeArrowheads="1"/>
                      </p:cNvSpPr>
                      <p:nvPr/>
                    </p:nvSpPr>
                    <p:spPr bwMode="auto">
                      <a:xfrm>
                        <a:off x="6615" y="7470"/>
                        <a:ext cx="930" cy="63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Rectangle 163"/>
                    <p:cNvSpPr>
                      <a:spLocks noChangeArrowheads="1"/>
                    </p:cNvSpPr>
                    <p:nvPr/>
                  </p:nvSpPr>
                  <p:spPr bwMode="auto">
                    <a:xfrm>
                      <a:off x="7647" y="7950"/>
                      <a:ext cx="1800" cy="4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Pembukuan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6" name="Group 86"/>
                  <p:cNvGrpSpPr>
                    <a:grpSpLocks/>
                  </p:cNvGrpSpPr>
                  <p:nvPr/>
                </p:nvGrpSpPr>
                <p:grpSpPr bwMode="auto">
                  <a:xfrm>
                    <a:off x="20574" y="0"/>
                    <a:ext cx="4953" cy="11664"/>
                    <a:chOff x="0" y="0"/>
                    <a:chExt cx="4953" cy="11664"/>
                  </a:xfrm>
                </p:grpSpPr>
                <p:sp>
                  <p:nvSpPr>
                    <p:cNvPr id="38" name="Rectangle 204"/>
                    <p:cNvSpPr>
                      <a:spLocks noChangeArrowheads="1"/>
                    </p:cNvSpPr>
                    <p:nvPr/>
                  </p:nvSpPr>
                  <p:spPr bwMode="auto">
                    <a:xfrm>
                      <a:off x="0" y="6673"/>
                      <a:ext cx="2571" cy="240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203"/>
                    <p:cNvSpPr>
                      <a:spLocks noChangeArrowheads="1"/>
                    </p:cNvSpPr>
                    <p:nvPr/>
                  </p:nvSpPr>
                  <p:spPr bwMode="auto">
                    <a:xfrm>
                      <a:off x="2381" y="4578"/>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5</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1" name="Group 175"/>
                    <p:cNvGrpSpPr>
                      <a:grpSpLocks/>
                    </p:cNvGrpSpPr>
                    <p:nvPr/>
                  </p:nvGrpSpPr>
                  <p:grpSpPr bwMode="auto">
                    <a:xfrm rot="2799678">
                      <a:off x="-4238" y="5292"/>
                      <a:ext cx="11664" cy="1079"/>
                      <a:chOff x="4733" y="5576"/>
                      <a:chExt cx="1567" cy="166"/>
                    </a:xfrm>
                  </p:grpSpPr>
                  <p:cxnSp>
                    <p:nvCxnSpPr>
                      <p:cNvPr id="42" name="AutoShape 176"/>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43" name="AutoShape 177"/>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nvGrpSpPr>
                  <p:cNvPr id="87" name="Group 87"/>
                  <p:cNvGrpSpPr>
                    <a:grpSpLocks/>
                  </p:cNvGrpSpPr>
                  <p:nvPr/>
                </p:nvGrpSpPr>
                <p:grpSpPr bwMode="auto">
                  <a:xfrm>
                    <a:off x="10401" y="476"/>
                    <a:ext cx="4585" cy="10528"/>
                    <a:chOff x="591" y="0"/>
                    <a:chExt cx="4584" cy="10528"/>
                  </a:xfrm>
                </p:grpSpPr>
                <p:sp>
                  <p:nvSpPr>
                    <p:cNvPr id="39" name="Rectangle 205"/>
                    <p:cNvSpPr>
                      <a:spLocks noChangeArrowheads="1"/>
                    </p:cNvSpPr>
                    <p:nvPr/>
                  </p:nvSpPr>
                  <p:spPr bwMode="auto">
                    <a:xfrm>
                      <a:off x="591" y="4217"/>
                      <a:ext cx="2571" cy="240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7</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Rectangle 188"/>
                    <p:cNvSpPr>
                      <a:spLocks noChangeArrowheads="1"/>
                    </p:cNvSpPr>
                    <p:nvPr/>
                  </p:nvSpPr>
                  <p:spPr bwMode="auto">
                    <a:xfrm>
                      <a:off x="2603" y="5388"/>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8</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4" name="Group 172"/>
                    <p:cNvGrpSpPr>
                      <a:grpSpLocks/>
                    </p:cNvGrpSpPr>
                    <p:nvPr/>
                  </p:nvGrpSpPr>
                  <p:grpSpPr bwMode="auto">
                    <a:xfrm rot="18706721" flipH="1">
                      <a:off x="-2620" y="4753"/>
                      <a:ext cx="10528" cy="1022"/>
                      <a:chOff x="4733" y="5576"/>
                      <a:chExt cx="1567" cy="166"/>
                    </a:xfrm>
                  </p:grpSpPr>
                  <p:cxnSp>
                    <p:nvCxnSpPr>
                      <p:cNvPr id="45" name="AutoShape 173"/>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46" name="AutoShape 174"/>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grpSp>
        </p:grpSp>
      </p:grpSp>
      <p:sp>
        <p:nvSpPr>
          <p:cNvPr id="79" name="Title 1"/>
          <p:cNvSpPr txBox="1">
            <a:spLocks/>
          </p:cNvSpPr>
          <p:nvPr/>
        </p:nvSpPr>
        <p:spPr>
          <a:xfrm>
            <a:off x="1000100" y="4929198"/>
            <a:ext cx="7406640" cy="543490"/>
          </a:xfrm>
          <a:prstGeom prst="rect">
            <a:avLst/>
          </a:prstGeom>
        </p:spPr>
        <p:txBody>
          <a:bodyPr anchor="b">
            <a:noAutofit/>
          </a:bodyPr>
          <a:lstStyle/>
          <a:p>
            <a:pPr algn="ct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Workflow yang sedang berjalan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2"/>
          <a:srcRect/>
          <a:stretch>
            <a:fillRect/>
          </a:stretch>
        </p:blipFill>
        <p:spPr bwMode="auto">
          <a:xfrm>
            <a:off x="1945957" y="1047432"/>
            <a:ext cx="6154435" cy="4763135"/>
          </a:xfrm>
          <a:prstGeom prst="rect">
            <a:avLst/>
          </a:prstGeom>
          <a:noFill/>
          <a:ln w="9525">
            <a:noFill/>
            <a:miter lim="800000"/>
            <a:headEnd/>
            <a:tailEnd/>
          </a:ln>
        </p:spPr>
      </p:pic>
      <p:pic>
        <p:nvPicPr>
          <p:cNvPr id="4" name="Content Placeholder 3" descr="dep_3360643-Young-woman-holding-clean-towels..jpg"/>
          <p:cNvPicPr>
            <a:picLocks noGrp="1" noChangeAspect="1"/>
          </p:cNvPicPr>
          <p:nvPr>
            <p:ph sz="half" idx="1"/>
          </p:nvPr>
        </p:nvPicPr>
        <p:blipFill>
          <a:blip r:embed="rId3"/>
          <a:stretch>
            <a:fillRect/>
          </a:stretch>
        </p:blipFill>
        <p:spPr>
          <a:xfrm>
            <a:off x="76200" y="5410200"/>
            <a:ext cx="2057400" cy="1371600"/>
          </a:xfrm>
        </p:spPr>
      </p:pic>
      <p:pic>
        <p:nvPicPr>
          <p:cNvPr id="12" name="Picture 11" descr="dep_3141064-Laundry-basket.jpg"/>
          <p:cNvPicPr>
            <a:picLocks noChangeAspect="1"/>
          </p:cNvPicPr>
          <p:nvPr/>
        </p:nvPicPr>
        <p:blipFill>
          <a:blip r:embed="rId4"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5"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6"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1000100" y="5445224"/>
            <a:ext cx="7406640" cy="543490"/>
          </a:xfrm>
          <a:prstGeom prst="rect">
            <a:avLst/>
          </a:prstGeom>
        </p:spPr>
        <p:txBody>
          <a:bodyPr anchor="b">
            <a:noAutofit/>
          </a:bodyPr>
          <a:lstStyle/>
          <a:p>
            <a:pPr algn="ct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Use Case Diagram yang di Usulkan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Laundry</Template>
  <TotalTime>311</TotalTime>
  <Words>729</Words>
  <Application>Microsoft Office PowerPoint</Application>
  <PresentationFormat>On-screen Show (4:3)</PresentationFormat>
  <Paragraphs>98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Laundry</vt:lpstr>
      <vt:lpstr>Sistem Informasi Laundry Pada Rumah Laundry Purwakarta</vt:lpstr>
      <vt:lpstr>Latar Belakang Masalah :</vt:lpstr>
      <vt:lpstr>Identifikasi Masalah :</vt:lpstr>
      <vt:lpstr>Rumusan Masalah :</vt:lpstr>
      <vt:lpstr>Maksud dan Tujuan Penelitian :</vt:lpstr>
      <vt:lpstr>Batasan Masalah :</vt:lpstr>
      <vt:lpstr>Metode Pengembangan Sistem :</vt:lpstr>
      <vt:lpstr>Gambaran Umum Sistem yang berjalan </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Kesimpulan</vt:lpstr>
      <vt:lpstr>Saran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Name</dc:title>
  <dc:creator>thonank</dc:creator>
  <cp:lastModifiedBy>thonank</cp:lastModifiedBy>
  <cp:revision>72</cp:revision>
  <dcterms:created xsi:type="dcterms:W3CDTF">2012-01-04T09:10:57Z</dcterms:created>
  <dcterms:modified xsi:type="dcterms:W3CDTF">2012-02-10T16:56:44Z</dcterms:modified>
</cp:coreProperties>
</file>