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Roboto" charset="1" panose="02000000000000000000"/>
      <p:regular r:id="rId19"/>
    </p:embeddedFont>
    <p:embeddedFont>
      <p:font typeface="Roboto Bol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246104" y="1897380"/>
            <a:ext cx="0" cy="649224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923265" y="5101043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60363" y="-1681699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246104" y="9600538"/>
            <a:ext cx="12041896" cy="686462"/>
            <a:chOff x="0" y="0"/>
            <a:chExt cx="3171528" cy="1807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1528" cy="180797"/>
            </a:xfrm>
            <a:custGeom>
              <a:avLst/>
              <a:gdLst/>
              <a:ahLst/>
              <a:cxnLst/>
              <a:rect r="r" b="b" t="t" l="l"/>
              <a:pathLst>
                <a:path h="180797" w="3171528">
                  <a:moveTo>
                    <a:pt x="0" y="0"/>
                  </a:moveTo>
                  <a:lnTo>
                    <a:pt x="3171528" y="0"/>
                  </a:lnTo>
                  <a:lnTo>
                    <a:pt x="3171528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3171528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6246104" cy="686462"/>
            <a:chOff x="0" y="0"/>
            <a:chExt cx="1645064" cy="180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5064" cy="180797"/>
            </a:xfrm>
            <a:custGeom>
              <a:avLst/>
              <a:gdLst/>
              <a:ahLst/>
              <a:cxnLst/>
              <a:rect r="r" b="b" t="t" l="l"/>
              <a:pathLst>
                <a:path h="180797" w="1645064">
                  <a:moveTo>
                    <a:pt x="0" y="0"/>
                  </a:moveTo>
                  <a:lnTo>
                    <a:pt x="1645064" y="0"/>
                  </a:lnTo>
                  <a:lnTo>
                    <a:pt x="1645064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645064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0385" y="1195767"/>
            <a:ext cx="5649985" cy="5689097"/>
          </a:xfrm>
          <a:custGeom>
            <a:avLst/>
            <a:gdLst/>
            <a:ahLst/>
            <a:cxnLst/>
            <a:rect r="r" b="b" t="t" l="l"/>
            <a:pathLst>
              <a:path h="5689097" w="5649985">
                <a:moveTo>
                  <a:pt x="0" y="0"/>
                </a:moveTo>
                <a:lnTo>
                  <a:pt x="5649985" y="0"/>
                </a:lnTo>
                <a:lnTo>
                  <a:pt x="5649985" y="5689098"/>
                </a:lnTo>
                <a:lnTo>
                  <a:pt x="0" y="5689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84191" y="3699532"/>
            <a:ext cx="10224648" cy="125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2"/>
              </a:lnSpc>
            </a:pPr>
            <a:r>
              <a:rPr lang="en-US" sz="8809" spc="264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PEMROGRAMAN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63397" y="2751858"/>
            <a:ext cx="4696806" cy="666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1"/>
              </a:lnSpc>
            </a:pPr>
            <a:r>
              <a:rPr lang="en-US" sz="4991" spc="324">
                <a:solidFill>
                  <a:srgbClr val="B3902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PRESENTASI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84191" y="6914010"/>
            <a:ext cx="2564833" cy="28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2082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DISUSUN OLEH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6065" y="7413362"/>
            <a:ext cx="4725669" cy="2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8"/>
              </a:lnSpc>
            </a:pPr>
            <a:r>
              <a:rPr lang="en-US" sz="1682" spc="222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2024 |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9021" y="6512890"/>
            <a:ext cx="4752714" cy="38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</a:pPr>
            <a:r>
              <a:rPr lang="en-US" b="true" sz="2595" spc="186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UNIVERSITAS ESA UNGGUL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84191" y="7294939"/>
            <a:ext cx="5975167" cy="37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b="true" sz="2682" spc="174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TEKNIK INFORMATIKA - CSF412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63397" y="4797418"/>
            <a:ext cx="2406423" cy="1026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7"/>
              </a:lnSpc>
            </a:pPr>
            <a:r>
              <a:rPr lang="en-US" sz="7263" spc="217">
                <a:solidFill>
                  <a:srgbClr val="B3902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213236" y="383963"/>
            <a:ext cx="11301259" cy="6314578"/>
          </a:xfrm>
          <a:custGeom>
            <a:avLst/>
            <a:gdLst/>
            <a:ahLst/>
            <a:cxnLst/>
            <a:rect r="r" b="b" t="t" l="l"/>
            <a:pathLst>
              <a:path h="6314578" w="11301259">
                <a:moveTo>
                  <a:pt x="0" y="0"/>
                </a:moveTo>
                <a:lnTo>
                  <a:pt x="11301259" y="0"/>
                </a:lnTo>
                <a:lnTo>
                  <a:pt x="11301259" y="6314579"/>
                </a:lnTo>
                <a:lnTo>
                  <a:pt x="0" y="6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5056" y="4852519"/>
            <a:ext cx="16924112" cy="546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 Data Pengguna: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Kolom: Tabel terdiri dari kolom berikut: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Id: Nomor unik untuk setiap pengguna.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Name: Nama pengguna.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Avatar: Ikon avatar pengguna (default tanpa gambar di sini).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Email: Alamat email pengguna.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Roles: Peran atau hak akses pengguna, seperti super_admin, subject, dan assessor.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Created at: Tanggal pembuatan akun pengguna.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Aksi: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View: Untuk melihat detail data pengguna.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Edit: Untuk mengedit informasi pengguna.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Delete: Untuk menghapus pengguna.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Tombol "New User":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Terletak di pojok kanan atas, tombol ini berfungsi untuk menambahkan pengguna baru.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 Pencarian: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Di bagian kanan atas tabel terdapat kotak pencarian yang memungkinkan pencarian pengguna berdasarkan informasi tertentu.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Navigasi Halaman: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Di bagian bawah tabel ada pilihan "Per page" untuk mengatur jumlah data yang ditampilkan per halaman.</a:t>
            </a:r>
          </a:p>
          <a:p>
            <a:pPr algn="l">
              <a:lnSpc>
                <a:spcPts val="228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6601" y="1103018"/>
            <a:ext cx="6369450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 ADMINISTRATION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4249823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830121" y="297436"/>
            <a:ext cx="11301259" cy="5292548"/>
          </a:xfrm>
          <a:custGeom>
            <a:avLst/>
            <a:gdLst/>
            <a:ahLst/>
            <a:cxnLst/>
            <a:rect r="r" b="b" t="t" l="l"/>
            <a:pathLst>
              <a:path h="5292548" w="11301259">
                <a:moveTo>
                  <a:pt x="0" y="0"/>
                </a:moveTo>
                <a:lnTo>
                  <a:pt x="11301259" y="0"/>
                </a:lnTo>
                <a:lnTo>
                  <a:pt x="11301259" y="5292549"/>
                </a:lnTo>
                <a:lnTo>
                  <a:pt x="0" y="5292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20" r="0" b="-1632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5056" y="4852519"/>
            <a:ext cx="16924112" cy="546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"Roles" menandakan bahwa halaman ini untuk mengelola peran pengguna.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Breadcrumb: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"Roles &gt; List" menunjukkan lokasi saat ini dalam sistem.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 Data Peran: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Kolom: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Name: Nama peran, seperti Super Admin, Subject, dan Assessor.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Guard Name: Menunjukkan jenis perlindungan akses, seperti web.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Permissions: Jumlah izin (permissions) yang dimiliki oleh peran tersebut.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Updated At: Waktu terakhir peran diperbarui.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Aksi: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Edit: Untuk mengedit detail peran.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Delete: Untuk menghapus peran.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Tombol "New Role":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Terletak di pojok kanan atas, digunakan untuk menambahkan peran baru.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 Pencarian: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Kotak pencarian di kanan atas untuk mencari peran tertentu.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Navigasi Halaman: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Di bagian bawah, opsi "Per page" memungkinkan pengaturan jumlah data yang ditampilkan per halaman.</a:t>
            </a:r>
          </a:p>
          <a:p>
            <a:pPr algn="l">
              <a:lnSpc>
                <a:spcPts val="228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6601" y="1103018"/>
            <a:ext cx="6369450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ROLE ADMINISTRATION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4249823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592319" y="1864424"/>
            <a:ext cx="0" cy="649224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923265" y="5101043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60363" y="-1681699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92319" y="9600538"/>
            <a:ext cx="9695681" cy="686462"/>
            <a:chOff x="0" y="0"/>
            <a:chExt cx="2553595" cy="1807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3595" cy="180797"/>
            </a:xfrm>
            <a:custGeom>
              <a:avLst/>
              <a:gdLst/>
              <a:ahLst/>
              <a:cxnLst/>
              <a:rect r="r" b="b" t="t" l="l"/>
              <a:pathLst>
                <a:path h="180797" w="2553595">
                  <a:moveTo>
                    <a:pt x="0" y="0"/>
                  </a:moveTo>
                  <a:lnTo>
                    <a:pt x="2553595" y="0"/>
                  </a:lnTo>
                  <a:lnTo>
                    <a:pt x="2553595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553595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6246104" cy="686462"/>
            <a:chOff x="0" y="0"/>
            <a:chExt cx="1645064" cy="180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5064" cy="180797"/>
            </a:xfrm>
            <a:custGeom>
              <a:avLst/>
              <a:gdLst/>
              <a:ahLst/>
              <a:cxnLst/>
              <a:rect r="r" b="b" t="t" l="l"/>
              <a:pathLst>
                <a:path h="180797" w="1645064">
                  <a:moveTo>
                    <a:pt x="0" y="0"/>
                  </a:moveTo>
                  <a:lnTo>
                    <a:pt x="1645064" y="0"/>
                  </a:lnTo>
                  <a:lnTo>
                    <a:pt x="1645064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645064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510551" y="3433223"/>
            <a:ext cx="6958162" cy="347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1"/>
              </a:lnSpc>
            </a:pPr>
            <a:r>
              <a:rPr lang="en-US" sz="12404" spc="372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027935" y="1398533"/>
            <a:ext cx="5649985" cy="5689097"/>
          </a:xfrm>
          <a:custGeom>
            <a:avLst/>
            <a:gdLst/>
            <a:ahLst/>
            <a:cxnLst/>
            <a:rect r="r" b="b" t="t" l="l"/>
            <a:pathLst>
              <a:path h="5689097" w="5649985">
                <a:moveTo>
                  <a:pt x="0" y="0"/>
                </a:moveTo>
                <a:lnTo>
                  <a:pt x="5649984" y="0"/>
                </a:lnTo>
                <a:lnTo>
                  <a:pt x="5649984" y="5689098"/>
                </a:lnTo>
                <a:lnTo>
                  <a:pt x="0" y="5689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03615" y="7616128"/>
            <a:ext cx="4725669" cy="25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8"/>
              </a:lnSpc>
            </a:pPr>
            <a:r>
              <a:rPr lang="en-US" sz="1682" spc="222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2024 | 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6570" y="6715657"/>
            <a:ext cx="4752714" cy="38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</a:pPr>
            <a:r>
              <a:rPr lang="en-US" b="true" sz="2595" spc="186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UNIVERSITAS ESA UNGGUL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23265" y="5101043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60363" y="-1681699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246104" y="9600538"/>
            <a:ext cx="12041896" cy="686462"/>
            <a:chOff x="0" y="0"/>
            <a:chExt cx="3171528" cy="180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71528" cy="180797"/>
            </a:xfrm>
            <a:custGeom>
              <a:avLst/>
              <a:gdLst/>
              <a:ahLst/>
              <a:cxnLst/>
              <a:rect r="r" b="b" t="t" l="l"/>
              <a:pathLst>
                <a:path h="180797" w="3171528">
                  <a:moveTo>
                    <a:pt x="0" y="0"/>
                  </a:moveTo>
                  <a:lnTo>
                    <a:pt x="3171528" y="0"/>
                  </a:lnTo>
                  <a:lnTo>
                    <a:pt x="3171528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171528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6246104" cy="686462"/>
            <a:chOff x="0" y="0"/>
            <a:chExt cx="1645064" cy="1807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5064" cy="180797"/>
            </a:xfrm>
            <a:custGeom>
              <a:avLst/>
              <a:gdLst/>
              <a:ahLst/>
              <a:cxnLst/>
              <a:rect r="r" b="b" t="t" l="l"/>
              <a:pathLst>
                <a:path h="180797" w="1645064">
                  <a:moveTo>
                    <a:pt x="0" y="0"/>
                  </a:moveTo>
                  <a:lnTo>
                    <a:pt x="1645064" y="0"/>
                  </a:lnTo>
                  <a:lnTo>
                    <a:pt x="1645064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645064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6109" y="3314449"/>
            <a:ext cx="17835781" cy="260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9"/>
              </a:lnSpc>
            </a:pPr>
            <a:r>
              <a:rPr lang="en-US" sz="6265" spc="187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PENINGKATAN KINERJA SPBE MELALUI IMPLEMENTASI APLIKASI PEMANTAUAN DAN EVALUASI INDIKATOR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730" y="9177720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4" y="0"/>
                </a:lnTo>
                <a:lnTo>
                  <a:pt x="6991674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20063" y="-2539147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6" y="0"/>
                </a:lnTo>
                <a:lnTo>
                  <a:pt x="4852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546481" y="9600538"/>
            <a:ext cx="8741519" cy="686462"/>
            <a:chOff x="0" y="0"/>
            <a:chExt cx="2302293" cy="180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02293" cy="180797"/>
            </a:xfrm>
            <a:custGeom>
              <a:avLst/>
              <a:gdLst/>
              <a:ahLst/>
              <a:cxnLst/>
              <a:rect r="r" b="b" t="t" l="l"/>
              <a:pathLst>
                <a:path h="180797" w="2302293">
                  <a:moveTo>
                    <a:pt x="0" y="0"/>
                  </a:moveTo>
                  <a:lnTo>
                    <a:pt x="2302293" y="0"/>
                  </a:lnTo>
                  <a:lnTo>
                    <a:pt x="2302293" y="180797"/>
                  </a:lnTo>
                  <a:lnTo>
                    <a:pt x="0" y="180797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302293" cy="304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310420" y="1575653"/>
            <a:ext cx="1948880" cy="1948880"/>
            <a:chOff x="0" y="0"/>
            <a:chExt cx="513285" cy="5132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285" cy="513285"/>
            </a:xfrm>
            <a:custGeom>
              <a:avLst/>
              <a:gdLst/>
              <a:ahLst/>
              <a:cxnLst/>
              <a:rect r="r" b="b" t="t" l="l"/>
              <a:pathLst>
                <a:path h="513285" w="513285">
                  <a:moveTo>
                    <a:pt x="0" y="0"/>
                  </a:moveTo>
                  <a:lnTo>
                    <a:pt x="513285" y="0"/>
                  </a:lnTo>
                  <a:lnTo>
                    <a:pt x="513285" y="513285"/>
                  </a:lnTo>
                  <a:lnTo>
                    <a:pt x="0" y="513285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513285" cy="637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53734" y="2299905"/>
            <a:ext cx="7160044" cy="5687190"/>
            <a:chOff x="0" y="0"/>
            <a:chExt cx="1109278" cy="8810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9278" cy="881094"/>
            </a:xfrm>
            <a:custGeom>
              <a:avLst/>
              <a:gdLst/>
              <a:ahLst/>
              <a:cxnLst/>
              <a:rect r="r" b="b" t="t" l="l"/>
              <a:pathLst>
                <a:path h="881094" w="1109278">
                  <a:moveTo>
                    <a:pt x="0" y="0"/>
                  </a:moveTo>
                  <a:lnTo>
                    <a:pt x="1109278" y="0"/>
                  </a:lnTo>
                  <a:lnTo>
                    <a:pt x="1109278" y="881094"/>
                  </a:lnTo>
                  <a:lnTo>
                    <a:pt x="0" y="881094"/>
                  </a:lnTo>
                  <a:close/>
                </a:path>
              </a:pathLst>
            </a:custGeom>
            <a:blipFill>
              <a:blip r:embed="rId6"/>
              <a:stretch>
                <a:fillRect l="-18643" t="0" r="-575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763467" y="1028700"/>
            <a:ext cx="546953" cy="546953"/>
            <a:chOff x="0" y="0"/>
            <a:chExt cx="144053" cy="1440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B3902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96601" y="1502980"/>
            <a:ext cx="5194867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PENDAHULUAN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841949"/>
            <a:ext cx="6110413" cy="39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7"/>
              </a:lnSpc>
            </a:pPr>
            <a:r>
              <a:rPr lang="en-US" sz="24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Latar Belakang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019838"/>
            <a:ext cx="6781704" cy="143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</a:p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Peraturan Presiden Nomor 95 Tahun 2018 tentang SPBE.</a:t>
            </a:r>
          </a:p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Pentingnya pengelolaan data yang terintegrasi untuk meningkatkan layanan publik.</a:t>
            </a:r>
          </a:p>
          <a:p>
            <a:pPr algn="l">
              <a:lnSpc>
                <a:spcPts val="230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09650" y="4502124"/>
            <a:ext cx="6110413" cy="39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7"/>
              </a:lnSpc>
            </a:pPr>
            <a:r>
              <a:rPr lang="en-US" sz="24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Permasalahan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5010303"/>
            <a:ext cx="6781704" cy="143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Evaluasi menunjukkan bahwa indeks SPBE pada domain Tata Kelola dan Manajemen masih di bawah target nasional.</a:t>
            </a:r>
          </a:p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Kebutuhan standar pengelolaan indikator, leveling, dan rekomendasi dalam mendukung pengambilan keputusan berbasis data.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6601" y="7079724"/>
            <a:ext cx="6781704" cy="143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Membantu pemantauan dan evaluasi indikator sesuai pedoman SPBE.</a:t>
            </a:r>
          </a:p>
          <a:p>
            <a:pPr algn="l" marL="388620" indent="-194310" lvl="1">
              <a:lnSpc>
                <a:spcPts val="2304"/>
              </a:lnSpc>
              <a:buFont typeface="Arial"/>
              <a:buChar char="•"/>
            </a:pPr>
            <a:r>
              <a:rPr lang="en-US" sz="1800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Meningkatkan efisiensi dengan mempercepat pengambilan keputusan berdasarkan data leveling dan rekomendasi otomatis.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6572355"/>
            <a:ext cx="6110413" cy="39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7"/>
              </a:lnSpc>
            </a:pPr>
            <a:r>
              <a:rPr lang="en-US" sz="24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Tujuan Sistem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17797" y="8218687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231902" y="1575653"/>
            <a:ext cx="5027398" cy="5027398"/>
            <a:chOff x="0" y="0"/>
            <a:chExt cx="1324088" cy="13240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4088" cy="1324088"/>
            </a:xfrm>
            <a:custGeom>
              <a:avLst/>
              <a:gdLst/>
              <a:ahLst/>
              <a:cxnLst/>
              <a:rect r="r" b="b" t="t" l="l"/>
              <a:pathLst>
                <a:path h="1324088" w="1324088">
                  <a:moveTo>
                    <a:pt x="0" y="0"/>
                  </a:moveTo>
                  <a:lnTo>
                    <a:pt x="1324088" y="0"/>
                  </a:lnTo>
                  <a:lnTo>
                    <a:pt x="1324088" y="1324088"/>
                  </a:lnTo>
                  <a:lnTo>
                    <a:pt x="0" y="1324088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1324088" cy="1447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173993" y="1374169"/>
            <a:ext cx="9978343" cy="5228881"/>
          </a:xfrm>
          <a:custGeom>
            <a:avLst/>
            <a:gdLst/>
            <a:ahLst/>
            <a:cxnLst/>
            <a:rect r="r" b="b" t="t" l="l"/>
            <a:pathLst>
              <a:path h="5228881" w="9978343">
                <a:moveTo>
                  <a:pt x="0" y="0"/>
                </a:moveTo>
                <a:lnTo>
                  <a:pt x="9978343" y="0"/>
                </a:lnTo>
                <a:lnTo>
                  <a:pt x="9978343" y="5228881"/>
                </a:lnTo>
                <a:lnTo>
                  <a:pt x="0" y="5228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753" r="0" b="-506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4121" y="5998451"/>
            <a:ext cx="12199529" cy="325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Lokus: Kabupaten Pandeglang.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Indikator: Indikator 1, Level: 2.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Detail Leveling Index: Kebijakan internal SPBE telah ditetapkan, tapi belum lengkap mencakup referensi/domain arsitektur (proses bisnis, data, aplikasi, dll.).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Rekomendasi: Tetapkan kebijakan internal yang relevan dan memenuhi kebutuhan sementara.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Note: Catatan tambahan ("itil").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Fitur: Tombol "Edit" dan "New Analyze" untuk modifikasi dan analisis baru.</a:t>
            </a:r>
          </a:p>
          <a:p>
            <a:pPr algn="l">
              <a:lnSpc>
                <a:spcPts val="28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96601" y="1502980"/>
            <a:ext cx="63694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ANALYZE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105400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17797" y="8218687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231902" y="1575653"/>
            <a:ext cx="5027398" cy="5027398"/>
            <a:chOff x="0" y="0"/>
            <a:chExt cx="1324088" cy="13240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4088" cy="1324088"/>
            </a:xfrm>
            <a:custGeom>
              <a:avLst/>
              <a:gdLst/>
              <a:ahLst/>
              <a:cxnLst/>
              <a:rect r="r" b="b" t="t" l="l"/>
              <a:pathLst>
                <a:path h="1324088" w="1324088">
                  <a:moveTo>
                    <a:pt x="0" y="0"/>
                  </a:moveTo>
                  <a:lnTo>
                    <a:pt x="1324088" y="0"/>
                  </a:lnTo>
                  <a:lnTo>
                    <a:pt x="1324088" y="1324088"/>
                  </a:lnTo>
                  <a:lnTo>
                    <a:pt x="0" y="1324088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1324088" cy="1447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100930" y="1445696"/>
            <a:ext cx="9353192" cy="5287310"/>
          </a:xfrm>
          <a:custGeom>
            <a:avLst/>
            <a:gdLst/>
            <a:ahLst/>
            <a:cxnLst/>
            <a:rect r="r" b="b" t="t" l="l"/>
            <a:pathLst>
              <a:path h="5287310" w="9353192">
                <a:moveTo>
                  <a:pt x="0" y="0"/>
                </a:moveTo>
                <a:lnTo>
                  <a:pt x="9353192" y="0"/>
                </a:lnTo>
                <a:lnTo>
                  <a:pt x="9353192" y="5287310"/>
                </a:lnTo>
                <a:lnTo>
                  <a:pt x="0" y="528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70" t="0" r="-2870" b="-287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4121" y="5998451"/>
            <a:ext cx="12199529" cy="398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"Detail Users" - Menunjukkan halaman ini berisi rincian data pengguna.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Kolom Data: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User: Menunjukkan jenis pengguna, dalam hal ini "Admin".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Name: Nama pengguna, yaitu "kentung".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Subject: Lokasi atau subjek terkait pengguna, yaitu "Kabupaten Tangerang".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 Tambahan: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Tombol "Edit": Digunakan untuk mengedit data pengguna.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Tombol "New Detail User": Untuk menambahkan pengguna baru.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Search Bar: Untuk mencari data pengguna tertentu.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Dropdown "Per page": Mengatur jumlah data yang ditampilkan per halaman.</a:t>
            </a:r>
          </a:p>
          <a:p>
            <a:pPr algn="l">
              <a:lnSpc>
                <a:spcPts val="28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96601" y="1502980"/>
            <a:ext cx="63694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DETAIL USERS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105400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638" y="8186690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145859" y="231992"/>
            <a:ext cx="10931244" cy="5677611"/>
          </a:xfrm>
          <a:custGeom>
            <a:avLst/>
            <a:gdLst/>
            <a:ahLst/>
            <a:cxnLst/>
            <a:rect r="r" b="b" t="t" l="l"/>
            <a:pathLst>
              <a:path h="5677611" w="10931244">
                <a:moveTo>
                  <a:pt x="0" y="0"/>
                </a:moveTo>
                <a:lnTo>
                  <a:pt x="10931244" y="0"/>
                </a:lnTo>
                <a:lnTo>
                  <a:pt x="10931244" y="5677610"/>
                </a:lnTo>
                <a:lnTo>
                  <a:pt x="0" y="56776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735" r="-3384" b="-223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135151"/>
            <a:ext cx="17048403" cy="3621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Indicator: Menunjukkan kategori atau indikator evaluasi (dalam gambar: "Indikator 1").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Leveling Index: Menampilkan level kemajuan atau implementasi (dalam gambar: Level 1 dan Level 2).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Detail: Menjelaskan kondisi kebijakan atau tindakan terkait setiap level.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 1: Konsep kebijakan internal terkait pembangunan aplikasi SPBE belum atau telah tersedia.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 2: Kebijakan internal telah ditetapkan tetapi belum mencakup referensi atau domain arsitektur SPBE secara lengkap.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Description: Memberikan deskripsi lebih rinci tentang kondisi kebijakan.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 1: Kebijakan belum tersedia atau masih dalam proses pengesahan.</a:t>
            </a:r>
          </a:p>
          <a:p>
            <a:pPr algn="l" marL="970335" indent="-323445" lvl="2">
              <a:lnSpc>
                <a:spcPts val="2876"/>
              </a:lnSpc>
              <a:buFont typeface="Arial"/>
              <a:buChar char="⚬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 2: Kebijakan telah ditetapkan tetapi masih mencakup sebagian domain arsitektur SPBE.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Edit: Tombol untuk mengedit detail evaluasi.</a:t>
            </a:r>
          </a:p>
          <a:p>
            <a:pPr algn="l">
              <a:lnSpc>
                <a:spcPts val="28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990600"/>
            <a:ext cx="6369450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DETAIL LEVELING INDEX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74" y="5407519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638" y="8186690"/>
            <a:ext cx="6991675" cy="5138881"/>
          </a:xfrm>
          <a:custGeom>
            <a:avLst/>
            <a:gdLst/>
            <a:ahLst/>
            <a:cxnLst/>
            <a:rect r="r" b="b" t="t" l="l"/>
            <a:pathLst>
              <a:path h="5138881" w="6991675">
                <a:moveTo>
                  <a:pt x="0" y="0"/>
                </a:moveTo>
                <a:lnTo>
                  <a:pt x="6991675" y="0"/>
                </a:lnTo>
                <a:lnTo>
                  <a:pt x="6991675" y="5138881"/>
                </a:lnTo>
                <a:lnTo>
                  <a:pt x="0" y="513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566051" y="1028700"/>
            <a:ext cx="9855387" cy="5526541"/>
          </a:xfrm>
          <a:custGeom>
            <a:avLst/>
            <a:gdLst/>
            <a:ahLst/>
            <a:cxnLst/>
            <a:rect r="r" b="b" t="t" l="l"/>
            <a:pathLst>
              <a:path h="5526541" w="9855387">
                <a:moveTo>
                  <a:pt x="0" y="0"/>
                </a:moveTo>
                <a:lnTo>
                  <a:pt x="9855387" y="0"/>
                </a:lnTo>
                <a:lnTo>
                  <a:pt x="9855387" y="5526541"/>
                </a:lnTo>
                <a:lnTo>
                  <a:pt x="0" y="5526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3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9650" y="6654654"/>
            <a:ext cx="17048403" cy="181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Judul Halaman: "Indicator"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Tabel: Berisi kolom-kolom berjudul "Name," "Other name," "Domain," "Aspect," "Detail," "Description," dan "Score Criteria."</a:t>
            </a:r>
          </a:p>
          <a:p>
            <a:pPr algn="l" marL="485168" indent="-242584" lvl="1">
              <a:lnSpc>
                <a:spcPts val="2876"/>
              </a:lnSpc>
              <a:buFont typeface="Arial"/>
              <a:buChar char="•"/>
            </a:pPr>
            <a:r>
              <a:rPr lang="en-US" sz="2247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Kolom "Detail": Menjelaskan tentang "Arsitektur SPBE," yang merupakan kerangka dasar yang mendeskripsikan integrasi proses bisnis, data dan informasi, infrastruktur, aplikasi, dan keamanan untuk menghasilkan layanan SPBE yang terintegrasi.</a:t>
            </a:r>
          </a:p>
          <a:p>
            <a:pPr algn="l">
              <a:lnSpc>
                <a:spcPts val="28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1502980"/>
            <a:ext cx="63694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INDICATOR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74" y="5957167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566051" y="126086"/>
            <a:ext cx="9335032" cy="4735958"/>
          </a:xfrm>
          <a:custGeom>
            <a:avLst/>
            <a:gdLst/>
            <a:ahLst/>
            <a:cxnLst/>
            <a:rect r="r" b="b" t="t" l="l"/>
            <a:pathLst>
              <a:path h="4735958" w="9335032">
                <a:moveTo>
                  <a:pt x="0" y="0"/>
                </a:moveTo>
                <a:lnTo>
                  <a:pt x="9335032" y="0"/>
                </a:lnTo>
                <a:lnTo>
                  <a:pt x="9335032" y="4735958"/>
                </a:lnTo>
                <a:lnTo>
                  <a:pt x="0" y="4735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21" r="-1885" b="-199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5056" y="4842994"/>
            <a:ext cx="16924112" cy="518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Navigasi: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Pada bagian atas terdapat breadcrumb navigasi: Subjects &gt; List. Ini menunjukkan bahwa pengguna sedang berada di daftar subjek dalam modul atau kategori "Subjects".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 Daftar Subjek: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Kolom Name mencantumkan nama-nama subjek yang tersedia dalam daftar.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Beberapa subjek yang terdaftar: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Kabupaten Pandeglang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Kabupaten Lebak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Kabupaten Tangerang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Kabupaten Serang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Kota Tangerang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Opsi Pengeditan: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Terdapat tombol Edit di setiap baris untuk memungkinkan pengguna mengedit informasi masing-masing subjek.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 Pencarian: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Ada kolom pencarian (search) di kanan atas tabel, yang memungkinkan pengguna mencari subjek tertentu dalam daftar.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Tombol "New Subject":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Terdapat tombol berwarna biru bertuliskan New subject di bagian kanan atas. Tombol ini digunakan untuk menambahkan subjek baru ke dalam daftar.</a:t>
            </a:r>
          </a:p>
          <a:p>
            <a:pPr algn="l">
              <a:lnSpc>
                <a:spcPts val="228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6601" y="1502980"/>
            <a:ext cx="63694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SUBJECT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4201828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3734" y="-2812624"/>
            <a:ext cx="4852835" cy="4114800"/>
          </a:xfrm>
          <a:custGeom>
            <a:avLst/>
            <a:gdLst/>
            <a:ahLst/>
            <a:cxnLst/>
            <a:rect r="r" b="b" t="t" l="l"/>
            <a:pathLst>
              <a:path h="4114800" w="4852835">
                <a:moveTo>
                  <a:pt x="0" y="0"/>
                </a:moveTo>
                <a:lnTo>
                  <a:pt x="4852835" y="0"/>
                </a:lnTo>
                <a:lnTo>
                  <a:pt x="4852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06781" y="1752953"/>
            <a:ext cx="546953" cy="546953"/>
            <a:chOff x="0" y="0"/>
            <a:chExt cx="144053" cy="1440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053" cy="144053"/>
            </a:xfrm>
            <a:custGeom>
              <a:avLst/>
              <a:gdLst/>
              <a:ahLst/>
              <a:cxnLst/>
              <a:rect r="r" b="b" t="t" l="l"/>
              <a:pathLst>
                <a:path h="144053" w="144053">
                  <a:moveTo>
                    <a:pt x="0" y="0"/>
                  </a:moveTo>
                  <a:lnTo>
                    <a:pt x="144053" y="0"/>
                  </a:lnTo>
                  <a:lnTo>
                    <a:pt x="144053" y="144053"/>
                  </a:lnTo>
                  <a:lnTo>
                    <a:pt x="0" y="144053"/>
                  </a:lnTo>
                  <a:close/>
                </a:path>
              </a:pathLst>
            </a:custGeom>
            <a:solidFill>
              <a:srgbClr val="1C26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44053" cy="267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09650" y="1028700"/>
            <a:ext cx="0" cy="1568450"/>
          </a:xfrm>
          <a:prstGeom prst="line">
            <a:avLst/>
          </a:prstGeom>
          <a:ln cap="flat" w="38100">
            <a:solidFill>
              <a:srgbClr val="1C26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132455" y="1159903"/>
            <a:ext cx="9786713" cy="4287923"/>
          </a:xfrm>
          <a:custGeom>
            <a:avLst/>
            <a:gdLst/>
            <a:ahLst/>
            <a:cxnLst/>
            <a:rect r="r" b="b" t="t" l="l"/>
            <a:pathLst>
              <a:path h="4287923" w="9786713">
                <a:moveTo>
                  <a:pt x="0" y="0"/>
                </a:moveTo>
                <a:lnTo>
                  <a:pt x="9786714" y="0"/>
                </a:lnTo>
                <a:lnTo>
                  <a:pt x="9786714" y="4287923"/>
                </a:lnTo>
                <a:lnTo>
                  <a:pt x="0" y="428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297" r="0" b="-1679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5056" y="4842994"/>
            <a:ext cx="16924112" cy="489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Recommendation menandakan bahwa halaman ini digunakan untuk mengelola data rekomendasi terkait indikator tertentu.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Navigasi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Recommendations &gt; List menunjukkan bahwa pengguna sedang berada di daftar rekomendasi dalam modul rekomendasi.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 Data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Tabel memiliki beberapa kolom dengan informasi berikut: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Indikator: Mengacu pada indikator spesifik yang menjadi acuan rekomendasi. Contoh pada gambar adalah "Indikator 1".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Leveling Index: Tingkatan atau level dari indikator tersebut, seperti "Level 1".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Detail Leveling Index: Penjelasan detail dari Leveling Index, seperti: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Contoh: "Konsep kebijakan internal terkait siklus Pembangunan Aplikasi SPBE di Instansi Pusat/Pemerintah Daerah belum atau telah tersedia."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Rekomendasi: Saran atau langkah yang diberikan berdasarkan indikator dan leveling index. Contoh pada gambar:</a:t>
            </a:r>
          </a:p>
          <a:p>
            <a:pPr algn="l" marL="1158487" indent="-289622" lvl="3">
              <a:lnSpc>
                <a:spcPts val="2289"/>
              </a:lnSpc>
              <a:buFont typeface="Arial"/>
              <a:buChar char="￭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"Identifikasi kebutuhan dasar dan buat rancangan kebijakan awal atau konsep dokumen terkait indikator yang dipilih. Pastikan bukti dukung seperti notulen rapat atau draft kebijakan tersedia untuk mendukung proses ini."</a:t>
            </a:r>
          </a:p>
          <a:p>
            <a:pPr algn="l" marL="386162" indent="-193081" lvl="1">
              <a:lnSpc>
                <a:spcPts val="2289"/>
              </a:lnSpc>
              <a:buFont typeface="Arial"/>
              <a:buChar char="•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Fitur-Fitur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Edit: Setiap baris memiliki tombol Edit, memungkinkan pengguna mengubah data rekomendasi yang terkait.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Search: Terdapat kolom pencarian (search) di kanan atas tabel untuk mempermudah pencarian data spesifik.</a:t>
            </a:r>
          </a:p>
          <a:p>
            <a:pPr algn="l" marL="772325" indent="-257442" lvl="2">
              <a:lnSpc>
                <a:spcPts val="2289"/>
              </a:lnSpc>
              <a:buFont typeface="Arial"/>
              <a:buChar char="⚬"/>
            </a:pPr>
            <a:r>
              <a:rPr lang="en-US" sz="1788">
                <a:solidFill>
                  <a:srgbClr val="1C263B"/>
                </a:solidFill>
                <a:latin typeface="Roboto"/>
                <a:ea typeface="Roboto"/>
                <a:cs typeface="Roboto"/>
                <a:sym typeface="Roboto"/>
              </a:rPr>
              <a:t>New Recommendation: Tombol biru di kanan atas digunakan untuk menambahkan rekomendasi baru.</a:t>
            </a:r>
          </a:p>
          <a:p>
            <a:pPr algn="l">
              <a:lnSpc>
                <a:spcPts val="228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6601" y="1502980"/>
            <a:ext cx="63694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4999" spc="59">
                <a:solidFill>
                  <a:srgbClr val="1C26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RECOMENDATION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6601" y="4249823"/>
            <a:ext cx="5845185" cy="50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082" b="true">
                <a:solidFill>
                  <a:srgbClr val="1C263B"/>
                </a:solidFill>
                <a:latin typeface="Roboto Bold"/>
                <a:ea typeface="Roboto Bold"/>
                <a:cs typeface="Roboto Bold"/>
                <a:sym typeface="Roboto Bold"/>
              </a:rPr>
              <a:t>Penjalasan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DAGcRcm8eG8</dc:identifier>
  <dcterms:modified xsi:type="dcterms:W3CDTF">2011-08-01T06:04:30Z</dcterms:modified>
  <cp:revision>1</cp:revision>
  <dc:title>PEMWEB</dc:title>
</cp:coreProperties>
</file>