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326" r:id="rId6"/>
    <p:sldId id="327" r:id="rId7"/>
    <p:sldId id="334" r:id="rId8"/>
    <p:sldId id="328" r:id="rId9"/>
    <p:sldId id="331" r:id="rId10"/>
    <p:sldId id="340" r:id="rId11"/>
    <p:sldId id="343" r:id="rId12"/>
    <p:sldId id="341" r:id="rId13"/>
    <p:sldId id="344" r:id="rId14"/>
    <p:sldId id="336" r:id="rId15"/>
    <p:sldId id="338"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5" d="100"/>
          <a:sy n="85" d="100"/>
        </p:scale>
        <p:origin x="590" y="53"/>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26-Dec-22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26-Dec-22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figma.com/file/JL2n7VmNyQ5gc7v2RXO7l9/Tickitz%3A-Ticket-Booking-(N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err="1"/>
              <a:t>Beginer</a:t>
            </a:r>
            <a:r>
              <a:rPr lang="en-US" dirty="0"/>
              <a:t> Backend</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err="1"/>
              <a:t>Mochamad</a:t>
            </a:r>
            <a:r>
              <a:rPr lang="en-US" dirty="0"/>
              <a:t> Erwin </a:t>
            </a:r>
            <a:r>
              <a:rPr lang="en-US" dirty="0" err="1"/>
              <a:t>wn</a:t>
            </a:r>
            <a:endParaRPr lang="en-US" dirty="0"/>
          </a:p>
          <a:p>
            <a:r>
              <a:rPr lang="en-US" dirty="0"/>
              <a:t>​</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sz="2800" dirty="0"/>
              <a:t>“</a:t>
            </a:r>
            <a:r>
              <a:rPr lang="en-US" sz="1400" b="1" dirty="0"/>
              <a:t>PostgreSQL </a:t>
            </a:r>
            <a:r>
              <a:rPr lang="en-US" sz="1400" b="1" dirty="0" err="1"/>
              <a:t>adalah</a:t>
            </a:r>
            <a:r>
              <a:rPr lang="en-US" sz="1400" b="1" dirty="0"/>
              <a:t> </a:t>
            </a:r>
            <a:r>
              <a:rPr lang="en-US" sz="1400" b="1" dirty="0" err="1"/>
              <a:t>sistem</a:t>
            </a:r>
            <a:r>
              <a:rPr lang="en-US" sz="1400" b="1" dirty="0"/>
              <a:t> </a:t>
            </a:r>
            <a:r>
              <a:rPr lang="en-US" sz="1400" b="1" dirty="0" err="1"/>
              <a:t>manajemen</a:t>
            </a:r>
            <a:r>
              <a:rPr lang="en-US" sz="1400" b="1" dirty="0"/>
              <a:t> basis data </a:t>
            </a:r>
            <a:r>
              <a:rPr lang="en-US" sz="1400" b="1" dirty="0" err="1"/>
              <a:t>relasional</a:t>
            </a:r>
            <a:r>
              <a:rPr lang="en-US" sz="1400" b="1" dirty="0"/>
              <a:t> (RDBMS) yang open source., PostgreSQL juga </a:t>
            </a:r>
            <a:r>
              <a:rPr lang="en-US" sz="1400" b="1" dirty="0" err="1"/>
              <a:t>memiliki</a:t>
            </a:r>
            <a:r>
              <a:rPr lang="en-US" sz="1400" b="1" dirty="0"/>
              <a:t> </a:t>
            </a:r>
            <a:r>
              <a:rPr lang="en-US" sz="1400" b="1" dirty="0" err="1"/>
              <a:t>tingkat</a:t>
            </a:r>
            <a:r>
              <a:rPr lang="en-US" sz="1400" b="1" dirty="0"/>
              <a:t> </a:t>
            </a:r>
            <a:r>
              <a:rPr lang="en-US" sz="1400" b="1" dirty="0" err="1"/>
              <a:t>keamanan</a:t>
            </a:r>
            <a:r>
              <a:rPr lang="en-US" sz="1400" b="1" dirty="0"/>
              <a:t> yang </a:t>
            </a:r>
            <a:r>
              <a:rPr lang="en-US" sz="1400" b="1" dirty="0" err="1"/>
              <a:t>tinggi</a:t>
            </a:r>
            <a:r>
              <a:rPr lang="en-US" sz="1400" b="1" dirty="0"/>
              <a:t> dan </a:t>
            </a:r>
            <a:r>
              <a:rPr lang="en-US" sz="1400" b="1" dirty="0" err="1"/>
              <a:t>kinerja</a:t>
            </a:r>
            <a:r>
              <a:rPr lang="en-US" sz="1400" b="1" dirty="0"/>
              <a:t> yang </a:t>
            </a:r>
            <a:r>
              <a:rPr lang="en-US" sz="1400" b="1" dirty="0" err="1"/>
              <a:t>baik</a:t>
            </a:r>
            <a:r>
              <a:rPr lang="en-US" sz="1400" b="1" dirty="0"/>
              <a:t>, </a:t>
            </a:r>
            <a:r>
              <a:rPr lang="en-US" sz="1400" b="1" dirty="0" err="1"/>
              <a:t>sehingga</a:t>
            </a:r>
            <a:r>
              <a:rPr lang="en-US" sz="1400" b="1" dirty="0"/>
              <a:t> </a:t>
            </a:r>
            <a:r>
              <a:rPr lang="en-US" sz="1400" b="1" dirty="0" err="1"/>
              <a:t>sering</a:t>
            </a:r>
            <a:r>
              <a:rPr lang="en-US" sz="1400" b="1" dirty="0"/>
              <a:t> </a:t>
            </a:r>
            <a:r>
              <a:rPr lang="en-US" sz="1400" b="1" dirty="0" err="1"/>
              <a:t>digunakan</a:t>
            </a:r>
            <a:r>
              <a:rPr lang="en-US" sz="1400" b="1" dirty="0"/>
              <a:t> </a:t>
            </a:r>
            <a:r>
              <a:rPr lang="en-US" sz="1400" b="1" dirty="0" err="1"/>
              <a:t>dalam</a:t>
            </a:r>
            <a:r>
              <a:rPr lang="en-US" sz="1400" b="1" dirty="0"/>
              <a:t> </a:t>
            </a:r>
            <a:r>
              <a:rPr lang="en-US" sz="1400" b="1" dirty="0" err="1"/>
              <a:t>aplikasi</a:t>
            </a:r>
            <a:r>
              <a:rPr lang="en-US" sz="1400" b="1" dirty="0"/>
              <a:t> yang </a:t>
            </a:r>
            <a:r>
              <a:rPr lang="en-US" sz="1400" b="1" dirty="0" err="1"/>
              <a:t>membutuhkan</a:t>
            </a:r>
            <a:r>
              <a:rPr lang="en-US" sz="1400" b="1" dirty="0"/>
              <a:t> </a:t>
            </a:r>
            <a:r>
              <a:rPr lang="en-US" sz="1400" b="1" dirty="0" err="1"/>
              <a:t>pengelolaan</a:t>
            </a:r>
            <a:r>
              <a:rPr lang="en-US" sz="1400" b="1" dirty="0"/>
              <a:t> data yang </a:t>
            </a:r>
            <a:r>
              <a:rPr lang="en-US" sz="1400" b="1" dirty="0" err="1"/>
              <a:t>cepat</a:t>
            </a:r>
            <a:r>
              <a:rPr lang="en-US" sz="1400" b="1" dirty="0"/>
              <a:t> dan </a:t>
            </a:r>
            <a:r>
              <a:rPr lang="en-US" sz="1400" b="1" dirty="0" err="1"/>
              <a:t>aman</a:t>
            </a:r>
            <a:r>
              <a:rPr lang="en-US" sz="1400" b="1" dirty="0"/>
              <a:t>.</a:t>
            </a:r>
            <a:r>
              <a:rPr lang="en-US" sz="2800" b="1" dirty="0"/>
              <a:t>.”</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r>
              <a:rPr lang="id-ID" b="1" dirty="0"/>
              <a:t>Michael Stonebraker</a:t>
            </a:r>
            <a:r>
              <a:rPr lang="id-ID" dirty="0"/>
              <a:t>.</a:t>
            </a:r>
            <a:endParaRPr lang="en-US" dirty="0"/>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Tree>
    <p:extLst>
      <p:ext uri="{BB962C8B-B14F-4D97-AF65-F5344CB8AC3E}">
        <p14:creationId xmlns:p14="http://schemas.microsoft.com/office/powerpoint/2010/main" val="416151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dirty="0"/>
              <a:t>Rest </a:t>
            </a:r>
            <a:r>
              <a:rPr lang="en-US" dirty="0" err="1"/>
              <a:t>api</a:t>
            </a:r>
            <a:r>
              <a:rPr lang="en-US" dirty="0"/>
              <a:t> &amp; </a:t>
            </a:r>
            <a:r>
              <a:rPr lang="en-US" dirty="0" err="1"/>
              <a:t>api</a:t>
            </a:r>
            <a:endParaRPr lang="en-US" dirty="0"/>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p:txBody>
          <a:bodyPr/>
          <a:lstStyle/>
          <a:p>
            <a:r>
              <a:rPr lang="en-US" dirty="0"/>
              <a:t>Rest </a:t>
            </a:r>
            <a:r>
              <a:rPr lang="en-US" dirty="0" err="1"/>
              <a:t>api</a:t>
            </a:r>
            <a:endParaRPr lang="en-US" dirty="0"/>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p:txBody>
          <a:bodyPr/>
          <a:lstStyle/>
          <a:p>
            <a:r>
              <a:rPr lang="en-US" sz="2800" dirty="0"/>
              <a:t>REST API, </a:t>
            </a:r>
            <a:r>
              <a:rPr lang="en-US" sz="2800" dirty="0" err="1"/>
              <a:t>yaitu</a:t>
            </a:r>
            <a:r>
              <a:rPr lang="en-US" sz="2800" dirty="0"/>
              <a:t> </a:t>
            </a:r>
            <a:r>
              <a:rPr lang="en-US" sz="2800" dirty="0" err="1"/>
              <a:t>sebuah</a:t>
            </a:r>
            <a:r>
              <a:rPr lang="en-US" sz="2800" dirty="0"/>
              <a:t> </a:t>
            </a:r>
            <a:r>
              <a:rPr lang="en-US" sz="2800" dirty="0" err="1"/>
              <a:t>arsitektur</a:t>
            </a:r>
            <a:r>
              <a:rPr lang="en-US" sz="2800" dirty="0"/>
              <a:t> yang </a:t>
            </a:r>
            <a:r>
              <a:rPr lang="en-US" sz="2800" dirty="0" err="1"/>
              <a:t>menggunakan</a:t>
            </a:r>
            <a:r>
              <a:rPr lang="en-US" sz="2800" dirty="0"/>
              <a:t> </a:t>
            </a:r>
            <a:r>
              <a:rPr lang="en-US" sz="2800" dirty="0" err="1"/>
              <a:t>protokol</a:t>
            </a:r>
            <a:r>
              <a:rPr lang="en-US" sz="2800" dirty="0"/>
              <a:t> HTTP </a:t>
            </a:r>
            <a:r>
              <a:rPr lang="en-US" sz="2800" dirty="0" err="1"/>
              <a:t>untuk</a:t>
            </a:r>
            <a:r>
              <a:rPr lang="en-US" sz="2800" dirty="0"/>
              <a:t> </a:t>
            </a:r>
            <a:r>
              <a:rPr lang="en-US" sz="2800" dirty="0" err="1"/>
              <a:t>bertukar</a:t>
            </a:r>
            <a:r>
              <a:rPr lang="en-US" sz="2800" dirty="0"/>
              <a:t> data </a:t>
            </a:r>
            <a:r>
              <a:rPr lang="en-US" sz="2800" dirty="0" err="1"/>
              <a:t>antar</a:t>
            </a:r>
            <a:r>
              <a:rPr lang="en-US" sz="2800" dirty="0"/>
              <a:t> </a:t>
            </a:r>
            <a:r>
              <a:rPr lang="en-US" sz="2800" dirty="0" err="1"/>
              <a:t>aplikasi</a:t>
            </a:r>
            <a:r>
              <a:rPr lang="en-US" sz="2800" dirty="0"/>
              <a:t>.</a:t>
            </a:r>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p:txBody>
          <a:bodyPr/>
          <a:lstStyle/>
          <a:p>
            <a:r>
              <a:rPr lang="en-US" dirty="0" err="1"/>
              <a:t>api</a:t>
            </a:r>
            <a:endParaRPr lang="en-US" dirty="0"/>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p:txBody>
          <a:bodyPr/>
          <a:lstStyle/>
          <a:p>
            <a:r>
              <a:rPr lang="en-US" sz="2400" b="1" dirty="0"/>
              <a:t>API </a:t>
            </a:r>
            <a:r>
              <a:rPr lang="en-US" sz="2400" b="1" dirty="0" err="1"/>
              <a:t>atau</a:t>
            </a:r>
            <a:r>
              <a:rPr lang="en-US" sz="2400" b="1" dirty="0"/>
              <a:t> Application Programming Interface </a:t>
            </a:r>
            <a:r>
              <a:rPr lang="en-US" sz="2400" b="1" dirty="0" err="1"/>
              <a:t>adalah</a:t>
            </a:r>
            <a:r>
              <a:rPr lang="en-US" sz="2400" b="1" dirty="0"/>
              <a:t> </a:t>
            </a:r>
            <a:r>
              <a:rPr lang="en-US" sz="2400" b="1" dirty="0" err="1"/>
              <a:t>sekumpulan</a:t>
            </a:r>
            <a:r>
              <a:rPr lang="en-US" sz="2400" b="1" dirty="0"/>
              <a:t> </a:t>
            </a:r>
            <a:r>
              <a:rPr lang="en-US" sz="2400" b="1" dirty="0" err="1"/>
              <a:t>perintah</a:t>
            </a:r>
            <a:r>
              <a:rPr lang="en-US" sz="2400" b="1" dirty="0"/>
              <a:t> </a:t>
            </a:r>
            <a:r>
              <a:rPr lang="en-US" sz="2400" b="1" dirty="0" err="1"/>
              <a:t>atau</a:t>
            </a:r>
            <a:r>
              <a:rPr lang="en-US" sz="2400" b="1" dirty="0"/>
              <a:t> </a:t>
            </a:r>
            <a:r>
              <a:rPr lang="en-US" sz="2400" b="1" dirty="0" err="1"/>
              <a:t>fungsi</a:t>
            </a:r>
            <a:r>
              <a:rPr lang="en-US" sz="2400" b="1" dirty="0"/>
              <a:t> yang </a:t>
            </a:r>
            <a:r>
              <a:rPr lang="en-US" sz="2400" b="1" dirty="0" err="1"/>
              <a:t>disediakan</a:t>
            </a:r>
            <a:r>
              <a:rPr lang="en-US" sz="2400" b="1" dirty="0"/>
              <a:t> oleh </a:t>
            </a:r>
            <a:r>
              <a:rPr lang="en-US" sz="2400" b="1" dirty="0" err="1"/>
              <a:t>sebuah</a:t>
            </a:r>
            <a:r>
              <a:rPr lang="en-US" sz="2400" b="1" dirty="0"/>
              <a:t> </a:t>
            </a:r>
            <a:r>
              <a:rPr lang="en-US" sz="2400" b="1" dirty="0" err="1"/>
              <a:t>aplikasi</a:t>
            </a:r>
            <a:r>
              <a:rPr lang="en-US" sz="2400" b="1" dirty="0"/>
              <a:t> </a:t>
            </a:r>
            <a:r>
              <a:rPr lang="en-US" sz="2400" b="1" dirty="0" err="1"/>
              <a:t>atau</a:t>
            </a:r>
            <a:r>
              <a:rPr lang="en-US" sz="2400" b="1" dirty="0"/>
              <a:t> </a:t>
            </a:r>
            <a:r>
              <a:rPr lang="en-US" sz="2400" b="1" dirty="0" err="1"/>
              <a:t>sistem</a:t>
            </a:r>
            <a:r>
              <a:rPr lang="en-US" sz="2400" b="1" dirty="0"/>
              <a:t>, yang </a:t>
            </a:r>
            <a:r>
              <a:rPr lang="en-US" sz="2400" b="1" dirty="0" err="1"/>
              <a:t>dapat</a:t>
            </a:r>
            <a:r>
              <a:rPr lang="en-US" sz="2400" b="1" dirty="0"/>
              <a:t> </a:t>
            </a:r>
            <a:r>
              <a:rPr lang="en-US" sz="2400" b="1" dirty="0" err="1"/>
              <a:t>digunakan</a:t>
            </a:r>
            <a:r>
              <a:rPr lang="en-US" sz="2400" b="1" dirty="0"/>
              <a:t> oleh </a:t>
            </a:r>
            <a:r>
              <a:rPr lang="en-US" sz="2400" b="1" dirty="0" err="1"/>
              <a:t>aplikasi</a:t>
            </a:r>
            <a:r>
              <a:rPr lang="en-US" sz="2400" b="1" dirty="0"/>
              <a:t> lain </a:t>
            </a:r>
            <a:r>
              <a:rPr lang="en-US" sz="2400" b="1" dirty="0" err="1"/>
              <a:t>atau</a:t>
            </a:r>
            <a:r>
              <a:rPr lang="en-US" sz="2400" b="1" dirty="0"/>
              <a:t> </a:t>
            </a:r>
            <a:r>
              <a:rPr lang="en-US" sz="2400" b="1" dirty="0" err="1"/>
              <a:t>sistem</a:t>
            </a:r>
            <a:r>
              <a:rPr lang="en-US" sz="2400" b="1" dirty="0"/>
              <a:t> lain </a:t>
            </a:r>
            <a:r>
              <a:rPr lang="en-US" sz="2400" b="1" dirty="0" err="1"/>
              <a:t>untuk</a:t>
            </a:r>
            <a:r>
              <a:rPr lang="en-US" sz="2400" b="1" dirty="0"/>
              <a:t> </a:t>
            </a:r>
            <a:r>
              <a:rPr lang="en-US" sz="2400" b="1" dirty="0" err="1"/>
              <a:t>berkomunikasi</a:t>
            </a:r>
            <a:r>
              <a:rPr lang="en-US" sz="2400" b="1" dirty="0"/>
              <a:t> </a:t>
            </a:r>
            <a:r>
              <a:rPr lang="en-US" sz="2400" b="1" dirty="0" err="1"/>
              <a:t>dengan</a:t>
            </a:r>
            <a:r>
              <a:rPr lang="en-US" sz="2400" b="1" dirty="0"/>
              <a:t> </a:t>
            </a:r>
            <a:r>
              <a:rPr lang="en-US" sz="2400" b="1" dirty="0" err="1"/>
              <a:t>aplikasi</a:t>
            </a:r>
            <a:r>
              <a:rPr lang="en-US" sz="2400" b="1" dirty="0"/>
              <a:t> </a:t>
            </a:r>
            <a:r>
              <a:rPr lang="en-US" sz="2400" b="1" dirty="0" err="1"/>
              <a:t>atau</a:t>
            </a:r>
            <a:r>
              <a:rPr lang="en-US" sz="2400" b="1" dirty="0"/>
              <a:t> </a:t>
            </a:r>
            <a:r>
              <a:rPr lang="en-US" sz="2400" b="1" dirty="0" err="1"/>
              <a:t>sistem</a:t>
            </a:r>
            <a:r>
              <a:rPr lang="en-US" sz="2400" b="1" dirty="0"/>
              <a:t> </a:t>
            </a:r>
            <a:r>
              <a:rPr lang="en-US" sz="2400" b="1" dirty="0" err="1"/>
              <a:t>tersebut</a:t>
            </a:r>
            <a:r>
              <a:rPr lang="en-US" sz="2400" b="1" dirty="0"/>
              <a:t>. </a:t>
            </a:r>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4" y="268941"/>
            <a:ext cx="3959352" cy="871011"/>
          </a:xfrm>
        </p:spPr>
        <p:txBody>
          <a:bodyPr/>
          <a:lstStyle/>
          <a:p>
            <a:r>
              <a:rPr lang="en-US" sz="4000" dirty="0" err="1"/>
              <a:t>kesimpulan</a:t>
            </a:r>
            <a:r>
              <a:rPr lang="en-US" sz="4000" dirty="0"/>
              <a:t>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801906" y="1139952"/>
            <a:ext cx="8148918" cy="5359460"/>
          </a:xfrm>
        </p:spPr>
        <p:txBody>
          <a:bodyPr/>
          <a:lstStyle/>
          <a:p>
            <a:pPr algn="l"/>
            <a:r>
              <a:rPr lang="en-US" sz="1800" b="1" dirty="0"/>
              <a:t>Node.js </a:t>
            </a:r>
            <a:r>
              <a:rPr lang="en-US" sz="1800" b="1" dirty="0" err="1"/>
              <a:t>adalah</a:t>
            </a:r>
            <a:r>
              <a:rPr lang="en-US" sz="1800" b="1" dirty="0"/>
              <a:t> platform yang </a:t>
            </a:r>
            <a:r>
              <a:rPr lang="en-US" sz="1800" b="1" dirty="0" err="1"/>
              <a:t>memungkinkan</a:t>
            </a:r>
            <a:r>
              <a:rPr lang="en-US" sz="1800" b="1" dirty="0"/>
              <a:t> </a:t>
            </a:r>
            <a:r>
              <a:rPr lang="en-US" sz="1800" b="1" dirty="0" err="1"/>
              <a:t>penggunaan</a:t>
            </a:r>
            <a:r>
              <a:rPr lang="en-US" sz="1800" b="1" dirty="0"/>
              <a:t> JavaScript di </a:t>
            </a:r>
            <a:r>
              <a:rPr lang="en-US" sz="1800" b="1" dirty="0" err="1"/>
              <a:t>luar</a:t>
            </a:r>
            <a:r>
              <a:rPr lang="en-US" sz="1800" b="1" dirty="0"/>
              <a:t> browser </a:t>
            </a:r>
            <a:r>
              <a:rPr lang="en-US" sz="1800" b="1" dirty="0" err="1"/>
              <a:t>untuk</a:t>
            </a:r>
            <a:r>
              <a:rPr lang="en-US" sz="1800" b="1" dirty="0"/>
              <a:t> </a:t>
            </a:r>
            <a:r>
              <a:rPr lang="en-US" sz="1800" b="1" dirty="0" err="1"/>
              <a:t>membangun</a:t>
            </a:r>
            <a:r>
              <a:rPr lang="en-US" sz="1800" b="1" dirty="0"/>
              <a:t> </a:t>
            </a:r>
            <a:r>
              <a:rPr lang="en-US" sz="1800" b="1" dirty="0" err="1"/>
              <a:t>aplikasi</a:t>
            </a:r>
            <a:r>
              <a:rPr lang="en-US" sz="1800" b="1" dirty="0"/>
              <a:t> web </a:t>
            </a:r>
            <a:r>
              <a:rPr lang="en-US" sz="1800" b="1" dirty="0" err="1"/>
              <a:t>dengan</a:t>
            </a:r>
            <a:r>
              <a:rPr lang="en-US" sz="1800" b="1" dirty="0"/>
              <a:t> </a:t>
            </a:r>
            <a:r>
              <a:rPr lang="en-US" sz="1800" b="1" dirty="0" err="1"/>
              <a:t>teknologi</a:t>
            </a:r>
            <a:r>
              <a:rPr lang="en-US" sz="1800" b="1" dirty="0"/>
              <a:t> server-side.</a:t>
            </a:r>
          </a:p>
          <a:p>
            <a:pPr algn="l"/>
            <a:r>
              <a:rPr lang="en-US" sz="1800" b="1" dirty="0"/>
              <a:t>Express </a:t>
            </a:r>
            <a:r>
              <a:rPr lang="en-US" sz="1800" b="1" dirty="0" err="1"/>
              <a:t>adalah</a:t>
            </a:r>
            <a:r>
              <a:rPr lang="en-US" sz="1800" b="1" dirty="0"/>
              <a:t> framework </a:t>
            </a:r>
            <a:r>
              <a:rPr lang="en-US" sz="1800" b="1" dirty="0" err="1"/>
              <a:t>aplikasi</a:t>
            </a:r>
            <a:r>
              <a:rPr lang="en-US" sz="1800" b="1" dirty="0"/>
              <a:t> web </a:t>
            </a:r>
            <a:r>
              <a:rPr lang="en-US" sz="1800" b="1" dirty="0" err="1"/>
              <a:t>untuk</a:t>
            </a:r>
            <a:r>
              <a:rPr lang="en-US" sz="1800" b="1" dirty="0"/>
              <a:t> Node.js yang </a:t>
            </a:r>
            <a:r>
              <a:rPr lang="en-US" sz="1800" b="1" dirty="0" err="1"/>
              <a:t>membantu</a:t>
            </a:r>
            <a:r>
              <a:rPr lang="en-US" sz="1800" b="1" dirty="0"/>
              <a:t> </a:t>
            </a:r>
            <a:r>
              <a:rPr lang="en-US" sz="1800" b="1" dirty="0" err="1"/>
              <a:t>dalam</a:t>
            </a:r>
            <a:r>
              <a:rPr lang="en-US" sz="1800" b="1" dirty="0"/>
              <a:t> </a:t>
            </a:r>
            <a:r>
              <a:rPr lang="en-US" sz="1800" b="1" dirty="0" err="1"/>
              <a:t>pengembangan</a:t>
            </a:r>
            <a:r>
              <a:rPr lang="en-US" sz="1800" b="1" dirty="0"/>
              <a:t> </a:t>
            </a:r>
            <a:r>
              <a:rPr lang="en-US" sz="1800" b="1" dirty="0" err="1"/>
              <a:t>aplikasi</a:t>
            </a:r>
            <a:r>
              <a:rPr lang="en-US" sz="1800" b="1" dirty="0"/>
              <a:t> web </a:t>
            </a:r>
            <a:r>
              <a:rPr lang="en-US" sz="1800" b="1" dirty="0" err="1"/>
              <a:t>dengan</a:t>
            </a:r>
            <a:r>
              <a:rPr lang="en-US" sz="1800" b="1" dirty="0"/>
              <a:t> </a:t>
            </a:r>
            <a:r>
              <a:rPr lang="en-US" sz="1800" b="1" dirty="0" err="1"/>
              <a:t>menyediakan</a:t>
            </a:r>
            <a:r>
              <a:rPr lang="en-US" sz="1800" b="1" dirty="0"/>
              <a:t> </a:t>
            </a:r>
            <a:r>
              <a:rPr lang="en-US" sz="1800" b="1" dirty="0" err="1"/>
              <a:t>fitur</a:t>
            </a:r>
            <a:r>
              <a:rPr lang="en-US" sz="1800" b="1" dirty="0"/>
              <a:t> </a:t>
            </a:r>
            <a:r>
              <a:rPr lang="en-US" sz="1800" b="1" dirty="0" err="1"/>
              <a:t>seperti</a:t>
            </a:r>
            <a:r>
              <a:rPr lang="en-US" sz="1800" b="1" dirty="0"/>
              <a:t> routing, middleware, dan template engine.</a:t>
            </a:r>
          </a:p>
          <a:p>
            <a:pPr algn="l"/>
            <a:r>
              <a:rPr lang="en-US" sz="1800" b="1" dirty="0"/>
              <a:t>PostgreSQL </a:t>
            </a:r>
            <a:r>
              <a:rPr lang="en-US" sz="1800" b="1" dirty="0" err="1"/>
              <a:t>adalah</a:t>
            </a:r>
            <a:r>
              <a:rPr lang="en-US" sz="1800" b="1" dirty="0"/>
              <a:t> </a:t>
            </a:r>
            <a:r>
              <a:rPr lang="en-US" sz="1800" b="1" dirty="0" err="1"/>
              <a:t>sistem</a:t>
            </a:r>
            <a:r>
              <a:rPr lang="en-US" sz="1800" b="1" dirty="0"/>
              <a:t> </a:t>
            </a:r>
            <a:r>
              <a:rPr lang="en-US" sz="1800" b="1" dirty="0" err="1"/>
              <a:t>manajemen</a:t>
            </a:r>
            <a:r>
              <a:rPr lang="en-US" sz="1800" b="1" dirty="0"/>
              <a:t> basis data </a:t>
            </a:r>
            <a:r>
              <a:rPr lang="en-US" sz="1800" b="1" dirty="0" err="1"/>
              <a:t>relasional</a:t>
            </a:r>
            <a:r>
              <a:rPr lang="en-US" sz="1800" b="1" dirty="0"/>
              <a:t> (RDBMS) yang open source </a:t>
            </a:r>
            <a:r>
              <a:rPr lang="en-US" sz="1800" b="1" dirty="0" err="1"/>
              <a:t>dengan</a:t>
            </a:r>
            <a:r>
              <a:rPr lang="en-US" sz="1800" b="1" dirty="0"/>
              <a:t> </a:t>
            </a:r>
            <a:r>
              <a:rPr lang="en-US" sz="1800" b="1" dirty="0" err="1"/>
              <a:t>fitur</a:t>
            </a:r>
            <a:r>
              <a:rPr lang="en-US" sz="1800" b="1" dirty="0"/>
              <a:t> yang </a:t>
            </a:r>
            <a:r>
              <a:rPr lang="en-US" sz="1800" b="1" dirty="0" err="1"/>
              <a:t>lengkap</a:t>
            </a:r>
            <a:r>
              <a:rPr lang="en-US" sz="1800" b="1" dirty="0"/>
              <a:t> dan </a:t>
            </a:r>
            <a:r>
              <a:rPr lang="en-US" sz="1800" b="1" dirty="0" err="1"/>
              <a:t>tingkat</a:t>
            </a:r>
            <a:r>
              <a:rPr lang="en-US" sz="1800" b="1" dirty="0"/>
              <a:t> </a:t>
            </a:r>
            <a:r>
              <a:rPr lang="en-US" sz="1800" b="1" dirty="0" err="1"/>
              <a:t>keamanan</a:t>
            </a:r>
            <a:r>
              <a:rPr lang="en-US" sz="1800" b="1" dirty="0"/>
              <a:t> yang </a:t>
            </a:r>
            <a:r>
              <a:rPr lang="en-US" sz="1800" b="1" dirty="0" err="1"/>
              <a:t>tinggi</a:t>
            </a:r>
            <a:r>
              <a:rPr lang="en-US" sz="1800" b="1" dirty="0"/>
              <a:t>.</a:t>
            </a:r>
          </a:p>
          <a:p>
            <a:pPr algn="l"/>
            <a:r>
              <a:rPr lang="en-US" sz="1800" b="1" dirty="0"/>
              <a:t>API </a:t>
            </a:r>
            <a:r>
              <a:rPr lang="en-US" sz="1800" b="1" dirty="0" err="1"/>
              <a:t>atau</a:t>
            </a:r>
            <a:r>
              <a:rPr lang="en-US" sz="1800" b="1" dirty="0"/>
              <a:t> Application Programming Interface </a:t>
            </a:r>
            <a:r>
              <a:rPr lang="en-US" sz="1800" b="1" dirty="0" err="1"/>
              <a:t>adalah</a:t>
            </a:r>
            <a:r>
              <a:rPr lang="en-US" sz="1800" b="1" dirty="0"/>
              <a:t> </a:t>
            </a:r>
            <a:r>
              <a:rPr lang="en-US" sz="1800" b="1" dirty="0" err="1"/>
              <a:t>sekumpulan</a:t>
            </a:r>
            <a:r>
              <a:rPr lang="en-US" sz="1800" b="1" dirty="0"/>
              <a:t> </a:t>
            </a:r>
            <a:r>
              <a:rPr lang="en-US" sz="1800" b="1" dirty="0" err="1"/>
              <a:t>perintah</a:t>
            </a:r>
            <a:r>
              <a:rPr lang="en-US" sz="1800" b="1" dirty="0"/>
              <a:t> </a:t>
            </a:r>
            <a:r>
              <a:rPr lang="en-US" sz="1800" b="1" dirty="0" err="1"/>
              <a:t>atau</a:t>
            </a:r>
            <a:r>
              <a:rPr lang="en-US" sz="1800" b="1" dirty="0"/>
              <a:t> </a:t>
            </a:r>
            <a:r>
              <a:rPr lang="en-US" sz="1800" b="1" dirty="0" err="1"/>
              <a:t>fungsi</a:t>
            </a:r>
            <a:r>
              <a:rPr lang="en-US" sz="1800" b="1" dirty="0"/>
              <a:t> yang </a:t>
            </a:r>
            <a:r>
              <a:rPr lang="en-US" sz="1800" b="1" dirty="0" err="1"/>
              <a:t>disediakan</a:t>
            </a:r>
            <a:r>
              <a:rPr lang="en-US" sz="1800" b="1" dirty="0"/>
              <a:t> oleh </a:t>
            </a:r>
            <a:r>
              <a:rPr lang="en-US" sz="1800" b="1" dirty="0" err="1"/>
              <a:t>sebuah</a:t>
            </a:r>
            <a:r>
              <a:rPr lang="en-US" sz="1800" b="1" dirty="0"/>
              <a:t> </a:t>
            </a:r>
            <a:r>
              <a:rPr lang="en-US" sz="1800" b="1" dirty="0" err="1"/>
              <a:t>aplikasi</a:t>
            </a:r>
            <a:r>
              <a:rPr lang="en-US" sz="1800" b="1" dirty="0"/>
              <a:t> </a:t>
            </a:r>
            <a:r>
              <a:rPr lang="en-US" sz="1800" b="1" dirty="0" err="1"/>
              <a:t>atau</a:t>
            </a:r>
            <a:r>
              <a:rPr lang="en-US" sz="1800" b="1" dirty="0"/>
              <a:t> </a:t>
            </a:r>
            <a:r>
              <a:rPr lang="en-US" sz="1800" b="1" dirty="0" err="1"/>
              <a:t>sistem</a:t>
            </a:r>
            <a:r>
              <a:rPr lang="en-US" sz="1800" b="1" dirty="0"/>
              <a:t> yang </a:t>
            </a:r>
            <a:r>
              <a:rPr lang="en-US" sz="1800" b="1" dirty="0" err="1"/>
              <a:t>dapat</a:t>
            </a:r>
            <a:r>
              <a:rPr lang="en-US" sz="1800" b="1" dirty="0"/>
              <a:t> </a:t>
            </a:r>
            <a:r>
              <a:rPr lang="en-US" sz="1800" b="1" dirty="0" err="1"/>
              <a:t>digunakan</a:t>
            </a:r>
            <a:r>
              <a:rPr lang="en-US" sz="1800" b="1" dirty="0"/>
              <a:t> oleh </a:t>
            </a:r>
            <a:r>
              <a:rPr lang="en-US" sz="1800" b="1" dirty="0" err="1"/>
              <a:t>aplikasi</a:t>
            </a:r>
            <a:r>
              <a:rPr lang="en-US" sz="1800" b="1" dirty="0"/>
              <a:t> lain </a:t>
            </a:r>
            <a:r>
              <a:rPr lang="en-US" sz="1800" b="1" dirty="0" err="1"/>
              <a:t>atau</a:t>
            </a:r>
            <a:r>
              <a:rPr lang="en-US" sz="1800" b="1" dirty="0"/>
              <a:t> </a:t>
            </a:r>
            <a:r>
              <a:rPr lang="en-US" sz="1800" b="1" dirty="0" err="1"/>
              <a:t>sistem</a:t>
            </a:r>
            <a:r>
              <a:rPr lang="en-US" sz="1800" b="1" dirty="0"/>
              <a:t> lain </a:t>
            </a:r>
            <a:r>
              <a:rPr lang="en-US" sz="1800" b="1" dirty="0" err="1"/>
              <a:t>untuk</a:t>
            </a:r>
            <a:r>
              <a:rPr lang="en-US" sz="1800" b="1" dirty="0"/>
              <a:t> </a:t>
            </a:r>
            <a:r>
              <a:rPr lang="en-US" sz="1800" b="1" dirty="0" err="1"/>
              <a:t>berkomunikasi</a:t>
            </a:r>
            <a:r>
              <a:rPr lang="en-US" sz="1800" b="1" dirty="0"/>
              <a:t> </a:t>
            </a:r>
            <a:r>
              <a:rPr lang="en-US" sz="1800" b="1" dirty="0" err="1"/>
              <a:t>dengan</a:t>
            </a:r>
            <a:r>
              <a:rPr lang="en-US" sz="1800" b="1" dirty="0"/>
              <a:t> </a:t>
            </a:r>
            <a:r>
              <a:rPr lang="en-US" sz="1800" b="1" dirty="0" err="1"/>
              <a:t>aplikasi</a:t>
            </a:r>
            <a:r>
              <a:rPr lang="en-US" sz="1800" b="1" dirty="0"/>
              <a:t> </a:t>
            </a:r>
            <a:r>
              <a:rPr lang="en-US" sz="1800" b="1" dirty="0" err="1"/>
              <a:t>atau</a:t>
            </a:r>
            <a:r>
              <a:rPr lang="en-US" sz="1800" b="1" dirty="0"/>
              <a:t> </a:t>
            </a:r>
            <a:r>
              <a:rPr lang="en-US" sz="1800" b="1" dirty="0" err="1"/>
              <a:t>sistem</a:t>
            </a:r>
            <a:r>
              <a:rPr lang="en-US" sz="1800" b="1" dirty="0"/>
              <a:t> </a:t>
            </a:r>
            <a:r>
              <a:rPr lang="en-US" sz="1800" b="1" dirty="0" err="1"/>
              <a:t>tersebut</a:t>
            </a:r>
            <a:r>
              <a:rPr lang="en-US" sz="1800" b="1" dirty="0"/>
              <a:t>. API </a:t>
            </a:r>
            <a:r>
              <a:rPr lang="en-US" sz="1800" b="1" dirty="0" err="1"/>
              <a:t>sering</a:t>
            </a:r>
            <a:r>
              <a:rPr lang="en-US" sz="1800" b="1" dirty="0"/>
              <a:t> </a:t>
            </a:r>
            <a:r>
              <a:rPr lang="en-US" sz="1800" b="1" dirty="0" err="1"/>
              <a:t>digunakan</a:t>
            </a:r>
            <a:r>
              <a:rPr lang="en-US" sz="1800" b="1" dirty="0"/>
              <a:t> </a:t>
            </a:r>
            <a:r>
              <a:rPr lang="en-US" sz="1800" b="1" dirty="0" err="1"/>
              <a:t>dalam</a:t>
            </a:r>
            <a:r>
              <a:rPr lang="en-US" sz="1800" b="1" dirty="0"/>
              <a:t> REST API, </a:t>
            </a:r>
            <a:r>
              <a:rPr lang="en-US" sz="1800" b="1" dirty="0" err="1"/>
              <a:t>yaitu</a:t>
            </a:r>
            <a:r>
              <a:rPr lang="en-US" sz="1800" b="1" dirty="0"/>
              <a:t> </a:t>
            </a:r>
            <a:r>
              <a:rPr lang="en-US" sz="1800" b="1" dirty="0" err="1"/>
              <a:t>sebuah</a:t>
            </a:r>
            <a:r>
              <a:rPr lang="en-US" sz="1800" b="1" dirty="0"/>
              <a:t> </a:t>
            </a:r>
            <a:r>
              <a:rPr lang="en-US" sz="1800" b="1" dirty="0" err="1"/>
              <a:t>arsitektur</a:t>
            </a:r>
            <a:r>
              <a:rPr lang="en-US" sz="1800" b="1" dirty="0"/>
              <a:t> yang </a:t>
            </a:r>
            <a:r>
              <a:rPr lang="en-US" sz="1800" b="1" dirty="0" err="1"/>
              <a:t>menggunakan</a:t>
            </a:r>
            <a:r>
              <a:rPr lang="en-US" sz="1800" b="1" dirty="0"/>
              <a:t> </a:t>
            </a:r>
            <a:r>
              <a:rPr lang="en-US" sz="1800" b="1" dirty="0" err="1"/>
              <a:t>protokol</a:t>
            </a:r>
            <a:r>
              <a:rPr lang="en-US" sz="1800" b="1" dirty="0"/>
              <a:t> HTTP </a:t>
            </a:r>
            <a:r>
              <a:rPr lang="en-US" sz="1800" b="1" dirty="0" err="1"/>
              <a:t>untuk</a:t>
            </a:r>
            <a:r>
              <a:rPr lang="en-US" sz="1800" b="1" dirty="0"/>
              <a:t> </a:t>
            </a:r>
            <a:r>
              <a:rPr lang="en-US" sz="1800" b="1" dirty="0" err="1"/>
              <a:t>bertukar</a:t>
            </a:r>
            <a:r>
              <a:rPr lang="en-US" sz="1800" b="1" dirty="0"/>
              <a:t> data </a:t>
            </a:r>
            <a:r>
              <a:rPr lang="en-US" sz="1800" b="1" dirty="0" err="1"/>
              <a:t>antar</a:t>
            </a:r>
            <a:r>
              <a:rPr lang="en-US" sz="1800" b="1" dirty="0"/>
              <a:t> </a:t>
            </a:r>
            <a:r>
              <a:rPr lang="en-US" sz="1800" b="1" dirty="0" err="1"/>
              <a:t>aplikasi</a:t>
            </a:r>
            <a:r>
              <a:rPr lang="en-US" sz="1800" b="1" dirty="0"/>
              <a:t>.</a:t>
            </a:r>
          </a:p>
          <a:p>
            <a:endParaRPr lang="en-US" sz="20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Mochamad</a:t>
            </a:r>
            <a:r>
              <a:rPr lang="en-US" sz="2000" cap="all" spc="0" dirty="0"/>
              <a:t> Erwin </a:t>
            </a:r>
            <a:r>
              <a:rPr lang="en-US" sz="2000" cap="all" spc="0" dirty="0" err="1"/>
              <a:t>wahyu</a:t>
            </a:r>
            <a:r>
              <a:rPr lang="en-US" sz="2000" cap="all" spc="0" dirty="0"/>
              <a:t> </a:t>
            </a:r>
            <a:r>
              <a:rPr lang="en-US" sz="2000" cap="all" spc="0" dirty="0" err="1"/>
              <a:t>nugraha</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88720"/>
            <a:ext cx="3886200" cy="548640"/>
          </a:xfrm>
        </p:spPr>
        <p:txBody>
          <a:bodyPr/>
          <a:lstStyle/>
          <a:p>
            <a:r>
              <a:rPr lang="en-US" sz="1800" b="0" i="0" u="none" strike="noStrike" dirty="0">
                <a:solidFill>
                  <a:srgbClr val="666666"/>
                </a:solidFill>
                <a:effectLst/>
                <a:latin typeface="Roboto" panose="020B0604020202020204" pitchFamily="2" charset="0"/>
              </a:rPr>
              <a:t>Task </a:t>
            </a:r>
            <a:r>
              <a:rPr lang="en-US" sz="1800" b="0" i="0" u="none" strike="noStrike" dirty="0" err="1">
                <a:solidFill>
                  <a:srgbClr val="666666"/>
                </a:solidFill>
                <a:effectLst/>
                <a:latin typeface="Roboto" panose="020B0604020202020204" pitchFamily="2" charset="0"/>
              </a:rPr>
              <a:t>Beginer</a:t>
            </a:r>
            <a:r>
              <a:rPr lang="en-US" sz="1800" b="0" i="0" u="none" strike="noStrike" dirty="0">
                <a:solidFill>
                  <a:srgbClr val="666666"/>
                </a:solidFill>
                <a:effectLst/>
                <a:latin typeface="Roboto" panose="020B0604020202020204" pitchFamily="2" charset="0"/>
              </a:rPr>
              <a:t> Backend</a:t>
            </a:r>
            <a:br>
              <a:rPr lang="en-US" dirty="0">
                <a:effectLst/>
              </a:rPr>
            </a:br>
            <a:endParaRPr lang="en-US"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241176"/>
            <a:ext cx="3651505" cy="3940168"/>
          </a:xfrm>
        </p:spPr>
        <p:txBody>
          <a:bodyPr/>
          <a:lstStyle/>
          <a:p>
            <a:pPr rtl="0">
              <a:spcBef>
                <a:spcPts val="0"/>
              </a:spcBef>
              <a:spcAft>
                <a:spcPts val="0"/>
              </a:spcAft>
            </a:pPr>
            <a:r>
              <a:rPr lang="en-US" sz="1400" b="0" i="0" u="none" strike="noStrike" dirty="0" err="1">
                <a:solidFill>
                  <a:srgbClr val="616161"/>
                </a:solidFill>
                <a:effectLst/>
                <a:latin typeface="Proxima Nova"/>
              </a:rPr>
              <a:t>Buatlah</a:t>
            </a:r>
            <a:r>
              <a:rPr lang="en-US" sz="1400" b="0" i="0" u="none" strike="noStrike" dirty="0">
                <a:solidFill>
                  <a:srgbClr val="616161"/>
                </a:solidFill>
                <a:effectLst/>
                <a:latin typeface="Proxima Nova"/>
              </a:rPr>
              <a:t> API </a:t>
            </a:r>
            <a:r>
              <a:rPr lang="en-US" sz="1400" b="0" i="0" u="none" strike="noStrike" dirty="0" err="1">
                <a:solidFill>
                  <a:srgbClr val="616161"/>
                </a:solidFill>
                <a:effectLst/>
                <a:latin typeface="Proxima Nova"/>
              </a:rPr>
              <a:t>dari</a:t>
            </a:r>
            <a:r>
              <a:rPr lang="en-US" sz="1400" b="0" i="0" u="none" strike="noStrike" dirty="0">
                <a:solidFill>
                  <a:srgbClr val="616161"/>
                </a:solidFill>
                <a:effectLst/>
                <a:latin typeface="Proxima Nova"/>
              </a:rPr>
              <a:t> </a:t>
            </a:r>
            <a:r>
              <a:rPr lang="en-US" sz="1400" b="0" i="0" u="none" strike="noStrike" dirty="0" err="1">
                <a:solidFill>
                  <a:srgbClr val="616161"/>
                </a:solidFill>
                <a:effectLst/>
                <a:latin typeface="Proxima Nova"/>
              </a:rPr>
              <a:t>aplikasi</a:t>
            </a:r>
            <a:r>
              <a:rPr lang="en-US" sz="1400" b="0" i="0" u="none" strike="noStrike" dirty="0">
                <a:solidFill>
                  <a:srgbClr val="616161"/>
                </a:solidFill>
                <a:effectLst/>
                <a:latin typeface="Proxima Nova"/>
              </a:rPr>
              <a:t> </a:t>
            </a:r>
            <a:r>
              <a:rPr lang="en-US" sz="1400" b="0" i="0" u="none" strike="noStrike" dirty="0" err="1">
                <a:solidFill>
                  <a:srgbClr val="616161"/>
                </a:solidFill>
                <a:effectLst/>
                <a:latin typeface="Proxima Nova"/>
              </a:rPr>
              <a:t>berikut</a:t>
            </a:r>
            <a:r>
              <a:rPr lang="en-US" sz="1400" b="0" i="0" u="none" strike="noStrike" dirty="0">
                <a:solidFill>
                  <a:srgbClr val="616161"/>
                </a:solidFill>
                <a:effectLst/>
                <a:latin typeface="Proxima Nova"/>
              </a:rPr>
              <a:t> : </a:t>
            </a:r>
            <a:r>
              <a:rPr lang="en-US" sz="1400" b="0" i="0" u="sng" strike="noStrike" dirty="0" err="1">
                <a:solidFill>
                  <a:srgbClr val="0097A7"/>
                </a:solidFill>
                <a:effectLst/>
                <a:latin typeface="Proxima Nova"/>
                <a:hlinkClick r:id="rId2"/>
              </a:rPr>
              <a:t>Tickitz</a:t>
            </a:r>
            <a:r>
              <a:rPr lang="en-US" sz="1400" b="0" i="0" u="sng" strike="noStrike" dirty="0">
                <a:solidFill>
                  <a:srgbClr val="0097A7"/>
                </a:solidFill>
                <a:effectLst/>
                <a:latin typeface="Proxima Nova"/>
                <a:hlinkClick r:id="rId2"/>
              </a:rPr>
              <a:t> Movie </a:t>
            </a:r>
            <a:endParaRPr lang="en-US" dirty="0">
              <a:effectLst/>
            </a:endParaRPr>
          </a:p>
          <a:p>
            <a:pPr rtl="0" fontAlgn="base">
              <a:spcBef>
                <a:spcPts val="0"/>
              </a:spcBef>
              <a:spcAft>
                <a:spcPts val="0"/>
              </a:spcAft>
              <a:buFont typeface="Arial" panose="020B0604020202020204" pitchFamily="34" charset="0"/>
              <a:buChar char="•"/>
            </a:pPr>
            <a:r>
              <a:rPr lang="en-US" sz="1400" b="0" i="0" u="none" strike="noStrike" dirty="0">
                <a:solidFill>
                  <a:srgbClr val="616161"/>
                </a:solidFill>
                <a:effectLst/>
                <a:latin typeface="Proxima Nova"/>
              </a:rPr>
              <a:t>Requirements:</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616161"/>
                </a:solidFill>
                <a:effectLst/>
                <a:latin typeface="Proxima Nova"/>
              </a:rPr>
              <a:t>Database (Movie, Schedule, Booking)</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616161"/>
                </a:solidFill>
                <a:effectLst/>
                <a:latin typeface="Proxima Nova"/>
              </a:rPr>
              <a:t>CRUD</a:t>
            </a:r>
          </a:p>
          <a:p>
            <a:pPr marL="742950" lvl="1" indent="-285750" rtl="0" fontAlgn="base">
              <a:spcBef>
                <a:spcPts val="0"/>
              </a:spcBef>
              <a:spcAft>
                <a:spcPts val="0"/>
              </a:spcAft>
              <a:buFont typeface="Arial" panose="020B0604020202020204" pitchFamily="34" charset="0"/>
              <a:buChar char="•"/>
            </a:pPr>
            <a:r>
              <a:rPr lang="en-US" sz="1400" b="0" i="0" u="none" strike="noStrike" dirty="0" err="1">
                <a:solidFill>
                  <a:srgbClr val="616161"/>
                </a:solidFill>
                <a:effectLst/>
                <a:latin typeface="Proxima Nova"/>
              </a:rPr>
              <a:t>Pencarian</a:t>
            </a:r>
            <a:r>
              <a:rPr lang="en-US" sz="1400" b="0" i="0" u="none" strike="noStrike" dirty="0">
                <a:solidFill>
                  <a:srgbClr val="616161"/>
                </a:solidFill>
                <a:effectLst/>
                <a:latin typeface="Proxima Nova"/>
              </a:rPr>
              <a:t> Film </a:t>
            </a:r>
            <a:r>
              <a:rPr lang="en-US" sz="1400" b="0" i="0" u="none" strike="noStrike" dirty="0" err="1">
                <a:solidFill>
                  <a:srgbClr val="616161"/>
                </a:solidFill>
                <a:effectLst/>
                <a:latin typeface="Proxima Nova"/>
              </a:rPr>
              <a:t>berdasarkan</a:t>
            </a:r>
            <a:r>
              <a:rPr lang="en-US" sz="1400" b="0" i="0" u="none" strike="noStrike" dirty="0">
                <a:solidFill>
                  <a:srgbClr val="616161"/>
                </a:solidFill>
                <a:effectLst/>
                <a:latin typeface="Proxima Nova"/>
              </a:rPr>
              <a:t> </a:t>
            </a:r>
            <a:r>
              <a:rPr lang="en-US" sz="1400" b="0" i="0" u="none" strike="noStrike" dirty="0" err="1">
                <a:solidFill>
                  <a:srgbClr val="616161"/>
                </a:solidFill>
                <a:effectLst/>
                <a:latin typeface="Proxima Nova"/>
              </a:rPr>
              <a:t>nama</a:t>
            </a:r>
            <a:endParaRPr lang="en-US" sz="1400" b="0" i="0" u="none" strike="noStrike" dirty="0">
              <a:solidFill>
                <a:srgbClr val="616161"/>
              </a:solidFill>
              <a:effectLst/>
              <a:latin typeface="Proxima Nova"/>
            </a:endParaRPr>
          </a:p>
          <a:p>
            <a:pPr marL="742950" lvl="1" indent="-285750" rtl="0" fontAlgn="base">
              <a:spcBef>
                <a:spcPts val="0"/>
              </a:spcBef>
              <a:spcAft>
                <a:spcPts val="0"/>
              </a:spcAft>
              <a:buFont typeface="Arial" panose="020B0604020202020204" pitchFamily="34" charset="0"/>
              <a:buChar char="•"/>
            </a:pPr>
            <a:r>
              <a:rPr lang="en-US" sz="1400" b="0" i="0" u="none" strike="noStrike" dirty="0" err="1">
                <a:solidFill>
                  <a:srgbClr val="616161"/>
                </a:solidFill>
                <a:effectLst/>
                <a:latin typeface="Proxima Nova"/>
              </a:rPr>
              <a:t>Pengurutan</a:t>
            </a:r>
            <a:r>
              <a:rPr lang="en-US" sz="1400" b="0" i="0" u="none" strike="noStrike" dirty="0">
                <a:solidFill>
                  <a:srgbClr val="616161"/>
                </a:solidFill>
                <a:effectLst/>
                <a:latin typeface="Proxima Nova"/>
              </a:rPr>
              <a:t> Film </a:t>
            </a:r>
            <a:r>
              <a:rPr lang="en-US" sz="1400" b="0" i="0" u="none" strike="noStrike" dirty="0" err="1">
                <a:solidFill>
                  <a:srgbClr val="616161"/>
                </a:solidFill>
                <a:effectLst/>
                <a:latin typeface="Proxima Nova"/>
              </a:rPr>
              <a:t>berdasarkan</a:t>
            </a:r>
            <a:r>
              <a:rPr lang="en-US" sz="1400" b="0" i="0" u="none" strike="noStrike" dirty="0">
                <a:solidFill>
                  <a:srgbClr val="616161"/>
                </a:solidFill>
                <a:effectLst/>
                <a:latin typeface="Proxima Nova"/>
              </a:rPr>
              <a:t> </a:t>
            </a:r>
            <a:r>
              <a:rPr lang="en-US" sz="1400" b="0" i="0" u="none" strike="noStrike" dirty="0" err="1">
                <a:solidFill>
                  <a:srgbClr val="616161"/>
                </a:solidFill>
                <a:effectLst/>
                <a:latin typeface="Proxima Nova"/>
              </a:rPr>
              <a:t>nama</a:t>
            </a:r>
            <a:r>
              <a:rPr lang="en-US" sz="1400" b="0" i="0" u="none" strike="noStrike" dirty="0">
                <a:solidFill>
                  <a:srgbClr val="616161"/>
                </a:solidFill>
                <a:effectLst/>
                <a:latin typeface="Proxima Nova"/>
              </a:rPr>
              <a:t>, </a:t>
            </a:r>
            <a:r>
              <a:rPr lang="en-US" sz="1400" b="0" i="0" u="none" strike="noStrike" dirty="0" err="1">
                <a:solidFill>
                  <a:srgbClr val="616161"/>
                </a:solidFill>
                <a:effectLst/>
                <a:latin typeface="Proxima Nova"/>
              </a:rPr>
              <a:t>tahun</a:t>
            </a:r>
            <a:r>
              <a:rPr lang="en-US" sz="1400" b="0" i="0" u="none" strike="noStrike" dirty="0">
                <a:solidFill>
                  <a:srgbClr val="616161"/>
                </a:solidFill>
                <a:effectLst/>
                <a:latin typeface="Proxima Nova"/>
              </a:rPr>
              <a:t> </a:t>
            </a:r>
            <a:r>
              <a:rPr lang="en-US" sz="1400" b="0" i="0" u="none" strike="noStrike" dirty="0" err="1">
                <a:solidFill>
                  <a:srgbClr val="616161"/>
                </a:solidFill>
                <a:effectLst/>
                <a:latin typeface="Proxima Nova"/>
              </a:rPr>
              <a:t>rilis</a:t>
            </a:r>
            <a:endParaRPr lang="en-US" sz="1400" b="0" i="0" u="none" strike="noStrike" dirty="0">
              <a:solidFill>
                <a:srgbClr val="616161"/>
              </a:solidFill>
              <a:effectLst/>
              <a:latin typeface="Proxima Nova"/>
            </a:endParaRP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616161"/>
                </a:solidFill>
                <a:effectLst/>
                <a:latin typeface="Proxima Nova"/>
              </a:rPr>
              <a:t>Pagination (optional)</a:t>
            </a:r>
          </a:p>
          <a:p>
            <a:pPr marL="742950" lvl="1" indent="-285750" rtl="0" fontAlgn="base">
              <a:spcBef>
                <a:spcPts val="0"/>
              </a:spcBef>
              <a:spcAft>
                <a:spcPts val="0"/>
              </a:spcAft>
              <a:buFont typeface="Arial" panose="020B0604020202020204" pitchFamily="34" charset="0"/>
              <a:buChar char="•"/>
            </a:pPr>
            <a:r>
              <a:rPr lang="en-US" sz="1400" b="0" i="1" u="none" strike="noStrike" dirty="0">
                <a:solidFill>
                  <a:srgbClr val="616161"/>
                </a:solidFill>
                <a:effectLst/>
                <a:latin typeface="Proxima Nova"/>
              </a:rPr>
              <a:t>Error Handling</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616161"/>
                </a:solidFill>
                <a:effectLst/>
                <a:latin typeface="Proxima Nova"/>
              </a:rPr>
              <a:t>CORS &amp; ENV (optional)</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616161"/>
                </a:solidFill>
                <a:effectLst/>
                <a:latin typeface="Proxima Nova"/>
              </a:rPr>
              <a:t>Linter &amp; </a:t>
            </a:r>
            <a:r>
              <a:rPr lang="en-US" sz="1400" b="0" i="0" u="none" strike="noStrike" dirty="0" err="1">
                <a:solidFill>
                  <a:srgbClr val="616161"/>
                </a:solidFill>
                <a:effectLst/>
                <a:latin typeface="Proxima Nova"/>
              </a:rPr>
              <a:t>Dokumentasi</a:t>
            </a:r>
            <a:r>
              <a:rPr lang="en-US" sz="1400" b="0" i="0" u="none" strike="noStrike" dirty="0">
                <a:solidFill>
                  <a:srgbClr val="616161"/>
                </a:solidFill>
                <a:effectLst/>
                <a:latin typeface="Proxima Nova"/>
              </a:rPr>
              <a:t> Postman</a:t>
            </a:r>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3">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nl-NL" sz="1800" b="0" i="0" u="none" strike="noStrike" dirty="0">
                <a:solidFill>
                  <a:srgbClr val="616161"/>
                </a:solidFill>
                <a:effectLst/>
                <a:latin typeface="Proxima Nova"/>
              </a:rPr>
              <a:t>apa itu dan konsep tentang:</a:t>
            </a:r>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914400"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Node.js</a:t>
            </a:r>
          </a:p>
          <a:p>
            <a:pPr marL="914400"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Express</a:t>
            </a:r>
          </a:p>
          <a:p>
            <a:pPr marL="914400" rtl="0" fontAlgn="base">
              <a:spcBef>
                <a:spcPts val="0"/>
              </a:spcBef>
              <a:spcAft>
                <a:spcPts val="0"/>
              </a:spcAft>
              <a:buFont typeface="Arial" panose="020B0604020202020204" pitchFamily="34" charset="0"/>
              <a:buChar char="•"/>
            </a:pPr>
            <a:r>
              <a:rPr lang="en-US" sz="2800" b="0" i="0" u="none" strike="noStrike" dirty="0" err="1">
                <a:solidFill>
                  <a:srgbClr val="616161"/>
                </a:solidFill>
                <a:effectLst/>
                <a:latin typeface="Proxima Nova"/>
              </a:rPr>
              <a:t>Postgrees</a:t>
            </a:r>
            <a:endParaRPr lang="en-US" sz="2800" b="0" i="0" u="none" strike="noStrike" dirty="0">
              <a:solidFill>
                <a:srgbClr val="616161"/>
              </a:solidFill>
              <a:effectLst/>
              <a:latin typeface="Proxima Nova"/>
            </a:endParaRPr>
          </a:p>
          <a:p>
            <a:pPr marL="914400" rtl="0" fontAlgn="base">
              <a:spcBef>
                <a:spcPts val="0"/>
              </a:spcBef>
              <a:spcAft>
                <a:spcPts val="0"/>
              </a:spcAft>
              <a:buFont typeface="Arial" panose="020B0604020202020204" pitchFamily="34" charset="0"/>
              <a:buChar char="•"/>
            </a:pPr>
            <a:r>
              <a:rPr lang="en-US" sz="2800" b="0" i="0" u="none" strike="noStrike" dirty="0">
                <a:solidFill>
                  <a:srgbClr val="616161"/>
                </a:solidFill>
                <a:effectLst/>
                <a:latin typeface="Proxima Nova"/>
              </a:rPr>
              <a:t>API</a:t>
            </a: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p:txBody>
          <a:bodyPr/>
          <a:lstStyle/>
          <a:p>
            <a:r>
              <a:rPr lang="en-US" dirty="0"/>
              <a:t>APA SAJA YANG DI GUNAKAN</a:t>
            </a:r>
            <a:br>
              <a:rPr lang="en-US" dirty="0"/>
            </a:br>
            <a:r>
              <a:rPr lang="en-US" dirty="0"/>
              <a:t>DI TUGAS INI</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presentation title</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p:txBody>
          <a:bodyPr/>
          <a:lstStyle/>
          <a:p>
            <a:r>
              <a:rPr lang="en-US" dirty="0"/>
              <a:t>NODE.JS</a:t>
            </a:r>
          </a:p>
        </p:txBody>
      </p:sp>
      <p:sp>
        <p:nvSpPr>
          <p:cNvPr id="7" name="Text Placeholder 6">
            <a:extLst>
              <a:ext uri="{FF2B5EF4-FFF2-40B4-BE49-F238E27FC236}">
                <a16:creationId xmlns:a16="http://schemas.microsoft.com/office/drawing/2014/main" id="{E09179A7-F937-7895-8FC1-19E3BCFE6A3B}"/>
              </a:ext>
            </a:extLst>
          </p:cNvPr>
          <p:cNvSpPr>
            <a:spLocks noGrp="1"/>
          </p:cNvSpPr>
          <p:nvPr>
            <p:ph type="body" sz="quarter" idx="17"/>
          </p:nvPr>
        </p:nvSpPr>
        <p:spPr/>
        <p:txBody>
          <a:bodyPr/>
          <a:lstStyle/>
          <a:p>
            <a:pPr>
              <a:spcBef>
                <a:spcPts val="0"/>
              </a:spcBef>
              <a:spcAft>
                <a:spcPts val="0"/>
              </a:spcAft>
            </a:pPr>
            <a:r>
              <a:rPr lang="en-US" b="1" dirty="0" err="1"/>
              <a:t>aplikasi</a:t>
            </a:r>
            <a:r>
              <a:rPr lang="en-US" b="1" dirty="0"/>
              <a:t> yang </a:t>
            </a:r>
            <a:r>
              <a:rPr lang="en-US" b="1" dirty="0" err="1"/>
              <a:t>membutuhkan</a:t>
            </a:r>
            <a:r>
              <a:rPr lang="en-US" b="1" dirty="0"/>
              <a:t> </a:t>
            </a:r>
            <a:r>
              <a:rPr lang="en-US" b="1" dirty="0" err="1"/>
              <a:t>koneksi</a:t>
            </a:r>
            <a:r>
              <a:rPr lang="en-US" b="1" dirty="0"/>
              <a:t> </a:t>
            </a:r>
            <a:r>
              <a:rPr lang="en-US" b="1" dirty="0" err="1"/>
              <a:t>dengan</a:t>
            </a:r>
            <a:r>
              <a:rPr lang="en-US" b="1" dirty="0"/>
              <a:t> server yang </a:t>
            </a:r>
            <a:r>
              <a:rPr lang="en-US" b="1" dirty="0" err="1"/>
              <a:t>terus-menerus</a:t>
            </a:r>
            <a:r>
              <a:rPr lang="en-US" dirty="0"/>
              <a:t>. </a:t>
            </a:r>
          </a:p>
          <a:p>
            <a:endParaRPr lang="en-US" dirty="0"/>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p:txBody>
          <a:bodyPr/>
          <a:lstStyle/>
          <a:p>
            <a:r>
              <a:rPr lang="en-US" dirty="0"/>
              <a:t>EXPRESS.JS</a:t>
            </a:r>
          </a:p>
        </p:txBody>
      </p:sp>
      <p:sp>
        <p:nvSpPr>
          <p:cNvPr id="9" name="Text Placeholder 8">
            <a:extLst>
              <a:ext uri="{FF2B5EF4-FFF2-40B4-BE49-F238E27FC236}">
                <a16:creationId xmlns:a16="http://schemas.microsoft.com/office/drawing/2014/main" id="{54E48D88-9438-AF74-9E7B-54985E0231C6}"/>
              </a:ext>
            </a:extLst>
          </p:cNvPr>
          <p:cNvSpPr>
            <a:spLocks noGrp="1"/>
          </p:cNvSpPr>
          <p:nvPr>
            <p:ph type="body" sz="quarter" idx="19"/>
          </p:nvPr>
        </p:nvSpPr>
        <p:spPr/>
        <p:txBody>
          <a:bodyPr/>
          <a:lstStyle/>
          <a:p>
            <a:r>
              <a:rPr lang="en-US" b="1" dirty="0"/>
              <a:t>framework </a:t>
            </a:r>
            <a:r>
              <a:rPr lang="en-US" b="1" dirty="0" err="1"/>
              <a:t>aplikasi</a:t>
            </a:r>
            <a:r>
              <a:rPr lang="en-US" b="1" dirty="0"/>
              <a:t> web </a:t>
            </a:r>
            <a:r>
              <a:rPr lang="en-US" b="1" dirty="0" err="1"/>
              <a:t>untuk</a:t>
            </a:r>
            <a:r>
              <a:rPr lang="en-US" b="1" dirty="0"/>
              <a:t> Node.js</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p:txBody>
          <a:bodyPr/>
          <a:lstStyle/>
          <a:p>
            <a:r>
              <a:rPr lang="en-US" dirty="0"/>
              <a:t>POSTGRES SQL</a:t>
            </a:r>
          </a:p>
        </p:txBody>
      </p:sp>
      <p:sp>
        <p:nvSpPr>
          <p:cNvPr id="11" name="Text Placeholder 10">
            <a:extLst>
              <a:ext uri="{FF2B5EF4-FFF2-40B4-BE49-F238E27FC236}">
                <a16:creationId xmlns:a16="http://schemas.microsoft.com/office/drawing/2014/main" id="{EAE8038A-B730-4711-D7B5-851B7FAAD8A7}"/>
              </a:ext>
            </a:extLst>
          </p:cNvPr>
          <p:cNvSpPr>
            <a:spLocks noGrp="1"/>
          </p:cNvSpPr>
          <p:nvPr>
            <p:ph type="body" sz="quarter" idx="21"/>
          </p:nvPr>
        </p:nvSpPr>
        <p:spPr/>
        <p:txBody>
          <a:bodyPr/>
          <a:lstStyle/>
          <a:p>
            <a:r>
              <a:rPr lang="en-US" b="1" dirty="0" err="1"/>
              <a:t>sistem</a:t>
            </a:r>
            <a:r>
              <a:rPr lang="en-US" b="1" dirty="0"/>
              <a:t> </a:t>
            </a:r>
            <a:r>
              <a:rPr lang="en-US" b="1" dirty="0" err="1"/>
              <a:t>manajemen</a:t>
            </a:r>
            <a:r>
              <a:rPr lang="en-US" b="1" dirty="0"/>
              <a:t> basis data </a:t>
            </a:r>
            <a:r>
              <a:rPr lang="en-US" b="1" dirty="0" err="1"/>
              <a:t>relasional</a:t>
            </a:r>
            <a:r>
              <a:rPr lang="en-US" b="1" dirty="0"/>
              <a:t> (RDBMS) yang open source</a:t>
            </a:r>
            <a:r>
              <a:rPr lang="en-US" dirty="0"/>
              <a:t>.</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p:txBody>
          <a:bodyPr/>
          <a:lstStyle/>
          <a:p>
            <a:r>
              <a:rPr lang="en-US" dirty="0"/>
              <a:t>API</a:t>
            </a:r>
          </a:p>
        </p:txBody>
      </p:sp>
      <p:sp>
        <p:nvSpPr>
          <p:cNvPr id="13" name="Text Placeholder 12">
            <a:extLst>
              <a:ext uri="{FF2B5EF4-FFF2-40B4-BE49-F238E27FC236}">
                <a16:creationId xmlns:a16="http://schemas.microsoft.com/office/drawing/2014/main" id="{808185AA-496A-A5EB-3328-97A615D131B5}"/>
              </a:ext>
            </a:extLst>
          </p:cNvPr>
          <p:cNvSpPr>
            <a:spLocks noGrp="1"/>
          </p:cNvSpPr>
          <p:nvPr>
            <p:ph type="body" sz="quarter" idx="23"/>
          </p:nvPr>
        </p:nvSpPr>
        <p:spPr/>
        <p:txBody>
          <a:bodyPr/>
          <a:lstStyle/>
          <a:p>
            <a:r>
              <a:rPr lang="en-US" b="1" dirty="0"/>
              <a:t>API </a:t>
            </a:r>
            <a:r>
              <a:rPr lang="en-US" b="1" dirty="0" err="1"/>
              <a:t>memungkinkan</a:t>
            </a:r>
            <a:r>
              <a:rPr lang="en-US" b="1" dirty="0"/>
              <a:t> </a:t>
            </a:r>
            <a:r>
              <a:rPr lang="en-US" b="1" dirty="0" err="1"/>
              <a:t>aplikasi</a:t>
            </a:r>
            <a:r>
              <a:rPr lang="en-US" b="1" dirty="0"/>
              <a:t> </a:t>
            </a:r>
            <a:r>
              <a:rPr lang="en-US" b="1" dirty="0" err="1"/>
              <a:t>atau</a:t>
            </a:r>
            <a:r>
              <a:rPr lang="en-US" b="1" dirty="0"/>
              <a:t> </a:t>
            </a:r>
            <a:r>
              <a:rPr lang="en-US" b="1" dirty="0" err="1"/>
              <a:t>sistem</a:t>
            </a:r>
            <a:r>
              <a:rPr lang="en-US" b="1" dirty="0"/>
              <a:t> </a:t>
            </a:r>
            <a:r>
              <a:rPr lang="en-US" b="1" dirty="0" err="1"/>
              <a:t>untuk</a:t>
            </a:r>
            <a:r>
              <a:rPr lang="en-US" b="1" dirty="0"/>
              <a:t> </a:t>
            </a:r>
            <a:r>
              <a:rPr lang="en-US" b="1" dirty="0" err="1"/>
              <a:t>berbagi</a:t>
            </a:r>
            <a:r>
              <a:rPr lang="en-US" b="1" dirty="0"/>
              <a:t> data </a:t>
            </a:r>
            <a:r>
              <a:rPr lang="en-US" b="1" dirty="0" err="1"/>
              <a:t>atau</a:t>
            </a:r>
            <a:r>
              <a:rPr lang="en-US" b="1" dirty="0"/>
              <a:t> </a:t>
            </a:r>
            <a:r>
              <a:rPr lang="en-US" b="1" dirty="0" err="1"/>
              <a:t>fungsi</a:t>
            </a:r>
            <a:r>
              <a:rPr lang="en-US" b="1" dirty="0"/>
              <a:t> </a:t>
            </a:r>
            <a:r>
              <a:rPr lang="en-US" b="1" dirty="0" err="1"/>
              <a:t>dengan</a:t>
            </a:r>
            <a:r>
              <a:rPr lang="en-US" b="1" dirty="0"/>
              <a:t> </a:t>
            </a:r>
            <a:r>
              <a:rPr lang="en-US" b="1" dirty="0" err="1"/>
              <a:t>aplikasi</a:t>
            </a:r>
            <a:r>
              <a:rPr lang="en-US" b="1" dirty="0"/>
              <a:t> </a:t>
            </a:r>
            <a:r>
              <a:rPr lang="en-US" b="1" dirty="0" err="1"/>
              <a:t>atau</a:t>
            </a:r>
            <a:r>
              <a:rPr lang="en-US" b="1" dirty="0"/>
              <a:t> </a:t>
            </a:r>
            <a:r>
              <a:rPr lang="en-US" dirty="0" err="1"/>
              <a:t>sistem</a:t>
            </a:r>
            <a:r>
              <a:rPr lang="en-US" dirty="0"/>
              <a:t> lain</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4</a:t>
            </a:fld>
            <a:endParaRPr lang="en-US" dirty="0"/>
          </a:p>
        </p:txBody>
      </p:sp>
    </p:spTree>
    <p:extLst>
      <p:ext uri="{BB962C8B-B14F-4D97-AF65-F5344CB8AC3E}">
        <p14:creationId xmlns:p14="http://schemas.microsoft.com/office/powerpoint/2010/main" val="260745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NODE.JS</a:t>
            </a:r>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a:t>
            </a:r>
            <a:r>
              <a:rPr lang="en-US" sz="1800" b="1" dirty="0"/>
              <a:t>Node.js </a:t>
            </a:r>
            <a:r>
              <a:rPr lang="en-US" sz="1800" b="1" dirty="0" err="1"/>
              <a:t>adalah</a:t>
            </a:r>
            <a:r>
              <a:rPr lang="en-US" sz="1800" b="1" dirty="0"/>
              <a:t> platform yang </a:t>
            </a:r>
            <a:r>
              <a:rPr lang="en-US" sz="1800" b="1" dirty="0" err="1"/>
              <a:t>menggunakan</a:t>
            </a:r>
            <a:r>
              <a:rPr lang="en-US" sz="1800" b="1" dirty="0"/>
              <a:t> engine JavaScript yang </a:t>
            </a:r>
            <a:r>
              <a:rPr lang="en-US" sz="1800" b="1" dirty="0" err="1"/>
              <a:t>dapat</a:t>
            </a:r>
            <a:r>
              <a:rPr lang="en-US" sz="1800" b="1" dirty="0"/>
              <a:t> </a:t>
            </a:r>
            <a:r>
              <a:rPr lang="en-US" sz="1800" b="1" dirty="0" err="1"/>
              <a:t>dijalankan</a:t>
            </a:r>
            <a:r>
              <a:rPr lang="en-US" sz="1800" b="1" dirty="0"/>
              <a:t> di </a:t>
            </a:r>
            <a:r>
              <a:rPr lang="en-US" sz="1800" b="1" dirty="0" err="1"/>
              <a:t>luar</a:t>
            </a:r>
            <a:r>
              <a:rPr lang="en-US" sz="1800" b="1" dirty="0"/>
              <a:t> browser, </a:t>
            </a:r>
            <a:r>
              <a:rPr lang="en-US" sz="1800" b="1" dirty="0" err="1"/>
              <a:t>biasanya</a:t>
            </a:r>
            <a:r>
              <a:rPr lang="en-US" sz="1800" b="1" dirty="0"/>
              <a:t> </a:t>
            </a:r>
            <a:r>
              <a:rPr lang="en-US" sz="1800" b="1" dirty="0" err="1"/>
              <a:t>digunakan</a:t>
            </a:r>
            <a:r>
              <a:rPr lang="en-US" sz="1800" b="1" dirty="0"/>
              <a:t> </a:t>
            </a:r>
            <a:r>
              <a:rPr lang="en-US" sz="1800" b="1" dirty="0" err="1"/>
              <a:t>untuk</a:t>
            </a:r>
            <a:r>
              <a:rPr lang="en-US" sz="1800" b="1" dirty="0"/>
              <a:t> </a:t>
            </a:r>
            <a:r>
              <a:rPr lang="en-US" sz="1800" b="1" dirty="0" err="1"/>
              <a:t>membangun</a:t>
            </a:r>
            <a:r>
              <a:rPr lang="en-US" sz="1800" b="1" dirty="0"/>
              <a:t> </a:t>
            </a:r>
            <a:r>
              <a:rPr lang="en-US" sz="1800" b="1" dirty="0" err="1"/>
              <a:t>aplikasi</a:t>
            </a:r>
            <a:r>
              <a:rPr lang="en-US" sz="1800" b="1" dirty="0"/>
              <a:t> web yang </a:t>
            </a:r>
            <a:r>
              <a:rPr lang="en-US" sz="1800" b="1" dirty="0" err="1"/>
              <a:t>bersifat</a:t>
            </a:r>
            <a:r>
              <a:rPr lang="en-US" sz="1800" b="1" dirty="0"/>
              <a:t> real-time </a:t>
            </a:r>
            <a:r>
              <a:rPr lang="en-US" dirty="0"/>
              <a:t>”</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r>
              <a:rPr lang="id-ID" b="1" dirty="0"/>
              <a:t>Ryan Dahl</a:t>
            </a:r>
            <a:endParaRPr lang="en-US" dirty="0"/>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Express.js</a:t>
            </a:r>
          </a:p>
        </p:txBody>
      </p:sp>
    </p:spTree>
    <p:extLst>
      <p:ext uri="{BB962C8B-B14F-4D97-AF65-F5344CB8AC3E}">
        <p14:creationId xmlns:p14="http://schemas.microsoft.com/office/powerpoint/2010/main" val="85656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a:t>
            </a:r>
            <a:r>
              <a:rPr lang="en-US" sz="2000" b="1" dirty="0"/>
              <a:t>framework </a:t>
            </a:r>
            <a:r>
              <a:rPr lang="en-US" sz="2000" b="1" dirty="0" err="1"/>
              <a:t>aplikasi</a:t>
            </a:r>
            <a:r>
              <a:rPr lang="en-US" sz="2000" b="1" dirty="0"/>
              <a:t> web </a:t>
            </a:r>
            <a:r>
              <a:rPr lang="en-US" sz="2000" b="1" dirty="0" err="1"/>
              <a:t>untuk</a:t>
            </a:r>
            <a:r>
              <a:rPr lang="en-US" sz="2000" b="1" dirty="0"/>
              <a:t> Node.js yang </a:t>
            </a:r>
            <a:r>
              <a:rPr lang="en-US" sz="2000" b="1" dirty="0" err="1"/>
              <a:t>memudahkan</a:t>
            </a:r>
            <a:r>
              <a:rPr lang="en-US" sz="2000" b="1" dirty="0"/>
              <a:t> </a:t>
            </a:r>
            <a:r>
              <a:rPr lang="en-US" sz="2000" b="1" dirty="0" err="1"/>
              <a:t>dalam</a:t>
            </a:r>
            <a:r>
              <a:rPr lang="en-US" sz="2000" b="1" dirty="0"/>
              <a:t> </a:t>
            </a:r>
            <a:r>
              <a:rPr lang="en-US" sz="2000" b="1" dirty="0" err="1"/>
              <a:t>pengembangan</a:t>
            </a:r>
            <a:r>
              <a:rPr lang="en-US" sz="2000" b="1" dirty="0"/>
              <a:t> </a:t>
            </a:r>
            <a:r>
              <a:rPr lang="en-US" sz="2000" b="1" dirty="0" err="1"/>
              <a:t>aplikasi</a:t>
            </a:r>
            <a:r>
              <a:rPr lang="en-US" sz="2000" b="1" dirty="0"/>
              <a:t> web </a:t>
            </a:r>
            <a:r>
              <a:rPr lang="en-US" sz="2000" b="1" dirty="0" err="1"/>
              <a:t>dengan</a:t>
            </a:r>
            <a:r>
              <a:rPr lang="en-US" sz="2000" b="1" dirty="0"/>
              <a:t> </a:t>
            </a:r>
            <a:r>
              <a:rPr lang="en-US" sz="2000" b="1" dirty="0" err="1"/>
              <a:t>menyediakan</a:t>
            </a:r>
            <a:r>
              <a:rPr lang="en-US" sz="2000" b="1" dirty="0"/>
              <a:t> </a:t>
            </a:r>
            <a:r>
              <a:rPr lang="en-US" sz="2000" b="1" dirty="0" err="1"/>
              <a:t>beragam</a:t>
            </a:r>
            <a:r>
              <a:rPr lang="en-US" sz="2000" b="1" dirty="0"/>
              <a:t> </a:t>
            </a:r>
            <a:r>
              <a:rPr lang="en-US" sz="2000" b="1" dirty="0" err="1"/>
              <a:t>fitur</a:t>
            </a:r>
            <a:r>
              <a:rPr lang="en-US" sz="2000" b="1" dirty="0"/>
              <a:t> yang </a:t>
            </a:r>
            <a:r>
              <a:rPr lang="en-US" sz="2000" b="1" dirty="0" err="1"/>
              <a:t>bisa</a:t>
            </a:r>
            <a:r>
              <a:rPr lang="en-US" sz="2000" b="1" dirty="0"/>
              <a:t> </a:t>
            </a:r>
            <a:r>
              <a:rPr lang="en-US" sz="2000" b="1" dirty="0" err="1"/>
              <a:t>digunakan</a:t>
            </a:r>
            <a:r>
              <a:rPr lang="en-US" sz="2000" b="1" dirty="0"/>
              <a:t>, </a:t>
            </a:r>
            <a:r>
              <a:rPr lang="en-US" sz="2000" b="1" dirty="0" err="1"/>
              <a:t>seperti</a:t>
            </a:r>
            <a:r>
              <a:rPr lang="en-US" sz="2000" b="1" dirty="0"/>
              <a:t> routing, middleware, dan template engine..”</a:t>
            </a:r>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r>
              <a:rPr lang="en-US" dirty="0"/>
              <a:t>TJ </a:t>
            </a:r>
            <a:r>
              <a:rPr lang="en-US" dirty="0" err="1"/>
              <a:t>Holowaychuk</a:t>
            </a:r>
            <a:endParaRPr lang="en-US" dirty="0"/>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Tree>
    <p:extLst>
      <p:ext uri="{BB962C8B-B14F-4D97-AF65-F5344CB8AC3E}">
        <p14:creationId xmlns:p14="http://schemas.microsoft.com/office/powerpoint/2010/main" val="47147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Postgres</a:t>
            </a:r>
            <a:br>
              <a:rPr lang="en-US" dirty="0"/>
            </a:br>
            <a:r>
              <a:rPr lang="en-US" dirty="0" err="1"/>
              <a:t>sql</a:t>
            </a:r>
            <a:endParaRPr lang="en-US" dirty="0"/>
          </a:p>
        </p:txBody>
      </p:sp>
    </p:spTree>
    <p:extLst>
      <p:ext uri="{BB962C8B-B14F-4D97-AF65-F5344CB8AC3E}">
        <p14:creationId xmlns:p14="http://schemas.microsoft.com/office/powerpoint/2010/main" val="79671408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{A3C9AF93-28CD-4215-AE2C-1AC1ACEBB059}tf67061901_win32</Template>
  <TotalTime>28</TotalTime>
  <Words>457</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Daytona Condensed Light</vt:lpstr>
      <vt:lpstr>Posterama</vt:lpstr>
      <vt:lpstr>Proxima Nova</vt:lpstr>
      <vt:lpstr>Roboto</vt:lpstr>
      <vt:lpstr>Office Theme</vt:lpstr>
      <vt:lpstr>Beginer Backend</vt:lpstr>
      <vt:lpstr>Task Beginer Backend </vt:lpstr>
      <vt:lpstr>apa itu dan konsep tentang:</vt:lpstr>
      <vt:lpstr>APA SAJA YANG DI GUNAKAN DI TUGAS INI</vt:lpstr>
      <vt:lpstr>NODE.JS</vt:lpstr>
      <vt:lpstr>“Node.js adalah platform yang menggunakan engine JavaScript yang dapat dijalankan di luar browser, biasanya digunakan untuk membangun aplikasi web yang bersifat real-time ”</vt:lpstr>
      <vt:lpstr>Express.js</vt:lpstr>
      <vt:lpstr>“framework aplikasi web untuk Node.js yang memudahkan dalam pengembangan aplikasi web dengan menyediakan beragam fitur yang bisa digunakan, seperti routing, middleware, dan template engine..”</vt:lpstr>
      <vt:lpstr>Postgres sql</vt:lpstr>
      <vt:lpstr>“PostgreSQL adalah sistem manajemen basis data relasional (RDBMS) yang open source., PostgreSQL juga memiliki tingkat keamanan yang tinggi dan kinerja yang baik, sehingga sering digunakan dalam aplikasi yang membutuhkan pengelolaan data yang cepat dan aman..”</vt:lpstr>
      <vt:lpstr>Rest api &amp; api</vt:lpstr>
      <vt:lpstr>kesimpulan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Beginer Backend</dc:title>
  <dc:creator>wahyuerwin81@gmail.com</dc:creator>
  <cp:lastModifiedBy>wahyuerwin81@gmail.com</cp:lastModifiedBy>
  <cp:revision>1</cp:revision>
  <dcterms:created xsi:type="dcterms:W3CDTF">2022-12-26T13:32:16Z</dcterms:created>
  <dcterms:modified xsi:type="dcterms:W3CDTF">2022-12-26T14:00:36Z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