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AC793-A3CA-4371-8E6B-31BCF9B9F57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891237D-1966-4F21-8D9B-92C5398A13DD}">
      <dgm:prSet/>
      <dgm:spPr/>
      <dgm:t>
        <a:bodyPr/>
        <a:lstStyle/>
        <a:p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penelitian</a:t>
          </a:r>
          <a:r>
            <a:rPr lang="en-ID" dirty="0"/>
            <a:t> </a:t>
          </a:r>
          <a:r>
            <a:rPr lang="en-ID" dirty="0" err="1"/>
            <a:t>ini</a:t>
          </a:r>
          <a:r>
            <a:rPr lang="en-ID" dirty="0"/>
            <a:t> </a:t>
          </a:r>
          <a:r>
            <a:rPr lang="en-ID" dirty="0" err="1"/>
            <a:t>menghasilkan</a:t>
          </a:r>
          <a:r>
            <a:rPr lang="en-ID" dirty="0"/>
            <a:t> </a:t>
          </a:r>
          <a:r>
            <a:rPr lang="en-ID" dirty="0" err="1"/>
            <a:t>desain</a:t>
          </a:r>
          <a:r>
            <a:rPr lang="en-ID" dirty="0"/>
            <a:t> dan </a:t>
          </a:r>
          <a:r>
            <a:rPr lang="id-ID" dirty="0"/>
            <a:t>simulasi</a:t>
          </a:r>
          <a:r>
            <a:rPr lang="en-ID" dirty="0"/>
            <a:t> </a:t>
          </a:r>
          <a:r>
            <a:rPr lang="en-ID" dirty="0" err="1"/>
            <a:t>Antena</a:t>
          </a:r>
          <a:r>
            <a:rPr lang="en-ID" dirty="0"/>
            <a:t> Helix</a:t>
          </a:r>
          <a:r>
            <a:rPr lang="id-ID" dirty="0"/>
            <a:t> pada </a:t>
          </a:r>
          <a:r>
            <a:rPr lang="id-ID" dirty="0" err="1"/>
            <a:t>beamwidth</a:t>
          </a:r>
          <a:r>
            <a:rPr lang="en-US" dirty="0"/>
            <a:t> yang</a:t>
          </a:r>
          <a:r>
            <a:rPr lang="id-ID" dirty="0"/>
            <a:t> lebar untuk </a:t>
          </a:r>
          <a:r>
            <a:rPr lang="en-US" dirty="0" err="1"/>
            <a:t>tahap</a:t>
          </a:r>
          <a:r>
            <a:rPr lang="en-US" dirty="0"/>
            <a:t> </a:t>
          </a:r>
          <a:r>
            <a:rPr lang="id-ID" dirty="0"/>
            <a:t>pengembangan satelit LAPAN-A5</a:t>
          </a:r>
          <a:endParaRPr lang="en-US" dirty="0"/>
        </a:p>
      </dgm:t>
    </dgm:pt>
    <dgm:pt modelId="{5CA73FCB-83D6-4130-BFA5-766236832124}" type="parTrans" cxnId="{4A1D1DEE-2D0A-4CF5-B043-5C0005A18231}">
      <dgm:prSet/>
      <dgm:spPr/>
      <dgm:t>
        <a:bodyPr/>
        <a:lstStyle/>
        <a:p>
          <a:endParaRPr lang="en-US"/>
        </a:p>
      </dgm:t>
    </dgm:pt>
    <dgm:pt modelId="{AEE99D2F-03BA-4523-8F23-4A605DE07B32}" type="sibTrans" cxnId="{4A1D1DEE-2D0A-4CF5-B043-5C0005A18231}">
      <dgm:prSet/>
      <dgm:spPr/>
      <dgm:t>
        <a:bodyPr/>
        <a:lstStyle/>
        <a:p>
          <a:endParaRPr lang="en-US"/>
        </a:p>
      </dgm:t>
    </dgm:pt>
    <dgm:pt modelId="{D0AF92C4-FE4B-4545-915A-5C4F99848A68}">
      <dgm:prSet/>
      <dgm:spPr/>
      <dgm:t>
        <a:bodyPr/>
        <a:lstStyle/>
        <a:p>
          <a:r>
            <a:rPr lang="en-US" dirty="0" err="1"/>
            <a:t>Manfaat</a:t>
          </a:r>
          <a:r>
            <a:rPr lang="en-US" baseline="0" dirty="0"/>
            <a:t> </a:t>
          </a:r>
          <a:r>
            <a:rPr lang="en-US" baseline="0" dirty="0" err="1"/>
            <a:t>dari</a:t>
          </a:r>
          <a:r>
            <a:rPr lang="en-US" baseline="0" dirty="0"/>
            <a:t> </a:t>
          </a:r>
          <a:r>
            <a:rPr lang="en-US" baseline="0" dirty="0" err="1"/>
            <a:t>penelitian</a:t>
          </a:r>
          <a:r>
            <a:rPr lang="en-US" baseline="0" dirty="0"/>
            <a:t> </a:t>
          </a:r>
          <a:r>
            <a:rPr lang="en-US" baseline="0" dirty="0" err="1"/>
            <a:t>ini</a:t>
          </a:r>
          <a:r>
            <a:rPr lang="en-US" baseline="0" dirty="0"/>
            <a:t> agar </a:t>
          </a:r>
          <a:r>
            <a:rPr lang="en-US" baseline="0" dirty="0" err="1"/>
            <a:t>dapat</a:t>
          </a:r>
          <a:r>
            <a:rPr lang="en-US" baseline="0" dirty="0"/>
            <a:t> </a:t>
          </a:r>
          <a:r>
            <a:rPr lang="en-US" baseline="0" dirty="0" err="1"/>
            <a:t>menghasilkan</a:t>
          </a:r>
          <a:r>
            <a:rPr lang="en-US" baseline="0" dirty="0"/>
            <a:t> dan </a:t>
          </a:r>
          <a:r>
            <a:rPr lang="en-US" baseline="0" dirty="0" err="1"/>
            <a:t>membantu</a:t>
          </a:r>
          <a:r>
            <a:rPr lang="en-US" baseline="0" dirty="0"/>
            <a:t> </a:t>
          </a:r>
          <a:r>
            <a:rPr lang="en-US" baseline="0" dirty="0" err="1"/>
            <a:t>simulasi</a:t>
          </a:r>
          <a:r>
            <a:rPr lang="en-US" baseline="0" dirty="0"/>
            <a:t> </a:t>
          </a:r>
          <a:r>
            <a:rPr lang="en-US" baseline="0" dirty="0" err="1"/>
            <a:t>antena</a:t>
          </a:r>
          <a:r>
            <a:rPr lang="en-US" baseline="0" dirty="0"/>
            <a:t> Helix yang </a:t>
          </a:r>
          <a:r>
            <a:rPr lang="en-US" baseline="0" dirty="0" err="1"/>
            <a:t>mampu</a:t>
          </a:r>
          <a:r>
            <a:rPr lang="en-US" baseline="0" dirty="0"/>
            <a:t> </a:t>
          </a:r>
          <a:r>
            <a:rPr lang="en-US" baseline="0" dirty="0" err="1"/>
            <a:t>mengamati</a:t>
          </a:r>
          <a:r>
            <a:rPr lang="en-US" baseline="0" dirty="0"/>
            <a:t> wilayah </a:t>
          </a:r>
          <a:r>
            <a:rPr lang="en-US" baseline="0" dirty="0" err="1"/>
            <a:t>cukup</a:t>
          </a:r>
          <a:r>
            <a:rPr lang="en-US" baseline="0" dirty="0"/>
            <a:t> </a:t>
          </a:r>
          <a:r>
            <a:rPr lang="en-US" baseline="0" dirty="0" err="1"/>
            <a:t>luas</a:t>
          </a:r>
          <a:r>
            <a:rPr lang="en-US" baseline="0" dirty="0"/>
            <a:t>, dan </a:t>
          </a:r>
          <a:r>
            <a:rPr lang="en-US" baseline="0" dirty="0" err="1"/>
            <a:t>dengan</a:t>
          </a:r>
          <a:r>
            <a:rPr lang="en-US" baseline="0" dirty="0"/>
            <a:t> </a:t>
          </a:r>
          <a:r>
            <a:rPr lang="en-US" baseline="0" dirty="0" err="1"/>
            <a:t>adanya</a:t>
          </a:r>
          <a:r>
            <a:rPr lang="en-US" baseline="0" dirty="0"/>
            <a:t> </a:t>
          </a:r>
          <a:r>
            <a:rPr lang="en-US" baseline="0" dirty="0" err="1"/>
            <a:t>simulasi</a:t>
          </a:r>
          <a:r>
            <a:rPr lang="en-US" baseline="0" dirty="0"/>
            <a:t> </a:t>
          </a:r>
          <a:r>
            <a:rPr lang="en-US" baseline="0" dirty="0" err="1"/>
            <a:t>Antena</a:t>
          </a:r>
          <a:r>
            <a:rPr lang="en-US" baseline="0" dirty="0"/>
            <a:t> Helix </a:t>
          </a:r>
          <a:r>
            <a:rPr lang="en-US" baseline="0" dirty="0" err="1"/>
            <a:t>tersebut</a:t>
          </a:r>
          <a:r>
            <a:rPr lang="en-US" baseline="0" dirty="0"/>
            <a:t> </a:t>
          </a:r>
          <a:r>
            <a:rPr lang="en-US" baseline="0" dirty="0" err="1"/>
            <a:t>satelit</a:t>
          </a:r>
          <a:r>
            <a:rPr lang="en-US" baseline="0" dirty="0"/>
            <a:t> A5 LAPAN </a:t>
          </a:r>
          <a:r>
            <a:rPr lang="en-US" baseline="0" dirty="0" err="1"/>
            <a:t>dapat</a:t>
          </a:r>
          <a:r>
            <a:rPr lang="en-US" baseline="0" dirty="0"/>
            <a:t> </a:t>
          </a:r>
          <a:r>
            <a:rPr lang="en-US" baseline="0" dirty="0" err="1"/>
            <a:t>mengamati</a:t>
          </a:r>
          <a:r>
            <a:rPr lang="en-US" baseline="0" dirty="0"/>
            <a:t> dan </a:t>
          </a:r>
          <a:r>
            <a:rPr lang="en-US" baseline="0" dirty="0" err="1"/>
            <a:t>menjalankan</a:t>
          </a:r>
          <a:r>
            <a:rPr lang="en-US" baseline="0" dirty="0"/>
            <a:t> </a:t>
          </a:r>
          <a:r>
            <a:rPr lang="en-US" baseline="0" dirty="0" err="1"/>
            <a:t>tugasnya</a:t>
          </a:r>
          <a:r>
            <a:rPr lang="en-US" baseline="0" dirty="0"/>
            <a:t> </a:t>
          </a:r>
          <a:r>
            <a:rPr lang="en-US" baseline="0" dirty="0" err="1"/>
            <a:t>dengan</a:t>
          </a:r>
          <a:r>
            <a:rPr lang="en-US" baseline="0" dirty="0"/>
            <a:t> </a:t>
          </a:r>
          <a:r>
            <a:rPr lang="en-US" baseline="0" dirty="0" err="1"/>
            <a:t>baik</a:t>
          </a:r>
          <a:endParaRPr lang="en-US" dirty="0"/>
        </a:p>
      </dgm:t>
    </dgm:pt>
    <dgm:pt modelId="{5F2EEB63-461F-45C9-9B4F-6CB320630F08}" type="parTrans" cxnId="{C738C919-BC37-482A-85C0-3AE5C6CA08DD}">
      <dgm:prSet/>
      <dgm:spPr/>
      <dgm:t>
        <a:bodyPr/>
        <a:lstStyle/>
        <a:p>
          <a:endParaRPr lang="en-US"/>
        </a:p>
      </dgm:t>
    </dgm:pt>
    <dgm:pt modelId="{CC61DEBC-F6E3-47F6-AD0F-221C5C10429D}" type="sibTrans" cxnId="{C738C919-BC37-482A-85C0-3AE5C6CA08DD}">
      <dgm:prSet/>
      <dgm:spPr/>
      <dgm:t>
        <a:bodyPr/>
        <a:lstStyle/>
        <a:p>
          <a:endParaRPr lang="en-US"/>
        </a:p>
      </dgm:t>
    </dgm:pt>
    <dgm:pt modelId="{C26E1982-1311-4057-9E35-5DF6F1BF6A52}" type="pres">
      <dgm:prSet presAssocID="{DCCAC793-A3CA-4371-8E6B-31BCF9B9F575}" presName="linear" presStyleCnt="0">
        <dgm:presLayoutVars>
          <dgm:animLvl val="lvl"/>
          <dgm:resizeHandles val="exact"/>
        </dgm:presLayoutVars>
      </dgm:prSet>
      <dgm:spPr/>
    </dgm:pt>
    <dgm:pt modelId="{9D8F861B-7196-48C8-8CCE-B481D8F0E57F}" type="pres">
      <dgm:prSet presAssocID="{B891237D-1966-4F21-8D9B-92C5398A13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4AD6B2-DF83-4B48-8EF4-AA4C092603FA}" type="pres">
      <dgm:prSet presAssocID="{AEE99D2F-03BA-4523-8F23-4A605DE07B32}" presName="spacer" presStyleCnt="0"/>
      <dgm:spPr/>
    </dgm:pt>
    <dgm:pt modelId="{E44294B8-E3DF-4F0B-AA8E-F7910C50FC7C}" type="pres">
      <dgm:prSet presAssocID="{D0AF92C4-FE4B-4545-915A-5C4F99848A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738C919-BC37-482A-85C0-3AE5C6CA08DD}" srcId="{DCCAC793-A3CA-4371-8E6B-31BCF9B9F575}" destId="{D0AF92C4-FE4B-4545-915A-5C4F99848A68}" srcOrd="1" destOrd="0" parTransId="{5F2EEB63-461F-45C9-9B4F-6CB320630F08}" sibTransId="{CC61DEBC-F6E3-47F6-AD0F-221C5C10429D}"/>
    <dgm:cxn modelId="{4FF65E30-C961-434D-BE47-57C521C12A5C}" type="presOf" srcId="{B891237D-1966-4F21-8D9B-92C5398A13DD}" destId="{9D8F861B-7196-48C8-8CCE-B481D8F0E57F}" srcOrd="0" destOrd="0" presId="urn:microsoft.com/office/officeart/2005/8/layout/vList2"/>
    <dgm:cxn modelId="{DB573FDF-7E0A-4C44-B0FA-E0220789444F}" type="presOf" srcId="{D0AF92C4-FE4B-4545-915A-5C4F99848A68}" destId="{E44294B8-E3DF-4F0B-AA8E-F7910C50FC7C}" srcOrd="0" destOrd="0" presId="urn:microsoft.com/office/officeart/2005/8/layout/vList2"/>
    <dgm:cxn modelId="{A130BEE6-4037-4751-B44E-8F706830E5AA}" type="presOf" srcId="{DCCAC793-A3CA-4371-8E6B-31BCF9B9F575}" destId="{C26E1982-1311-4057-9E35-5DF6F1BF6A52}" srcOrd="0" destOrd="0" presId="urn:microsoft.com/office/officeart/2005/8/layout/vList2"/>
    <dgm:cxn modelId="{4A1D1DEE-2D0A-4CF5-B043-5C0005A18231}" srcId="{DCCAC793-A3CA-4371-8E6B-31BCF9B9F575}" destId="{B891237D-1966-4F21-8D9B-92C5398A13DD}" srcOrd="0" destOrd="0" parTransId="{5CA73FCB-83D6-4130-BFA5-766236832124}" sibTransId="{AEE99D2F-03BA-4523-8F23-4A605DE07B32}"/>
    <dgm:cxn modelId="{C65447AF-79B5-4FE7-8A60-B75852D06DDB}" type="presParOf" srcId="{C26E1982-1311-4057-9E35-5DF6F1BF6A52}" destId="{9D8F861B-7196-48C8-8CCE-B481D8F0E57F}" srcOrd="0" destOrd="0" presId="urn:microsoft.com/office/officeart/2005/8/layout/vList2"/>
    <dgm:cxn modelId="{246A7E05-2481-4847-87C0-7CD2C6B7463F}" type="presParOf" srcId="{C26E1982-1311-4057-9E35-5DF6F1BF6A52}" destId="{A94AD6B2-DF83-4B48-8EF4-AA4C092603FA}" srcOrd="1" destOrd="0" presId="urn:microsoft.com/office/officeart/2005/8/layout/vList2"/>
    <dgm:cxn modelId="{C2D31CBF-CB66-4D84-AE72-12B14EA9B7F8}" type="presParOf" srcId="{C26E1982-1311-4057-9E35-5DF6F1BF6A52}" destId="{E44294B8-E3DF-4F0B-AA8E-F7910C50FC7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F861B-7196-48C8-8CCE-B481D8F0E57F}">
      <dsp:nvSpPr>
        <dsp:cNvPr id="0" name=""/>
        <dsp:cNvSpPr/>
      </dsp:nvSpPr>
      <dsp:spPr>
        <a:xfrm>
          <a:off x="0" y="406396"/>
          <a:ext cx="4771607" cy="24823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 dirty="0" err="1"/>
            <a:t>Tujuan</a:t>
          </a:r>
          <a:r>
            <a:rPr lang="en-ID" sz="2100" kern="1200" dirty="0"/>
            <a:t> </a:t>
          </a:r>
          <a:r>
            <a:rPr lang="en-ID" sz="2100" kern="1200" dirty="0" err="1"/>
            <a:t>dari</a:t>
          </a:r>
          <a:r>
            <a:rPr lang="en-ID" sz="2100" kern="1200" dirty="0"/>
            <a:t> </a:t>
          </a:r>
          <a:r>
            <a:rPr lang="en-ID" sz="2100" kern="1200" dirty="0" err="1"/>
            <a:t>penelitian</a:t>
          </a:r>
          <a:r>
            <a:rPr lang="en-ID" sz="2100" kern="1200" dirty="0"/>
            <a:t> </a:t>
          </a:r>
          <a:r>
            <a:rPr lang="en-ID" sz="2100" kern="1200" dirty="0" err="1"/>
            <a:t>ini</a:t>
          </a:r>
          <a:r>
            <a:rPr lang="en-ID" sz="2100" kern="1200" dirty="0"/>
            <a:t> </a:t>
          </a:r>
          <a:r>
            <a:rPr lang="en-ID" sz="2100" kern="1200" dirty="0" err="1"/>
            <a:t>menghasilkan</a:t>
          </a:r>
          <a:r>
            <a:rPr lang="en-ID" sz="2100" kern="1200" dirty="0"/>
            <a:t> </a:t>
          </a:r>
          <a:r>
            <a:rPr lang="en-ID" sz="2100" kern="1200" dirty="0" err="1"/>
            <a:t>desain</a:t>
          </a:r>
          <a:r>
            <a:rPr lang="en-ID" sz="2100" kern="1200" dirty="0"/>
            <a:t> dan </a:t>
          </a:r>
          <a:r>
            <a:rPr lang="id-ID" sz="2100" kern="1200" dirty="0"/>
            <a:t>simulasi</a:t>
          </a:r>
          <a:r>
            <a:rPr lang="en-ID" sz="2100" kern="1200" dirty="0"/>
            <a:t> </a:t>
          </a:r>
          <a:r>
            <a:rPr lang="en-ID" sz="2100" kern="1200" dirty="0" err="1"/>
            <a:t>Antena</a:t>
          </a:r>
          <a:r>
            <a:rPr lang="en-ID" sz="2100" kern="1200" dirty="0"/>
            <a:t> Helix</a:t>
          </a:r>
          <a:r>
            <a:rPr lang="id-ID" sz="2100" kern="1200" dirty="0"/>
            <a:t> pada </a:t>
          </a:r>
          <a:r>
            <a:rPr lang="id-ID" sz="2100" kern="1200" dirty="0" err="1"/>
            <a:t>beamwidth</a:t>
          </a:r>
          <a:r>
            <a:rPr lang="en-US" sz="2100" kern="1200" dirty="0"/>
            <a:t> yang</a:t>
          </a:r>
          <a:r>
            <a:rPr lang="id-ID" sz="2100" kern="1200" dirty="0"/>
            <a:t> lebar untuk </a:t>
          </a:r>
          <a:r>
            <a:rPr lang="en-US" sz="2100" kern="1200" dirty="0" err="1"/>
            <a:t>tahap</a:t>
          </a:r>
          <a:r>
            <a:rPr lang="en-US" sz="2100" kern="1200" dirty="0"/>
            <a:t> </a:t>
          </a:r>
          <a:r>
            <a:rPr lang="id-ID" sz="2100" kern="1200" dirty="0"/>
            <a:t>pengembangan satelit LAPAN-A5</a:t>
          </a:r>
          <a:endParaRPr lang="en-US" sz="2100" kern="1200" dirty="0"/>
        </a:p>
      </dsp:txBody>
      <dsp:txXfrm>
        <a:off x="121178" y="527574"/>
        <a:ext cx="4529251" cy="2239981"/>
      </dsp:txXfrm>
    </dsp:sp>
    <dsp:sp modelId="{E44294B8-E3DF-4F0B-AA8E-F7910C50FC7C}">
      <dsp:nvSpPr>
        <dsp:cNvPr id="0" name=""/>
        <dsp:cNvSpPr/>
      </dsp:nvSpPr>
      <dsp:spPr>
        <a:xfrm>
          <a:off x="0" y="2949214"/>
          <a:ext cx="4771607" cy="24823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Manfaat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dari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penelitian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ini</a:t>
          </a:r>
          <a:r>
            <a:rPr lang="en-US" sz="2100" kern="1200" baseline="0" dirty="0"/>
            <a:t> agar </a:t>
          </a:r>
          <a:r>
            <a:rPr lang="en-US" sz="2100" kern="1200" baseline="0" dirty="0" err="1"/>
            <a:t>dapat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menghasilkan</a:t>
          </a:r>
          <a:r>
            <a:rPr lang="en-US" sz="2100" kern="1200" baseline="0" dirty="0"/>
            <a:t> dan </a:t>
          </a:r>
          <a:r>
            <a:rPr lang="en-US" sz="2100" kern="1200" baseline="0" dirty="0" err="1"/>
            <a:t>membantu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simulasi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antena</a:t>
          </a:r>
          <a:r>
            <a:rPr lang="en-US" sz="2100" kern="1200" baseline="0" dirty="0"/>
            <a:t> Helix yang </a:t>
          </a:r>
          <a:r>
            <a:rPr lang="en-US" sz="2100" kern="1200" baseline="0" dirty="0" err="1"/>
            <a:t>mampu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mengamati</a:t>
          </a:r>
          <a:r>
            <a:rPr lang="en-US" sz="2100" kern="1200" baseline="0" dirty="0"/>
            <a:t> wilayah </a:t>
          </a:r>
          <a:r>
            <a:rPr lang="en-US" sz="2100" kern="1200" baseline="0" dirty="0" err="1"/>
            <a:t>cukup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luas</a:t>
          </a:r>
          <a:r>
            <a:rPr lang="en-US" sz="2100" kern="1200" baseline="0" dirty="0"/>
            <a:t>, dan </a:t>
          </a:r>
          <a:r>
            <a:rPr lang="en-US" sz="2100" kern="1200" baseline="0" dirty="0" err="1"/>
            <a:t>dengan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adanya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simulasi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Antena</a:t>
          </a:r>
          <a:r>
            <a:rPr lang="en-US" sz="2100" kern="1200" baseline="0" dirty="0"/>
            <a:t> Helix </a:t>
          </a:r>
          <a:r>
            <a:rPr lang="en-US" sz="2100" kern="1200" baseline="0" dirty="0" err="1"/>
            <a:t>tersebut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satelit</a:t>
          </a:r>
          <a:r>
            <a:rPr lang="en-US" sz="2100" kern="1200" baseline="0" dirty="0"/>
            <a:t> A5 LAPAN </a:t>
          </a:r>
          <a:r>
            <a:rPr lang="en-US" sz="2100" kern="1200" baseline="0" dirty="0" err="1"/>
            <a:t>dapat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mengamati</a:t>
          </a:r>
          <a:r>
            <a:rPr lang="en-US" sz="2100" kern="1200" baseline="0" dirty="0"/>
            <a:t> dan </a:t>
          </a:r>
          <a:r>
            <a:rPr lang="en-US" sz="2100" kern="1200" baseline="0" dirty="0" err="1"/>
            <a:t>menjalankan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tugasnya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dengan</a:t>
          </a:r>
          <a:r>
            <a:rPr lang="en-US" sz="2100" kern="1200" baseline="0" dirty="0"/>
            <a:t> </a:t>
          </a:r>
          <a:r>
            <a:rPr lang="en-US" sz="2100" kern="1200" baseline="0" dirty="0" err="1"/>
            <a:t>baik</a:t>
          </a:r>
          <a:endParaRPr lang="en-US" sz="2100" kern="1200" dirty="0"/>
        </a:p>
      </dsp:txBody>
      <dsp:txXfrm>
        <a:off x="121178" y="3070392"/>
        <a:ext cx="4529251" cy="2239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7D58-54C5-4B4A-A70E-2B54789B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8080E-E901-4DB0-B296-1AA7C03E9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CB23-36D1-4989-8FD6-1F26C0A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AE71-5BAB-4B5C-B454-ADE82AC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E0F8-C847-4F8D-AAEB-EE7548A5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80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3DAD-C195-4C29-9FD2-381B1372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1649A-969A-4FD3-9B98-9FE6C0F6F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6161-7C22-4058-8A4A-10D9AAB1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38FB-822A-412A-93EB-B57E803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D828-9FFC-4F52-8A1E-7CCACB7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8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FE7F6-0403-4D1B-A717-38A566F3E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DFA5-0FA4-4E6E-A70E-B424A3C0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9D1D-34CD-496E-B972-0BD8BA3A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65D3-90A0-4E42-9A8D-0F8380F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6BA0-ED72-40A8-AE2C-3001AA79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4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3385-B59D-4AE5-B134-05D3A18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8A66-FA01-4384-91CB-9FA1C66E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FDE0-70A0-47AE-994B-B390C5B8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E9C2B-BFF9-445E-918D-9A24F3A1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1624-7FD3-4F1A-8F28-2F1791D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431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80D7-7721-4346-AF3F-5AE5994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F3989-A9F2-4DC7-BA0F-1CD5CE3A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7D18-21F1-4E67-81D5-7BB64D97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1BB2-298C-4569-807C-F23ADED4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6163-2709-48E3-89F7-3B5070C3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66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E1F9-E117-4A5A-9474-180DB7A3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ED5D-49F7-47B6-BD3E-0E34A6A95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A1339-8B71-49B6-996C-8EC8AA1B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8BC4-D57C-49E0-B65D-B650A01C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DD9CA-3E28-4637-8726-FC08921F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3C5A-0800-47D8-BA1A-1E5136C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5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C4CF-D71B-427F-AA20-8C0DF2D4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7262-3BF1-40F0-BD2B-5205C3E0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4F730-C8D0-43E8-9734-7DF274C5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CDC0-CF06-4207-A0BD-156AA602A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E4FCD-4350-4BBE-9E89-C917B008B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C63C3-A9DF-4296-9E3A-364F7905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A3460-F36E-4D49-BF5A-B498C55D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1D467-F2A1-4B23-A740-5F5FD359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9D3C-6DD5-4DD3-9E4F-FDF21F12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EE0DA-3177-4F86-A3D1-2B4B3680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ECE5B-EE7F-44E2-8B69-A215A0FD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44784-5885-4974-AB28-C96C6B9B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839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58BBF-0E2D-4059-B0F3-6FC80394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3423E-B911-4A20-9FC3-F0E4CD63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AC381-6997-47F8-A151-38C0B153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81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DBD5-D376-4260-B3E8-B1F8827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7821-C4E1-4FD1-A261-190B7996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492B-91EB-4F71-B803-6E877F8F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86C2-41EE-4D47-BE0D-5D83496F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D6CF-49EF-4D20-B271-607713D5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E1E07-7478-4B16-BDC9-4193312E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3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C31A-3C5B-4720-847C-CB35F8CE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9B04D-2FD5-494F-B780-47CBB9BB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E7001-2AD5-41BD-86AC-89A13331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52748-E49D-4464-B400-A24FE76E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ABDD0-A708-4132-A4EC-BFF730D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883C-7CB2-48B8-A06E-49503FBA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12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DEDF9-474B-4EFA-97C9-74050440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74295-AAAE-45A5-AEBE-8978EBC7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A830-6879-4B87-8670-0D814C9A6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13F9-B07F-4C7A-8515-E8462DB7718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0670-EA23-44C9-AF63-6E7054FD0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01BB-A4D7-4FC7-8778-5818EA65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CAFD-D0CA-496C-89AC-C22B128B9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5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D3DDF-FBBA-408F-B784-F88F574372BE}"/>
              </a:ext>
            </a:extLst>
          </p:cNvPr>
          <p:cNvSpPr txBox="1"/>
          <p:nvPr/>
        </p:nvSpPr>
        <p:spPr>
          <a:xfrm>
            <a:off x="641349" y="5220493"/>
            <a:ext cx="5726113" cy="327501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Aloyius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Pramudita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NIP: 16770072-3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1132D-93FB-4899-8D08-75F4BDFC6450}"/>
              </a:ext>
            </a:extLst>
          </p:cNvPr>
          <p:cNvSpPr txBox="1"/>
          <p:nvPr/>
        </p:nvSpPr>
        <p:spPr>
          <a:xfrm>
            <a:off x="8922102" y="5220492"/>
            <a:ext cx="5100638" cy="327501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Ryanu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NIP: 20900008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5E149-FF74-4E94-B46B-002346EFB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365760"/>
            <a:ext cx="10765410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PERANCANGAN DAN REALISASI ANTENA HELIX DENGAN BEAMWIDTH LEBAR UNTUK SATELIT A5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4C74D-4668-4025-B7EC-86AA530E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3733442"/>
            <a:ext cx="9426806" cy="71912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Muhammad Abi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Dzikri</a:t>
            </a:r>
            <a:r>
              <a:rPr lang="en-US" kern="1200" dirty="0">
                <a:latin typeface="+mn-lt"/>
                <a:ea typeface="+mn-ea"/>
                <a:cs typeface="+mn-cs"/>
              </a:rPr>
              <a:t> Alf.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1101184151</a:t>
            </a:r>
          </a:p>
          <a:p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8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EBC9E90-EDA7-48C8-B503-F5FA0763E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39" y="861792"/>
            <a:ext cx="4466640" cy="2157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A6FA76-4F19-4594-8275-61A96061EF21}"/>
              </a:ext>
            </a:extLst>
          </p:cNvPr>
          <p:cNvSpPr txBox="1"/>
          <p:nvPr/>
        </p:nvSpPr>
        <p:spPr>
          <a:xfrm>
            <a:off x="5459413" y="3087688"/>
            <a:ext cx="6089650" cy="50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LEMBAGA PENERBANGAN DAN ANTARIKSA NASIONAL</a:t>
            </a:r>
            <a:endParaRPr lang="en-ID" sz="1300">
              <a:solidFill>
                <a:srgbClr val="FFFFFF"/>
              </a:solidFill>
            </a:endParaRPr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709150-822E-4D90-B2D7-9E10346AA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 b="1"/>
          <a:stretch/>
        </p:blipFill>
        <p:spPr>
          <a:xfrm>
            <a:off x="6307639" y="3832392"/>
            <a:ext cx="4695240" cy="1959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0C96A7-56B0-4A0F-A404-063C3CAC555A}"/>
              </a:ext>
            </a:extLst>
          </p:cNvPr>
          <p:cNvSpPr txBox="1"/>
          <p:nvPr/>
        </p:nvSpPr>
        <p:spPr>
          <a:xfrm>
            <a:off x="5459413" y="5697538"/>
            <a:ext cx="6089650" cy="50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ANTENA HELIX</a:t>
            </a:r>
            <a:endParaRPr lang="en-ID" sz="13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20AA-0A04-4D91-BB3C-7BA409CC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ID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se-up panel jaringan server dengan lampu dan kabel">
            <a:extLst>
              <a:ext uri="{FF2B5EF4-FFF2-40B4-BE49-F238E27FC236}">
                <a16:creationId xmlns:a16="http://schemas.microsoft.com/office/drawing/2014/main" id="{EFEB7AF2-4E72-4416-8601-3CEE2E0D3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2715" b="13015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A8A56-2D5C-4EB8-8629-6001A6B0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Rumusan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endParaRPr lang="en-ID" sz="40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D092-3C24-4FC9-B788-32515620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2319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D" sz="2400" dirty="0"/>
          </a:p>
          <a:p>
            <a:r>
              <a:rPr lang="en-ID" sz="2400" dirty="0" err="1"/>
              <a:t>bagaimana</a:t>
            </a:r>
            <a:r>
              <a:rPr lang="en-ID" sz="2400" dirty="0"/>
              <a:t> de</a:t>
            </a:r>
            <a:r>
              <a:rPr lang="id-ID" sz="2400" dirty="0"/>
              <a:t>sai</a:t>
            </a:r>
            <a:r>
              <a:rPr lang="en-ID" sz="2400" dirty="0"/>
              <a:t>n </a:t>
            </a:r>
            <a:r>
              <a:rPr lang="en-ID" sz="2400" dirty="0" err="1"/>
              <a:t>antena</a:t>
            </a:r>
            <a:r>
              <a:rPr lang="en-ID" sz="2400" dirty="0"/>
              <a:t> Helix yang </a:t>
            </a:r>
            <a:r>
              <a:rPr lang="en-ID" sz="2400" dirty="0" err="1"/>
              <a:t>memenuhi</a:t>
            </a:r>
            <a:r>
              <a:rPr lang="en-ID" sz="2400" dirty="0"/>
              <a:t> </a:t>
            </a:r>
            <a:r>
              <a:rPr lang="en-ID" sz="2400" dirty="0" err="1"/>
              <a:t>kebutuhan</a:t>
            </a:r>
            <a:r>
              <a:rPr lang="en-ID" sz="2400" dirty="0"/>
              <a:t> </a:t>
            </a:r>
            <a:r>
              <a:rPr lang="en-ID" sz="2400" dirty="0" err="1"/>
              <a:t>satelit</a:t>
            </a:r>
            <a:r>
              <a:rPr lang="en-ID" sz="2400" dirty="0"/>
              <a:t> LAPAN </a:t>
            </a:r>
            <a:r>
              <a:rPr lang="en-ID" sz="2400" dirty="0" err="1"/>
              <a:t>dengan</a:t>
            </a:r>
            <a:r>
              <a:rPr lang="en-ID" sz="2400" dirty="0"/>
              <a:t> beamwidth yang </a:t>
            </a:r>
            <a:r>
              <a:rPr lang="en-ID" sz="2400" dirty="0" err="1"/>
              <a:t>besar</a:t>
            </a:r>
            <a:endParaRPr lang="en-ID" sz="2400" dirty="0"/>
          </a:p>
          <a:p>
            <a:r>
              <a:rPr lang="en-ID" sz="2400" dirty="0" err="1"/>
              <a:t>apakah</a:t>
            </a:r>
            <a:r>
              <a:rPr lang="id-ID" sz="2400" dirty="0"/>
              <a:t> dengan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perancangan</a:t>
            </a:r>
            <a:r>
              <a:rPr lang="en-ID" sz="2400" dirty="0"/>
              <a:t> </a:t>
            </a:r>
            <a:r>
              <a:rPr lang="en-ID" sz="2400" dirty="0" err="1"/>
              <a:t>antena</a:t>
            </a:r>
            <a:r>
              <a:rPr lang="en-ID" sz="2400" dirty="0"/>
              <a:t> Helix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terpenuhi</a:t>
            </a:r>
            <a:r>
              <a:rPr lang="en-ID" sz="2400" dirty="0"/>
              <a:t> beamwidth yang </a:t>
            </a:r>
            <a:r>
              <a:rPr lang="en-ID" sz="2400" dirty="0" err="1"/>
              <a:t>dibutuhkan</a:t>
            </a:r>
            <a:r>
              <a:rPr lang="en-ID" sz="2400" dirty="0"/>
              <a:t> oleh LAPAN.</a:t>
            </a:r>
          </a:p>
        </p:txBody>
      </p:sp>
    </p:spTree>
    <p:extLst>
      <p:ext uri="{BB962C8B-B14F-4D97-AF65-F5344CB8AC3E}">
        <p14:creationId xmlns:p14="http://schemas.microsoft.com/office/powerpoint/2010/main" val="35106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0665F-C67D-4894-A7D7-CAEE24D8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Batasan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Masalah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DE9F-5550-4D02-90CF-AD7D6F70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965" y="821866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Peneliti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hanya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melakukan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desain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simulasi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satelit</a:t>
            </a:r>
            <a:r>
              <a:rPr 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tidak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sampai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dengan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pengujiannya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secara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langsung</a:t>
            </a:r>
            <a:r>
              <a:rPr lang="en-US" kern="120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80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812B4-95AE-4481-8132-FFF25D1C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Tujuan Manfaat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F3766FF-1253-443C-8440-D368E6355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624834"/>
              </p:ext>
            </p:extLst>
          </p:nvPr>
        </p:nvGraphicFramePr>
        <p:xfrm>
          <a:off x="6297233" y="518400"/>
          <a:ext cx="4771607" cy="5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48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599E7-84F2-4D39-A763-3CD959A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METODE</a:t>
            </a:r>
            <a:endParaRPr lang="en-ID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37D8-2C65-4ED6-9A1D-1718DCFD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2802"/>
            <a:ext cx="5477256" cy="46923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9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90399-CAC1-47A4-A60B-3246BF59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DAFTAR PUSTAKA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4BD3-593B-4174-9E41-F6F023D04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Pratono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Bima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“LAPORAN KINERJA PUSTEKSAT LAPAN”, 2018</a:t>
            </a:r>
          </a:p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Alexander, Batara., “RANCANG BANGUN ANTENA HELIX BERPOLARISASI LINIER 1500-2500”, Bandung, 2007</a:t>
            </a:r>
            <a:endParaRPr lang="en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Amin, M. dan R. Cahill, “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ANTENA HELIX SEGI EMPAT YANG RINGKAS”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Lett., </a:t>
            </a:r>
            <a:r>
              <a:rPr lang="en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Jil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41, No. 12, 672–674, 2005</a:t>
            </a:r>
          </a:p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Kraus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J.D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Marhefeka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R.J., “</a:t>
            </a:r>
            <a:r>
              <a:rPr lang="id-ID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ANTENNAS: FOR APPLICATIONS”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MC.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Graw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Hill 3rd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Edition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New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York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2002 </a:t>
            </a:r>
            <a:endParaRPr lang="en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Budiansyah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Adjat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“JENIS DAN POLA RADIASI ANTENA”. 2021</a:t>
            </a:r>
          </a:p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Balanis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Constantine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A., </a:t>
            </a:r>
            <a:r>
              <a:rPr lang="id-ID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“ANTENNA THEORY: ANALYSIS AND DESIGN JILID TWO”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</a:t>
            </a:r>
            <a:endParaRPr lang="en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Johnson, Richard C.,” </a:t>
            </a:r>
            <a:r>
              <a:rPr lang="id-ID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ANTENNA ENGGINERING HAND BOOK THIRD EDITION”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1993</a:t>
            </a:r>
            <a:endParaRPr lang="en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4575" marR="712470" indent="-6350">
              <a:spcAft>
                <a:spcPts val="1025"/>
              </a:spcAft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</a:t>
            </a:r>
            <a:r>
              <a:rPr lang="en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Ariawan</a:t>
            </a: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Putu. “SISTEM KOMUNIKASI SATELIT”, UNIVERSITAS UDAYANA BALI, Bali, 2010</a:t>
            </a:r>
          </a:p>
          <a:p>
            <a:pPr marL="0" indent="0">
              <a:buNone/>
            </a:pPr>
            <a:r>
              <a:rPr lang="en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[9] </a:t>
            </a:r>
            <a:r>
              <a:rPr lang="id-ID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Soetamso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“PENGEMBAGNA TEKNIK ANTENA MENUJU KOMPETENSI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	</a:t>
            </a:r>
            <a:r>
              <a:rPr lang="id-ID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REKAYASA” STT TELKOM, Bandung, 2013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98546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73F10-74E9-48AF-92FF-59C17724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99376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346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Tw Cen MT</vt:lpstr>
      <vt:lpstr>Office Theme</vt:lpstr>
      <vt:lpstr>PERANCANGAN DAN REALISASI ANTENA HELIX DENGAN BEAMWIDTH LEBAR UNTUK SATELIT A5</vt:lpstr>
      <vt:lpstr>Latar Belakang</vt:lpstr>
      <vt:lpstr>Rumusan Masalah</vt:lpstr>
      <vt:lpstr>Batasan Masalah</vt:lpstr>
      <vt:lpstr>Tujuan Manfaat</vt:lpstr>
      <vt:lpstr>METODE</vt:lpstr>
      <vt:lpstr>DAFTAR PUSTAKA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REALISASI ANTENA HELIX DENGAN BEAMWIDTH LEBAR UNTUK SATELIT A5</dc:title>
  <dc:creator>REZKY ALFURQON</dc:creator>
  <cp:lastModifiedBy>REZKY ALFURQON</cp:lastModifiedBy>
  <cp:revision>3</cp:revision>
  <dcterms:created xsi:type="dcterms:W3CDTF">2022-01-08T10:59:03Z</dcterms:created>
  <dcterms:modified xsi:type="dcterms:W3CDTF">2022-01-10T09:33:27Z</dcterms:modified>
</cp:coreProperties>
</file>