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Inter SemiBold"/>
      <p:regular r:id="rId42"/>
      <p:bold r:id="rId43"/>
    </p:embeddedFont>
    <p:embeddedFont>
      <p:font typeface="Maven Pro SemiBold"/>
      <p:regular r:id="rId44"/>
      <p:bold r:id="rId45"/>
    </p:embeddedFont>
    <p:embeddedFont>
      <p:font typeface="Inter"/>
      <p:regular r:id="rId46"/>
      <p:bold r:id="rId47"/>
    </p:embeddedFont>
    <p:embeddedFont>
      <p:font typeface="Inter Medium"/>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42DC6B-922B-44E1-9D4D-E999B4B0C1FF}">
  <a:tblStyle styleId="{6F42DC6B-922B-44E1-9D4D-E999B4B0C1FF}"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8BA1353-6331-4D29-8B0D-0BBFD697517C}"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a:tcStyle>
        <a:fill>
          <a:solidFill>
            <a:srgbClr val="CDD8FB"/>
          </a:solidFill>
        </a:fill>
      </a:tcStyle>
    </a:band1H>
    <a:band2H>
      <a:tcTxStyle/>
    </a:band2H>
    <a:band1V>
      <a:tcTxStyle/>
      <a:tcStyle>
        <a:fill>
          <a:solidFill>
            <a:srgbClr val="CDD8FB"/>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C2ADF338-BBA7-4360-886C-603B48B57ED3}"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font" Target="fonts/InterSemiBold-regular.fntdata"/><Relationship Id="rId41" Type="http://schemas.openxmlformats.org/officeDocument/2006/relationships/slide" Target="slides/slide34.xml"/><Relationship Id="rId44" Type="http://schemas.openxmlformats.org/officeDocument/2006/relationships/font" Target="fonts/MavenProSemiBold-regular.fntdata"/><Relationship Id="rId43" Type="http://schemas.openxmlformats.org/officeDocument/2006/relationships/font" Target="fonts/InterSemiBold-bold.fntdata"/><Relationship Id="rId46" Type="http://schemas.openxmlformats.org/officeDocument/2006/relationships/font" Target="fonts/Inter-regular.fntdata"/><Relationship Id="rId45" Type="http://schemas.openxmlformats.org/officeDocument/2006/relationships/font" Target="fonts/MavenPro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InterMedium-regular.fntdata"/><Relationship Id="rId47" Type="http://schemas.openxmlformats.org/officeDocument/2006/relationships/font" Target="fonts/Inter-bold.fntdata"/><Relationship Id="rId49" Type="http://schemas.openxmlformats.org/officeDocument/2006/relationships/font" Target="fonts/InterMedium-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be731c8f6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3be731c8f6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be731c8f6_2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3be731c8f6_2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be731c8f6_2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3be731c8f6_2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be731c8f6_2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3be731c8f6_2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36928686cf_1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36928686cf_1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be731c8f6_2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3be731c8f6_2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be731c8f6_2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3be731c8f6_2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6928686cf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36928686c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be731c8f6_2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13be731c8f6_2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3be731c8f6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13be731c8f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3be731c8f6_2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13be731c8f6_2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be731c8f6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13be731c8f6_2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d"/>
              <a:t>Section list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3be731c8f6_2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13be731c8f6_2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3be731c8f6_2_2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13be731c8f6_2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3be731c8f6_2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13be731c8f6_2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d"/>
              <a:t>Stopper or section title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36928686c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136928686c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36928686c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136928686cf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36928686c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136928686cf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36928686cf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136928686cf_1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36928686cf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136928686cf_1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36928686cf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136928686cf_1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36928686cf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136928686cf_1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be731c8f6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3be731c8f6_2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d"/>
              <a:t>Stopper or section title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36928686cf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136928686cf_1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3be731c8f6_2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g13be731c8f6_2_3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d"/>
              <a:t>Stopper or section title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3be731c8f6_2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g13be731c8f6_2_3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3692b402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g13692b40278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3be731c8f6_2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g13be731c8f6_2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be731c8f6_2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3be731c8f6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be731c8f6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3be731c8f6_2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d"/>
              <a:t>Stopper or section title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be731c8f6_2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3be731c8f6_2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be731c8f6_2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3be731c8f6_2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be731c8f6_2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3be731c8f6_2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be731c8f6_2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3be731c8f6_2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7" name="Google Shape;6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 name="Google Shape;70;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1" name="Google Shape;71;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2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bit.ly/RegressionCarPricesPrediction" TargetMode="External"/><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1209950"/>
            <a:ext cx="4200600" cy="926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lang="id"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100" name="Google Shape;100;p25"/>
          <p:cNvSpPr txBox="1"/>
          <p:nvPr>
            <p:ph idx="1" type="subTitle"/>
          </p:nvPr>
        </p:nvSpPr>
        <p:spPr>
          <a:xfrm>
            <a:off x="311700" y="3547100"/>
            <a:ext cx="4619400" cy="58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id"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101" name="Google Shape;101;p25"/>
          <p:cNvCxnSpPr/>
          <p:nvPr/>
        </p:nvCxnSpPr>
        <p:spPr>
          <a:xfrm>
            <a:off x="384025" y="4219296"/>
            <a:ext cx="1289400" cy="0"/>
          </a:xfrm>
          <a:prstGeom prst="straightConnector1">
            <a:avLst/>
          </a:prstGeom>
          <a:noFill/>
          <a:ln cap="flat" cmpd="sng" w="9525">
            <a:solidFill>
              <a:srgbClr val="A338EB"/>
            </a:solidFill>
            <a:prstDash val="solid"/>
            <a:round/>
            <a:headEnd len="sm" w="sm" type="none"/>
            <a:tailEnd len="sm" w="sm" type="none"/>
          </a:ln>
        </p:spPr>
      </p:cxnSp>
      <p:sp>
        <p:nvSpPr>
          <p:cNvPr id="102" name="Google Shape;102;p25"/>
          <p:cNvSpPr txBox="1"/>
          <p:nvPr>
            <p:ph idx="1" type="subTitle"/>
          </p:nvPr>
        </p:nvSpPr>
        <p:spPr>
          <a:xfrm>
            <a:off x="311700" y="2403875"/>
            <a:ext cx="4619400" cy="98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id" sz="1800">
                <a:solidFill>
                  <a:schemeClr val="lt1"/>
                </a:solidFill>
                <a:latin typeface="Inter SemiBold"/>
                <a:ea typeface="Inter SemiBold"/>
                <a:cs typeface="Inter SemiBold"/>
                <a:sym typeface="Inter SemiBold"/>
              </a:rPr>
              <a:t>Nomor Kelompok:  08</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id" sz="1800">
                <a:solidFill>
                  <a:schemeClr val="lt1"/>
                </a:solidFill>
                <a:latin typeface="Inter SemiBold"/>
                <a:ea typeface="Inter SemiBold"/>
                <a:cs typeface="Inter SemiBold"/>
                <a:sym typeface="Inter SemiBold"/>
              </a:rPr>
              <a:t>Nama Mentor: Aditya Bariq</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id"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id" sz="1800">
                <a:solidFill>
                  <a:schemeClr val="lt1"/>
                </a:solidFill>
                <a:latin typeface="Inter SemiBold"/>
                <a:ea typeface="Inter SemiBold"/>
                <a:cs typeface="Inter SemiBold"/>
                <a:sym typeface="Inter SemiBold"/>
              </a:rPr>
              <a:t>Wahyu Nor Romadon</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id" sz="1800">
                <a:solidFill>
                  <a:schemeClr val="lt1"/>
                </a:solidFill>
                <a:latin typeface="Inter SemiBold"/>
                <a:ea typeface="Inter SemiBold"/>
                <a:cs typeface="Inter SemiBold"/>
                <a:sym typeface="Inter SemiBold"/>
              </a:rPr>
              <a:t>Inayah Wijaya Adnan</a:t>
            </a:r>
            <a:endParaRPr sz="1800">
              <a:solidFill>
                <a:schemeClr val="lt1"/>
              </a:solidFill>
              <a:latin typeface="Inter SemiBold"/>
              <a:ea typeface="Inter SemiBold"/>
              <a:cs typeface="Inter SemiBold"/>
              <a:sym typeface="Inter SemiBold"/>
            </a:endParaRPr>
          </a:p>
        </p:txBody>
      </p:sp>
      <p:sp>
        <p:nvSpPr>
          <p:cNvPr id="103" name="Google Shape;103;p25"/>
          <p:cNvSpPr txBox="1"/>
          <p:nvPr>
            <p:ph idx="1" type="subTitle"/>
          </p:nvPr>
        </p:nvSpPr>
        <p:spPr>
          <a:xfrm>
            <a:off x="311700" y="4281925"/>
            <a:ext cx="3227400" cy="5823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2800"/>
              <a:buNone/>
            </a:pPr>
            <a:r>
              <a:rPr b="1" lang="id" sz="1100">
                <a:solidFill>
                  <a:srgbClr val="F4F0FF"/>
                </a:solidFill>
                <a:latin typeface="Inter"/>
                <a:ea typeface="Inter"/>
                <a:cs typeface="Inter"/>
                <a:sym typeface="Inter"/>
              </a:rPr>
              <a:t>Program Studi Independen Bersertifikat</a:t>
            </a:r>
            <a:endParaRPr b="1" sz="1100">
              <a:solidFill>
                <a:srgbClr val="F4F0FF"/>
              </a:solidFill>
              <a:latin typeface="Inter"/>
              <a:ea typeface="Inter"/>
              <a:cs typeface="Inter"/>
              <a:sym typeface="Inter"/>
            </a:endParaRPr>
          </a:p>
          <a:p>
            <a:pPr indent="0" lvl="0" marL="0" rtl="0" algn="l">
              <a:lnSpc>
                <a:spcPct val="115000"/>
              </a:lnSpc>
              <a:spcBef>
                <a:spcPts val="0"/>
              </a:spcBef>
              <a:spcAft>
                <a:spcPts val="0"/>
              </a:spcAft>
              <a:buSzPts val="2800"/>
              <a:buNone/>
            </a:pPr>
            <a:r>
              <a:rPr b="1" lang="id" sz="1100">
                <a:solidFill>
                  <a:srgbClr val="F4F0FF"/>
                </a:solidFill>
                <a:latin typeface="Inter"/>
                <a:ea typeface="Inter"/>
                <a:cs typeface="Inter"/>
                <a:sym typeface="Inter"/>
              </a:rPr>
              <a:t>Zenius Bersama Kampus Merdeka</a:t>
            </a:r>
            <a:endParaRPr b="1" sz="1100">
              <a:solidFill>
                <a:srgbClr val="F4F0FF"/>
              </a:solidFill>
              <a:latin typeface="Inter"/>
              <a:ea typeface="Inter"/>
              <a:cs typeface="Inter"/>
              <a:sym typeface="Inter"/>
            </a:endParaRPr>
          </a:p>
        </p:txBody>
      </p:sp>
      <p:pic>
        <p:nvPicPr>
          <p:cNvPr id="104" name="Google Shape;104;p25"/>
          <p:cNvPicPr preferRelativeResize="0"/>
          <p:nvPr/>
        </p:nvPicPr>
        <p:blipFill rotWithShape="1">
          <a:blip r:embed="rId3">
            <a:alphaModFix/>
          </a:blip>
          <a:srcRect b="0" l="-1385" r="20837" t="0"/>
          <a:stretch/>
        </p:blipFill>
        <p:spPr>
          <a:xfrm>
            <a:off x="4708725" y="0"/>
            <a:ext cx="4435275" cy="3231250"/>
          </a:xfrm>
          <a:prstGeom prst="rect">
            <a:avLst/>
          </a:prstGeom>
          <a:noFill/>
          <a:ln>
            <a:noFill/>
          </a:ln>
        </p:spPr>
      </p:pic>
      <p:pic>
        <p:nvPicPr>
          <p:cNvPr id="105" name="Google Shape;105;p25"/>
          <p:cNvPicPr preferRelativeResize="0"/>
          <p:nvPr/>
        </p:nvPicPr>
        <p:blipFill rotWithShape="1">
          <a:blip r:embed="rId4">
            <a:alphaModFix/>
          </a:blip>
          <a:srcRect b="0" l="-1001" r="15384" t="0"/>
          <a:stretch/>
        </p:blipFill>
        <p:spPr>
          <a:xfrm>
            <a:off x="5491100" y="1912250"/>
            <a:ext cx="3652900" cy="3231251"/>
          </a:xfrm>
          <a:prstGeom prst="rect">
            <a:avLst/>
          </a:prstGeom>
          <a:noFill/>
          <a:ln>
            <a:noFill/>
          </a:ln>
        </p:spPr>
      </p:pic>
      <p:grpSp>
        <p:nvGrpSpPr>
          <p:cNvPr id="106" name="Google Shape;106;p25"/>
          <p:cNvGrpSpPr/>
          <p:nvPr/>
        </p:nvGrpSpPr>
        <p:grpSpPr>
          <a:xfrm>
            <a:off x="384040" y="392237"/>
            <a:ext cx="2423786" cy="634878"/>
            <a:chOff x="384019" y="392240"/>
            <a:chExt cx="2701500" cy="707700"/>
          </a:xfrm>
        </p:grpSpPr>
        <p:sp>
          <p:nvSpPr>
            <p:cNvPr id="107" name="Google Shape;107;p25"/>
            <p:cNvSpPr/>
            <p:nvPr/>
          </p:nvSpPr>
          <p:spPr>
            <a:xfrm>
              <a:off x="384019" y="392240"/>
              <a:ext cx="2701500" cy="707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25"/>
            <p:cNvPicPr preferRelativeResize="0"/>
            <p:nvPr/>
          </p:nvPicPr>
          <p:blipFill rotWithShape="1">
            <a:blip r:embed="rId5">
              <a:alphaModFix/>
            </a:blip>
            <a:srcRect b="0" l="0" r="0" t="0"/>
            <a:stretch/>
          </p:blipFill>
          <p:spPr>
            <a:xfrm>
              <a:off x="2061996" y="546526"/>
              <a:ext cx="792749" cy="422701"/>
            </a:xfrm>
            <a:prstGeom prst="rect">
              <a:avLst/>
            </a:prstGeom>
            <a:noFill/>
            <a:ln>
              <a:noFill/>
            </a:ln>
          </p:spPr>
        </p:pic>
        <p:cxnSp>
          <p:nvCxnSpPr>
            <p:cNvPr id="109" name="Google Shape;109;p25"/>
            <p:cNvCxnSpPr/>
            <p:nvPr/>
          </p:nvCxnSpPr>
          <p:spPr>
            <a:xfrm>
              <a:off x="1787419" y="648184"/>
              <a:ext cx="0" cy="219345"/>
            </a:xfrm>
            <a:prstGeom prst="straightConnector1">
              <a:avLst/>
            </a:prstGeom>
            <a:noFill/>
            <a:ln cap="flat" cmpd="sng" w="9525">
              <a:solidFill>
                <a:schemeClr val="dk2"/>
              </a:solidFill>
              <a:prstDash val="solid"/>
              <a:round/>
              <a:headEnd len="sm" w="sm" type="none"/>
              <a:tailEnd len="sm" w="sm" type="none"/>
            </a:ln>
          </p:spPr>
        </p:cxnSp>
        <p:cxnSp>
          <p:nvCxnSpPr>
            <p:cNvPr id="110" name="Google Shape;110;p25"/>
            <p:cNvCxnSpPr/>
            <p:nvPr/>
          </p:nvCxnSpPr>
          <p:spPr>
            <a:xfrm>
              <a:off x="1787385" y="648184"/>
              <a:ext cx="0" cy="219345"/>
            </a:xfrm>
            <a:prstGeom prst="straightConnector1">
              <a:avLst/>
            </a:prstGeom>
            <a:noFill/>
            <a:ln cap="flat" cmpd="sng" w="9525">
              <a:solidFill>
                <a:schemeClr val="dk2"/>
              </a:solidFill>
              <a:prstDash val="solid"/>
              <a:round/>
              <a:headEnd len="sm" w="sm" type="none"/>
              <a:tailEnd len="sm" w="sm" type="none"/>
            </a:ln>
          </p:spPr>
        </p:cxnSp>
        <p:pic>
          <p:nvPicPr>
            <p:cNvPr id="111" name="Google Shape;111;p25"/>
            <p:cNvPicPr preferRelativeResize="0"/>
            <p:nvPr/>
          </p:nvPicPr>
          <p:blipFill rotWithShape="1">
            <a:blip r:embed="rId6">
              <a:alphaModFix/>
            </a:blip>
            <a:srcRect b="0" l="9894" r="8731" t="0"/>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28" name="Google Shape;228;p34"/>
          <p:cNvGrpSpPr/>
          <p:nvPr/>
        </p:nvGrpSpPr>
        <p:grpSpPr>
          <a:xfrm>
            <a:off x="7503019" y="95797"/>
            <a:ext cx="1516771" cy="323122"/>
            <a:chOff x="400885" y="325214"/>
            <a:chExt cx="2298835" cy="489727"/>
          </a:xfrm>
        </p:grpSpPr>
        <p:pic>
          <p:nvPicPr>
            <p:cNvPr id="229" name="Google Shape;229;p3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30" name="Google Shape;230;p34"/>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31" name="Google Shape;231;p34"/>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32" name="Google Shape;232;p34"/>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33" name="Google Shape;233;p34"/>
          <p:cNvSpPr txBox="1"/>
          <p:nvPr>
            <p:ph type="title"/>
          </p:nvPr>
        </p:nvSpPr>
        <p:spPr>
          <a:xfrm>
            <a:off x="156848" y="95806"/>
            <a:ext cx="8480400" cy="8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BOXPLOT</a:t>
            </a:r>
            <a:endParaRPr sz="2820">
              <a:solidFill>
                <a:srgbClr val="A338EB"/>
              </a:solidFill>
              <a:latin typeface="Maven Pro SemiBold"/>
              <a:ea typeface="Maven Pro SemiBold"/>
              <a:cs typeface="Maven Pro SemiBold"/>
              <a:sym typeface="Maven Pro SemiBold"/>
            </a:endParaRPr>
          </a:p>
        </p:txBody>
      </p:sp>
      <p:sp>
        <p:nvSpPr>
          <p:cNvPr id="234" name="Google Shape;234;p34"/>
          <p:cNvSpPr txBox="1"/>
          <p:nvPr/>
        </p:nvSpPr>
        <p:spPr>
          <a:xfrm>
            <a:off x="156860" y="-12"/>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35" name="Google Shape;235;p34"/>
          <p:cNvPicPr preferRelativeResize="0"/>
          <p:nvPr/>
        </p:nvPicPr>
        <p:blipFill rotWithShape="1">
          <a:blip r:embed="rId5">
            <a:alphaModFix/>
          </a:blip>
          <a:srcRect b="0" l="0" r="0" t="0"/>
          <a:stretch/>
        </p:blipFill>
        <p:spPr>
          <a:xfrm>
            <a:off x="1174338" y="743699"/>
            <a:ext cx="6795325" cy="4056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41" name="Google Shape;241;p35"/>
          <p:cNvGrpSpPr/>
          <p:nvPr/>
        </p:nvGrpSpPr>
        <p:grpSpPr>
          <a:xfrm>
            <a:off x="7503019" y="95797"/>
            <a:ext cx="1516771" cy="323122"/>
            <a:chOff x="400885" y="325214"/>
            <a:chExt cx="2298835" cy="489727"/>
          </a:xfrm>
        </p:grpSpPr>
        <p:pic>
          <p:nvPicPr>
            <p:cNvPr id="242" name="Google Shape;242;p3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43" name="Google Shape;243;p35"/>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44" name="Google Shape;244;p35"/>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45" name="Google Shape;245;p35"/>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46" name="Google Shape;246;p35"/>
          <p:cNvSpPr txBox="1"/>
          <p:nvPr>
            <p:ph type="title"/>
          </p:nvPr>
        </p:nvSpPr>
        <p:spPr>
          <a:xfrm>
            <a:off x="156848" y="329706"/>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BOXPLOT</a:t>
            </a:r>
            <a:endParaRPr sz="2820">
              <a:solidFill>
                <a:srgbClr val="A338EB"/>
              </a:solidFill>
              <a:latin typeface="Maven Pro SemiBold"/>
              <a:ea typeface="Maven Pro SemiBold"/>
              <a:cs typeface="Maven Pro SemiBold"/>
              <a:sym typeface="Maven Pro SemiBold"/>
            </a:endParaRPr>
          </a:p>
        </p:txBody>
      </p:sp>
      <p:sp>
        <p:nvSpPr>
          <p:cNvPr id="247" name="Google Shape;247;p35"/>
          <p:cNvSpPr txBox="1"/>
          <p:nvPr/>
        </p:nvSpPr>
        <p:spPr>
          <a:xfrm>
            <a:off x="124210" y="34438"/>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48" name="Google Shape;248;p35"/>
          <p:cNvSpPr txBox="1"/>
          <p:nvPr>
            <p:ph idx="1" type="body"/>
          </p:nvPr>
        </p:nvSpPr>
        <p:spPr>
          <a:xfrm>
            <a:off x="321142" y="1444274"/>
            <a:ext cx="7718677" cy="3129696"/>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id" sz="1500">
                <a:solidFill>
                  <a:srgbClr val="282828"/>
                </a:solidFill>
                <a:latin typeface="Inter"/>
                <a:ea typeface="Inter"/>
                <a:cs typeface="Inter"/>
                <a:sym typeface="Inter"/>
              </a:rPr>
              <a:t>Kesimpulan : </a:t>
            </a: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285750" lvl="0" marL="285750" rtl="0" algn="just">
              <a:lnSpc>
                <a:spcPct val="115000"/>
              </a:lnSpc>
              <a:spcBef>
                <a:spcPts val="0"/>
              </a:spcBef>
              <a:spcAft>
                <a:spcPts val="0"/>
              </a:spcAft>
              <a:buSzPts val="1800"/>
              <a:buFont typeface="Inter"/>
              <a:buChar char="–"/>
            </a:pPr>
            <a:r>
              <a:rPr lang="id" sz="1500">
                <a:solidFill>
                  <a:srgbClr val="282828"/>
                </a:solidFill>
                <a:latin typeface="Inter"/>
                <a:ea typeface="Inter"/>
                <a:cs typeface="Inter"/>
                <a:sym typeface="Inter"/>
              </a:rPr>
              <a:t>Berdasarkan Boxplot, terlihat beberapa variabel memiliki outlier yang jaraknya cukup jauh. Namun, hal tersebut merupakan hal yang sah. Kejanggalan tersebut dapat dijelaskan dan bukan merupakan kejanggalan yang harus diperbaiki. Sebab kejanggalan tersebut memang merupakan spesifik dari mesin mobilnya</a:t>
            </a:r>
            <a:endParaRPr sz="1500">
              <a:solidFill>
                <a:srgbClr val="282828"/>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idx="1" type="body"/>
          </p:nvPr>
        </p:nvSpPr>
        <p:spPr>
          <a:xfrm>
            <a:off x="76197" y="5440136"/>
            <a:ext cx="71913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id" sz="1500">
                <a:solidFill>
                  <a:srgbClr val="282828"/>
                </a:solidFill>
                <a:latin typeface="Inter"/>
                <a:ea typeface="Inter"/>
                <a:cs typeface="Inter"/>
                <a:sym typeface="Inter"/>
              </a:rPr>
              <a:t>2 tipe data kategori dan numerik : </a:t>
            </a:r>
            <a:endParaRPr/>
          </a:p>
          <a:p>
            <a:pPr indent="0" lvl="0" marL="0" rtl="0" algn="l">
              <a:lnSpc>
                <a:spcPct val="115000"/>
              </a:lnSpc>
              <a:spcBef>
                <a:spcPts val="1000"/>
              </a:spcBef>
              <a:spcAft>
                <a:spcPts val="0"/>
              </a:spcAft>
              <a:buSzPts val="1800"/>
              <a:buNone/>
            </a:pPr>
            <a:r>
              <a:rPr lang="id" sz="1500">
                <a:solidFill>
                  <a:srgbClr val="282828"/>
                </a:solidFill>
                <a:latin typeface="Inter"/>
                <a:ea typeface="Inter"/>
                <a:cs typeface="Inter"/>
                <a:sym typeface="Inter"/>
              </a:rPr>
              <a:t>Buat kategori dulu, kemudian kita pilih p-value</a:t>
            </a:r>
            <a:endParaRPr/>
          </a:p>
          <a:p>
            <a:pPr indent="0" lvl="0" marL="0" rtl="0" algn="l">
              <a:lnSpc>
                <a:spcPct val="115000"/>
              </a:lnSpc>
              <a:spcBef>
                <a:spcPts val="1000"/>
              </a:spcBef>
              <a:spcAft>
                <a:spcPts val="0"/>
              </a:spcAft>
              <a:buSzPts val="1800"/>
              <a:buNone/>
            </a:pPr>
            <a:r>
              <a:rPr lang="id" sz="1500">
                <a:solidFill>
                  <a:srgbClr val="282828"/>
                </a:solidFill>
                <a:latin typeface="Inter"/>
                <a:ea typeface="Inter"/>
                <a:cs typeface="Inter"/>
                <a:sym typeface="Inter"/>
              </a:rPr>
              <a:t>Kalau p-value nya kurang dari 0,05 maka data ditolak</a:t>
            </a:r>
            <a:endParaRPr/>
          </a:p>
          <a:p>
            <a:pPr indent="0" lvl="0" marL="0" rtl="0" algn="l">
              <a:lnSpc>
                <a:spcPct val="115000"/>
              </a:lnSpc>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id" sz="1500">
                <a:solidFill>
                  <a:srgbClr val="282828"/>
                </a:solidFill>
                <a:latin typeface="Inter"/>
                <a:ea typeface="Inter"/>
                <a:cs typeface="Inter"/>
                <a:sym typeface="Inter"/>
              </a:rPr>
              <a:t>Kemudian dilihat, mana yang lebih dan mana yg kurang dari 0,05</a:t>
            </a:r>
            <a:endParaRPr/>
          </a:p>
          <a:p>
            <a:pPr indent="0" lvl="0" marL="0" rtl="0" algn="l">
              <a:lnSpc>
                <a:spcPct val="115000"/>
              </a:lnSpc>
              <a:spcBef>
                <a:spcPts val="1000"/>
              </a:spcBef>
              <a:spcAft>
                <a:spcPts val="0"/>
              </a:spcAft>
              <a:buSzPts val="1800"/>
              <a:buNone/>
            </a:pPr>
            <a:r>
              <a:rPr lang="id" sz="1500">
                <a:solidFill>
                  <a:srgbClr val="282828"/>
                </a:solidFill>
                <a:latin typeface="Inter"/>
                <a:ea typeface="Inter"/>
                <a:cs typeface="Inter"/>
                <a:sym typeface="Inter"/>
              </a:rPr>
              <a:t>Kurang dari 0,05 berarti mahal</a:t>
            </a:r>
            <a:endParaRPr/>
          </a:p>
          <a:p>
            <a:pPr indent="0" lvl="0" marL="0" rtl="0" algn="l">
              <a:lnSpc>
                <a:spcPct val="115000"/>
              </a:lnSpc>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rPr lang="id" sz="1500">
                <a:solidFill>
                  <a:srgbClr val="282828"/>
                </a:solidFill>
                <a:latin typeface="Inter"/>
                <a:ea typeface="Inter"/>
                <a:cs typeface="Inter"/>
                <a:sym typeface="Inter"/>
              </a:rPr>
              <a:t>Yang kurang dari 0.05 enginelocation, cylindernumber, fuelsystem, drivewheel, aspiration, carbody, carname, doornumber Murah Fueltype, enginetype</a:t>
            </a:r>
            <a:endParaRPr sz="1500">
              <a:solidFill>
                <a:srgbClr val="282828"/>
              </a:solidFill>
              <a:latin typeface="Inter"/>
              <a:ea typeface="Inter"/>
              <a:cs typeface="Inter"/>
              <a:sym typeface="Inter"/>
            </a:endParaRPr>
          </a:p>
        </p:txBody>
      </p:sp>
      <p:sp>
        <p:nvSpPr>
          <p:cNvPr id="254" name="Google Shape;254;p3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55" name="Google Shape;255;p36"/>
          <p:cNvGrpSpPr/>
          <p:nvPr/>
        </p:nvGrpSpPr>
        <p:grpSpPr>
          <a:xfrm>
            <a:off x="7503019" y="95797"/>
            <a:ext cx="1516771" cy="323122"/>
            <a:chOff x="400885" y="325214"/>
            <a:chExt cx="2298835" cy="489727"/>
          </a:xfrm>
        </p:grpSpPr>
        <p:pic>
          <p:nvPicPr>
            <p:cNvPr id="256" name="Google Shape;256;p3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57" name="Google Shape;257;p36"/>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58" name="Google Shape;258;p36"/>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59" name="Google Shape;259;p36"/>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60" name="Google Shape;260;p36"/>
          <p:cNvSpPr txBox="1"/>
          <p:nvPr>
            <p:ph type="title"/>
          </p:nvPr>
        </p:nvSpPr>
        <p:spPr>
          <a:xfrm>
            <a:off x="311700" y="386296"/>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61" name="Google Shape;261;p3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62" name="Google Shape;262;p36"/>
          <p:cNvSpPr txBox="1"/>
          <p:nvPr/>
        </p:nvSpPr>
        <p:spPr>
          <a:xfrm>
            <a:off x="311700" y="1218357"/>
            <a:ext cx="7191300" cy="292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id" sz="1600" u="none" cap="none" strike="noStrike">
                <a:solidFill>
                  <a:srgbClr val="282828"/>
                </a:solidFill>
                <a:latin typeface="Inter"/>
                <a:ea typeface="Inter"/>
                <a:cs typeface="Inter"/>
                <a:sym typeface="Inter"/>
              </a:rPr>
              <a:t>Kita bagi </a:t>
            </a:r>
            <a:r>
              <a:rPr lang="id" sz="1600">
                <a:solidFill>
                  <a:srgbClr val="282828"/>
                </a:solidFill>
                <a:latin typeface="Inter"/>
                <a:ea typeface="Inter"/>
                <a:cs typeface="Inter"/>
                <a:sym typeface="Inter"/>
              </a:rPr>
              <a:t>menjadi dua yaitu :</a:t>
            </a:r>
            <a:endParaRPr b="0" i="0" sz="1600" u="none" cap="none" strike="noStrike">
              <a:solidFill>
                <a:srgbClr val="282828"/>
              </a:solidFill>
              <a:latin typeface="Inter"/>
              <a:ea typeface="Inter"/>
              <a:cs typeface="Inter"/>
              <a:sym typeface="Inter"/>
            </a:endParaRPr>
          </a:p>
          <a:p>
            <a:pPr indent="-342900" lvl="0" marL="342900" marR="0" rtl="0" algn="l">
              <a:lnSpc>
                <a:spcPct val="115000"/>
              </a:lnSpc>
              <a:spcBef>
                <a:spcPts val="1000"/>
              </a:spcBef>
              <a:spcAft>
                <a:spcPts val="0"/>
              </a:spcAft>
              <a:buClr>
                <a:schemeClr val="dk2"/>
              </a:buClr>
              <a:buSzPts val="1800"/>
              <a:buFont typeface="Arial"/>
              <a:buAutoNum type="arabicPeriod"/>
            </a:pPr>
            <a:r>
              <a:rPr b="0" i="0" lang="id" sz="1600" u="none" cap="none" strike="noStrike">
                <a:solidFill>
                  <a:srgbClr val="282828"/>
                </a:solidFill>
                <a:latin typeface="Inter"/>
                <a:ea typeface="Inter"/>
                <a:cs typeface="Inter"/>
                <a:sym typeface="Inter"/>
              </a:rPr>
              <a:t>Data Kategori </a:t>
            </a:r>
            <a:endParaRPr/>
          </a:p>
          <a:p>
            <a:pPr indent="-342900" lvl="0" marL="342900" marR="0" rtl="0" algn="l">
              <a:lnSpc>
                <a:spcPct val="115000"/>
              </a:lnSpc>
              <a:spcBef>
                <a:spcPts val="1000"/>
              </a:spcBef>
              <a:spcAft>
                <a:spcPts val="1000"/>
              </a:spcAft>
              <a:buClr>
                <a:schemeClr val="dk2"/>
              </a:buClr>
              <a:buSzPts val="1800"/>
              <a:buFont typeface="Arial"/>
              <a:buAutoNum type="arabicPeriod"/>
            </a:pPr>
            <a:r>
              <a:rPr b="0" i="0" lang="id" sz="1600" u="none" cap="none" strike="noStrike">
                <a:solidFill>
                  <a:srgbClr val="282828"/>
                </a:solidFill>
                <a:latin typeface="Inter"/>
                <a:ea typeface="Inter"/>
                <a:cs typeface="Inter"/>
                <a:sym typeface="Inter"/>
              </a:rPr>
              <a:t>Data Numerik</a:t>
            </a:r>
            <a:endParaRPr b="0" i="0" sz="1600" u="none" cap="none" strike="noStrike">
              <a:solidFill>
                <a:srgbClr val="282828"/>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idx="1" type="body"/>
          </p:nvPr>
        </p:nvSpPr>
        <p:spPr>
          <a:xfrm>
            <a:off x="76197" y="5440136"/>
            <a:ext cx="71913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id" sz="1500">
                <a:solidFill>
                  <a:srgbClr val="282828"/>
                </a:solidFill>
                <a:latin typeface="Inter"/>
                <a:ea typeface="Inter"/>
                <a:cs typeface="Inter"/>
                <a:sym typeface="Inter"/>
              </a:rPr>
              <a:t>2 tipe data kategori dan numerik : </a:t>
            </a:r>
            <a:endParaRPr/>
          </a:p>
          <a:p>
            <a:pPr indent="0" lvl="0" marL="0" rtl="0" algn="l">
              <a:lnSpc>
                <a:spcPct val="115000"/>
              </a:lnSpc>
              <a:spcBef>
                <a:spcPts val="1000"/>
              </a:spcBef>
              <a:spcAft>
                <a:spcPts val="0"/>
              </a:spcAft>
              <a:buSzPts val="1800"/>
              <a:buNone/>
            </a:pPr>
            <a:r>
              <a:rPr lang="id" sz="1500">
                <a:solidFill>
                  <a:srgbClr val="282828"/>
                </a:solidFill>
                <a:latin typeface="Inter"/>
                <a:ea typeface="Inter"/>
                <a:cs typeface="Inter"/>
                <a:sym typeface="Inter"/>
              </a:rPr>
              <a:t>Buat kategori dulu, kemudian kita pilih p-value</a:t>
            </a:r>
            <a:endParaRPr/>
          </a:p>
          <a:p>
            <a:pPr indent="0" lvl="0" marL="0" rtl="0" algn="l">
              <a:lnSpc>
                <a:spcPct val="115000"/>
              </a:lnSpc>
              <a:spcBef>
                <a:spcPts val="1000"/>
              </a:spcBef>
              <a:spcAft>
                <a:spcPts val="0"/>
              </a:spcAft>
              <a:buSzPts val="1800"/>
              <a:buNone/>
            </a:pPr>
            <a:r>
              <a:rPr lang="id" sz="1500">
                <a:solidFill>
                  <a:srgbClr val="282828"/>
                </a:solidFill>
                <a:latin typeface="Inter"/>
                <a:ea typeface="Inter"/>
                <a:cs typeface="Inter"/>
                <a:sym typeface="Inter"/>
              </a:rPr>
              <a:t>Kalau p-value nya kurang dari 0,05 maka data ditolak</a:t>
            </a:r>
            <a:endParaRPr/>
          </a:p>
          <a:p>
            <a:pPr indent="0" lvl="0" marL="0" rtl="0" algn="l">
              <a:lnSpc>
                <a:spcPct val="115000"/>
              </a:lnSpc>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id" sz="1500">
                <a:solidFill>
                  <a:srgbClr val="282828"/>
                </a:solidFill>
                <a:latin typeface="Inter"/>
                <a:ea typeface="Inter"/>
                <a:cs typeface="Inter"/>
                <a:sym typeface="Inter"/>
              </a:rPr>
              <a:t>Kemudian dilihat, mana yang lebih dan mana yg kurang dari 0,05</a:t>
            </a:r>
            <a:endParaRPr/>
          </a:p>
          <a:p>
            <a:pPr indent="0" lvl="0" marL="0" rtl="0" algn="l">
              <a:lnSpc>
                <a:spcPct val="115000"/>
              </a:lnSpc>
              <a:spcBef>
                <a:spcPts val="1000"/>
              </a:spcBef>
              <a:spcAft>
                <a:spcPts val="0"/>
              </a:spcAft>
              <a:buSzPts val="1800"/>
              <a:buNone/>
            </a:pPr>
            <a:r>
              <a:rPr lang="id" sz="1500">
                <a:solidFill>
                  <a:srgbClr val="282828"/>
                </a:solidFill>
                <a:latin typeface="Inter"/>
                <a:ea typeface="Inter"/>
                <a:cs typeface="Inter"/>
                <a:sym typeface="Inter"/>
              </a:rPr>
              <a:t>Kurang dari 0,05 berarti mahal</a:t>
            </a:r>
            <a:endParaRPr/>
          </a:p>
          <a:p>
            <a:pPr indent="0" lvl="0" marL="0" rtl="0" algn="l">
              <a:lnSpc>
                <a:spcPct val="115000"/>
              </a:lnSpc>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rPr lang="id" sz="1500">
                <a:solidFill>
                  <a:srgbClr val="282828"/>
                </a:solidFill>
                <a:latin typeface="Inter"/>
                <a:ea typeface="Inter"/>
                <a:cs typeface="Inter"/>
                <a:sym typeface="Inter"/>
              </a:rPr>
              <a:t>Yang kurang dari 0.05 enginelocation, cylindernumber, fuelsystem, drivewheel, aspiration, carbody, carname, doornumber Murah Fueltype, enginetype</a:t>
            </a:r>
            <a:endParaRPr sz="1500">
              <a:solidFill>
                <a:srgbClr val="282828"/>
              </a:solidFill>
              <a:latin typeface="Inter"/>
              <a:ea typeface="Inter"/>
              <a:cs typeface="Inter"/>
              <a:sym typeface="Inter"/>
            </a:endParaRPr>
          </a:p>
        </p:txBody>
      </p:sp>
      <p:sp>
        <p:nvSpPr>
          <p:cNvPr id="268" name="Google Shape;268;p3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69" name="Google Shape;269;p37"/>
          <p:cNvGrpSpPr/>
          <p:nvPr/>
        </p:nvGrpSpPr>
        <p:grpSpPr>
          <a:xfrm>
            <a:off x="7503019" y="95797"/>
            <a:ext cx="1516771" cy="323122"/>
            <a:chOff x="400885" y="325214"/>
            <a:chExt cx="2298835" cy="489727"/>
          </a:xfrm>
        </p:grpSpPr>
        <p:pic>
          <p:nvPicPr>
            <p:cNvPr id="270" name="Google Shape;270;p3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71" name="Google Shape;271;p37"/>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72" name="Google Shape;272;p37"/>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73" name="Google Shape;273;p3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74" name="Google Shape;274;p37"/>
          <p:cNvSpPr txBox="1"/>
          <p:nvPr>
            <p:ph type="title"/>
          </p:nvPr>
        </p:nvSpPr>
        <p:spPr>
          <a:xfrm>
            <a:off x="311700" y="386296"/>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id" sz="2820">
                <a:solidFill>
                  <a:srgbClr val="A338EB"/>
                </a:solidFill>
                <a:latin typeface="Maven Pro SemiBold"/>
                <a:ea typeface="Maven Pro SemiBold"/>
                <a:cs typeface="Maven Pro SemiBold"/>
                <a:sym typeface="Maven Pro SemiBold"/>
              </a:rPr>
              <a:t>Exploratory Data Analysis - Data Kategori</a:t>
            </a:r>
            <a:endParaRPr sz="2820">
              <a:solidFill>
                <a:srgbClr val="A338EB"/>
              </a:solidFill>
              <a:latin typeface="Maven Pro SemiBold"/>
              <a:ea typeface="Maven Pro SemiBold"/>
              <a:cs typeface="Maven Pro SemiBold"/>
              <a:sym typeface="Maven Pro SemiBold"/>
            </a:endParaRPr>
          </a:p>
          <a:p>
            <a:pPr indent="0" lvl="0" marL="0" rtl="0" algn="l">
              <a:lnSpc>
                <a:spcPct val="100000"/>
              </a:lnSpc>
              <a:spcBef>
                <a:spcPts val="0"/>
              </a:spcBef>
              <a:spcAft>
                <a:spcPts val="0"/>
              </a:spcAft>
              <a:buSzPts val="990"/>
              <a:buNone/>
            </a:pPr>
            <a:r>
              <a:t/>
            </a:r>
            <a:endParaRPr sz="2820">
              <a:solidFill>
                <a:srgbClr val="A338EB"/>
              </a:solidFill>
              <a:latin typeface="Maven Pro SemiBold"/>
              <a:ea typeface="Maven Pro SemiBold"/>
              <a:cs typeface="Maven Pro SemiBold"/>
              <a:sym typeface="Maven Pro SemiBold"/>
            </a:endParaRPr>
          </a:p>
        </p:txBody>
      </p:sp>
      <p:sp>
        <p:nvSpPr>
          <p:cNvPr id="275" name="Google Shape;275;p3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76" name="Google Shape;276;p37"/>
          <p:cNvSpPr txBox="1"/>
          <p:nvPr/>
        </p:nvSpPr>
        <p:spPr>
          <a:xfrm>
            <a:off x="311700" y="1218357"/>
            <a:ext cx="7191300" cy="292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1000"/>
              </a:spcAft>
              <a:buNone/>
            </a:pPr>
            <a:r>
              <a:t/>
            </a:r>
            <a:endParaRPr b="0" i="0" sz="1600" u="none" cap="none" strike="noStrike">
              <a:solidFill>
                <a:srgbClr val="282828"/>
              </a:solidFill>
              <a:latin typeface="Inter"/>
              <a:ea typeface="Inter"/>
              <a:cs typeface="Inter"/>
              <a:sym typeface="Inter"/>
            </a:endParaRPr>
          </a:p>
        </p:txBody>
      </p:sp>
      <p:pic>
        <p:nvPicPr>
          <p:cNvPr id="277" name="Google Shape;277;p37"/>
          <p:cNvPicPr preferRelativeResize="0"/>
          <p:nvPr/>
        </p:nvPicPr>
        <p:blipFill>
          <a:blip r:embed="rId5">
            <a:alphaModFix/>
          </a:blip>
          <a:stretch>
            <a:fillRect/>
          </a:stretch>
        </p:blipFill>
        <p:spPr>
          <a:xfrm>
            <a:off x="1401975" y="815050"/>
            <a:ext cx="6081901" cy="40394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83" name="Google Shape;283;p38"/>
          <p:cNvGrpSpPr/>
          <p:nvPr/>
        </p:nvGrpSpPr>
        <p:grpSpPr>
          <a:xfrm>
            <a:off x="7503019" y="95797"/>
            <a:ext cx="1516771" cy="323122"/>
            <a:chOff x="400885" y="325214"/>
            <a:chExt cx="2298835" cy="489727"/>
          </a:xfrm>
        </p:grpSpPr>
        <p:pic>
          <p:nvPicPr>
            <p:cNvPr id="284" name="Google Shape;284;p3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85" name="Google Shape;285;p38"/>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86" name="Google Shape;286;p38"/>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87" name="Google Shape;287;p38"/>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88" name="Google Shape;288;p38"/>
          <p:cNvSpPr txBox="1"/>
          <p:nvPr>
            <p:ph type="title"/>
          </p:nvPr>
        </p:nvSpPr>
        <p:spPr>
          <a:xfrm>
            <a:off x="383712" y="15131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Exploratory Data Analysis - Data Kategori</a:t>
            </a:r>
            <a:endParaRPr sz="2820">
              <a:solidFill>
                <a:srgbClr val="A338EB"/>
              </a:solidFill>
              <a:latin typeface="Maven Pro SemiBold"/>
              <a:ea typeface="Maven Pro SemiBold"/>
              <a:cs typeface="Maven Pro SemiBold"/>
              <a:sym typeface="Maven Pro SemiBold"/>
            </a:endParaRPr>
          </a:p>
        </p:txBody>
      </p:sp>
      <p:sp>
        <p:nvSpPr>
          <p:cNvPr id="289" name="Google Shape;289;p3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graphicFrame>
        <p:nvGraphicFramePr>
          <p:cNvPr id="290" name="Google Shape;290;p38"/>
          <p:cNvGraphicFramePr/>
          <p:nvPr/>
        </p:nvGraphicFramePr>
        <p:xfrm>
          <a:off x="1541544" y="970588"/>
          <a:ext cx="3000000" cy="3000000"/>
        </p:xfrm>
        <a:graphic>
          <a:graphicData uri="http://schemas.openxmlformats.org/drawingml/2006/table">
            <a:tbl>
              <a:tblPr bandRow="1" firstRow="1">
                <a:noFill/>
                <a:tableStyleId>{38BA1353-6331-4D29-8B0D-0BBFD697517C}</a:tableStyleId>
              </a:tblPr>
              <a:tblGrid>
                <a:gridCol w="3141950"/>
                <a:gridCol w="3141950"/>
              </a:tblGrid>
              <a:tr h="309050">
                <a:tc>
                  <a:txBody>
                    <a:bodyPr/>
                    <a:lstStyle/>
                    <a:p>
                      <a:pPr indent="0" lvl="0" marL="0" marR="0" rtl="0" algn="l">
                        <a:lnSpc>
                          <a:spcPct val="100000"/>
                        </a:lnSpc>
                        <a:spcBef>
                          <a:spcPts val="0"/>
                        </a:spcBef>
                        <a:spcAft>
                          <a:spcPts val="0"/>
                        </a:spcAft>
                        <a:buNone/>
                      </a:pPr>
                      <a:r>
                        <a:rPr lang="id" sz="1400" u="none" cap="none" strike="noStrike"/>
                        <a:t>Kolom Kategori</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400" u="none" cap="none" strike="noStrike"/>
                        <a:t>P-Value</a:t>
                      </a:r>
                      <a:endParaRPr sz="1400" u="none" cap="none" strike="noStrike"/>
                    </a:p>
                  </a:txBody>
                  <a:tcPr marT="45725" marB="45725" marR="91450" marL="91450"/>
                </a:tc>
              </a:tr>
              <a:tr h="309050">
                <a:tc>
                  <a:txBody>
                    <a:bodyPr/>
                    <a:lstStyle/>
                    <a:p>
                      <a:pPr indent="0" lvl="0" marL="0" marR="0" rtl="0" algn="l">
                        <a:lnSpc>
                          <a:spcPct val="100000"/>
                        </a:lnSpc>
                        <a:spcBef>
                          <a:spcPts val="0"/>
                        </a:spcBef>
                        <a:spcAft>
                          <a:spcPts val="0"/>
                        </a:spcAft>
                        <a:buNone/>
                      </a:pPr>
                      <a:r>
                        <a:rPr lang="id" sz="1400" u="none" cap="none" strike="noStrike"/>
                        <a:t>enginelocation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400" u="none" cap="none" strike="noStrike"/>
                        <a:t>0.000000e+00</a:t>
                      </a:r>
                      <a:endParaRPr sz="1400" u="none" cap="none" strike="noStrike"/>
                    </a:p>
                  </a:txBody>
                  <a:tcPr marT="45725" marB="45725" marR="91450" marL="91450"/>
                </a:tc>
              </a:tr>
              <a:tr h="309050">
                <a:tc>
                  <a:txBody>
                    <a:bodyPr/>
                    <a:lstStyle/>
                    <a:p>
                      <a:pPr indent="0" lvl="0" marL="0" marR="0" rtl="0" algn="l">
                        <a:lnSpc>
                          <a:spcPct val="100000"/>
                        </a:lnSpc>
                        <a:spcBef>
                          <a:spcPts val="0"/>
                        </a:spcBef>
                        <a:spcAft>
                          <a:spcPts val="0"/>
                        </a:spcAft>
                        <a:buNone/>
                      </a:pPr>
                      <a:r>
                        <a:rPr lang="id" sz="1400" u="none" cap="none" strike="noStrike"/>
                        <a:t>cylindernumber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400" u="none" cap="none" strike="noStrike"/>
                        <a:t>7.388765e-09</a:t>
                      </a:r>
                      <a:endParaRPr/>
                    </a:p>
                  </a:txBody>
                  <a:tcPr marT="45725" marB="45725" marR="91450" marL="91450"/>
                </a:tc>
              </a:tr>
              <a:tr h="309050">
                <a:tc>
                  <a:txBody>
                    <a:bodyPr/>
                    <a:lstStyle/>
                    <a:p>
                      <a:pPr indent="0" lvl="0" marL="0" marR="0" rtl="0" algn="l">
                        <a:lnSpc>
                          <a:spcPct val="100000"/>
                        </a:lnSpc>
                        <a:spcBef>
                          <a:spcPts val="0"/>
                        </a:spcBef>
                        <a:spcAft>
                          <a:spcPts val="0"/>
                        </a:spcAft>
                        <a:buNone/>
                      </a:pPr>
                      <a:r>
                        <a:rPr lang="id" sz="1400" u="none" cap="none" strike="noStrike"/>
                        <a:t>fuelsystem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2.062501e-04</a:t>
                      </a:r>
                      <a:endParaRPr sz="1400" u="none" cap="none" strike="noStrike"/>
                    </a:p>
                  </a:txBody>
                  <a:tcPr marT="45725" marB="45725" marR="91450" marL="91450"/>
                </a:tc>
              </a:tr>
              <a:tr h="309050">
                <a:tc>
                  <a:txBody>
                    <a:bodyPr/>
                    <a:lstStyle/>
                    <a:p>
                      <a:pPr indent="0" lvl="0" marL="0" marR="0" rtl="0" algn="l">
                        <a:lnSpc>
                          <a:spcPct val="100000"/>
                        </a:lnSpc>
                        <a:spcBef>
                          <a:spcPts val="0"/>
                        </a:spcBef>
                        <a:spcAft>
                          <a:spcPts val="0"/>
                        </a:spcAft>
                        <a:buNone/>
                      </a:pPr>
                      <a:r>
                        <a:rPr lang="id" sz="1400" u="none" cap="none" strike="noStrike"/>
                        <a:t>drivewheel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400" u="none" cap="none" strike="noStrike"/>
                        <a:t>2.174127e-04</a:t>
                      </a:r>
                      <a:endParaRPr sz="1400" u="none" cap="none" strike="noStrike"/>
                    </a:p>
                  </a:txBody>
                  <a:tcPr marT="45725" marB="45725" marR="91450" marL="91450"/>
                </a:tc>
              </a:tr>
              <a:tr h="309050">
                <a:tc>
                  <a:txBody>
                    <a:bodyPr/>
                    <a:lstStyle/>
                    <a:p>
                      <a:pPr indent="0" lvl="0" marL="0" marR="0" rtl="0" algn="l">
                        <a:lnSpc>
                          <a:spcPct val="100000"/>
                        </a:lnSpc>
                        <a:spcBef>
                          <a:spcPts val="0"/>
                        </a:spcBef>
                        <a:spcAft>
                          <a:spcPts val="0"/>
                        </a:spcAft>
                        <a:buNone/>
                      </a:pPr>
                      <a:r>
                        <a:rPr lang="id" sz="1400" u="none" cap="none" strike="noStrike"/>
                        <a:t>aspiration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400" u="none" cap="none" strike="noStrike"/>
                        <a:t>2.833995e-04</a:t>
                      </a:r>
                      <a:endParaRPr sz="1400" u="none" cap="none" strike="noStrike"/>
                    </a:p>
                  </a:txBody>
                  <a:tcPr marT="45725" marB="45725" marR="91450" marL="91450"/>
                </a:tc>
              </a:tr>
              <a:tr h="309050">
                <a:tc>
                  <a:txBody>
                    <a:bodyPr/>
                    <a:lstStyle/>
                    <a:p>
                      <a:pPr indent="0" lvl="0" marL="0" marR="0" rtl="0" algn="l">
                        <a:lnSpc>
                          <a:spcPct val="100000"/>
                        </a:lnSpc>
                        <a:spcBef>
                          <a:spcPts val="0"/>
                        </a:spcBef>
                        <a:spcAft>
                          <a:spcPts val="0"/>
                        </a:spcAft>
                        <a:buNone/>
                      </a:pPr>
                      <a:r>
                        <a:rPr lang="id" sz="1400" u="none" cap="none" strike="noStrike"/>
                        <a:t>carbody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400" u="none" cap="none" strike="noStrike"/>
                        <a:t>5.629716e-03</a:t>
                      </a:r>
                      <a:endParaRPr/>
                    </a:p>
                  </a:txBody>
                  <a:tcPr marT="45725" marB="45725" marR="91450" marL="91450"/>
                </a:tc>
              </a:tr>
              <a:tr h="309050">
                <a:tc>
                  <a:txBody>
                    <a:bodyPr/>
                    <a:lstStyle/>
                    <a:p>
                      <a:pPr indent="0" lvl="0" marL="0" marR="0" rtl="0" algn="l">
                        <a:lnSpc>
                          <a:spcPct val="100000"/>
                        </a:lnSpc>
                        <a:spcBef>
                          <a:spcPts val="0"/>
                        </a:spcBef>
                        <a:spcAft>
                          <a:spcPts val="0"/>
                        </a:spcAft>
                        <a:buNone/>
                      </a:pPr>
                      <a:r>
                        <a:rPr lang="id" sz="1400" u="none" cap="none" strike="noStrike"/>
                        <a:t>CarName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400" u="none" cap="none" strike="noStrike"/>
                        <a:t>4.661177e-02</a:t>
                      </a:r>
                      <a:endParaRPr/>
                    </a:p>
                  </a:txBody>
                  <a:tcPr marT="45725" marB="45725" marR="91450" marL="91450"/>
                </a:tc>
              </a:tr>
              <a:tr h="309050">
                <a:tc>
                  <a:txBody>
                    <a:bodyPr/>
                    <a:lstStyle/>
                    <a:p>
                      <a:pPr indent="0" lvl="0" marL="0" marR="0" rtl="0" algn="l">
                        <a:lnSpc>
                          <a:spcPct val="100000"/>
                        </a:lnSpc>
                        <a:spcBef>
                          <a:spcPts val="0"/>
                        </a:spcBef>
                        <a:spcAft>
                          <a:spcPts val="0"/>
                        </a:spcAft>
                        <a:buNone/>
                      </a:pPr>
                      <a:r>
                        <a:rPr lang="id" sz="1400" u="none" cap="none" strike="noStrike"/>
                        <a:t>doornumber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400" u="none" cap="none" strike="noStrike"/>
                        <a:t>4.760354e-02</a:t>
                      </a:r>
                      <a:endParaRPr/>
                    </a:p>
                  </a:txBody>
                  <a:tcPr marT="45725" marB="45725" marR="91450" marL="91450">
                    <a:lnB cap="flat" cmpd="sng" w="12700">
                      <a:solidFill>
                        <a:srgbClr val="E8EDFD"/>
                      </a:solidFill>
                      <a:prstDash val="solid"/>
                      <a:round/>
                      <a:headEnd len="sm" w="sm" type="none"/>
                      <a:tailEnd len="sm" w="sm" type="none"/>
                    </a:lnB>
                  </a:tcPr>
                </a:tc>
              </a:tr>
              <a:tr h="309050">
                <a:tc>
                  <a:txBody>
                    <a:bodyPr/>
                    <a:lstStyle/>
                    <a:p>
                      <a:pPr indent="0" lvl="0" marL="0" marR="0" rtl="0" algn="l">
                        <a:lnSpc>
                          <a:spcPct val="100000"/>
                        </a:lnSpc>
                        <a:spcBef>
                          <a:spcPts val="0"/>
                        </a:spcBef>
                        <a:spcAft>
                          <a:spcPts val="0"/>
                        </a:spcAft>
                        <a:buNone/>
                      </a:pPr>
                      <a:r>
                        <a:rPr lang="id"/>
                        <a:t>symboling</a:t>
                      </a:r>
                      <a:endParaRPr/>
                    </a:p>
                  </a:txBody>
                  <a:tcPr marT="45725" marB="45725" marR="91450" marL="91450">
                    <a:lnR cap="flat" cmpd="sng" w="12700">
                      <a:solidFill>
                        <a:srgbClr val="E8EDFD"/>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id"/>
                        <a:t>6.744775e-02</a:t>
                      </a:r>
                      <a:endParaRPr/>
                    </a:p>
                  </a:txBody>
                  <a:tcPr marT="45725" marB="45725" marR="91450" marL="91450">
                    <a:lnL cap="flat" cmpd="sng" w="12700">
                      <a:solidFill>
                        <a:srgbClr val="E8EDFD"/>
                      </a:solidFill>
                      <a:prstDash val="solid"/>
                      <a:round/>
                      <a:headEnd len="sm" w="sm" type="none"/>
                      <a:tailEnd len="sm" w="sm" type="none"/>
                    </a:lnL>
                    <a:lnR cap="flat" cmpd="sng" w="12700">
                      <a:solidFill>
                        <a:srgbClr val="E8EDFD"/>
                      </a:solidFill>
                      <a:prstDash val="solid"/>
                      <a:round/>
                      <a:headEnd len="sm" w="sm" type="none"/>
                      <a:tailEnd len="sm" w="sm" type="none"/>
                    </a:lnR>
                    <a:lnT cap="flat" cmpd="sng" w="12700">
                      <a:solidFill>
                        <a:srgbClr val="E8EDFD"/>
                      </a:solidFill>
                      <a:prstDash val="solid"/>
                      <a:round/>
                      <a:headEnd len="sm" w="sm" type="none"/>
                      <a:tailEnd len="sm" w="sm" type="none"/>
                    </a:lnT>
                    <a:lnB cap="flat" cmpd="sng" w="12700">
                      <a:solidFill>
                        <a:srgbClr val="E8EDFD"/>
                      </a:solidFill>
                      <a:prstDash val="solid"/>
                      <a:round/>
                      <a:headEnd len="sm" w="sm" type="none"/>
                      <a:tailEnd len="sm" w="sm" type="none"/>
                    </a:lnB>
                    <a:solidFill>
                      <a:srgbClr val="CDD8FB"/>
                    </a:solidFill>
                  </a:tcPr>
                </a:tc>
              </a:tr>
              <a:tr h="309050">
                <a:tc>
                  <a:txBody>
                    <a:bodyPr/>
                    <a:lstStyle/>
                    <a:p>
                      <a:pPr indent="0" lvl="0" marL="0" marR="0" rtl="0" algn="l">
                        <a:lnSpc>
                          <a:spcPct val="100000"/>
                        </a:lnSpc>
                        <a:spcBef>
                          <a:spcPts val="0"/>
                        </a:spcBef>
                        <a:spcAft>
                          <a:spcPts val="0"/>
                        </a:spcAft>
                        <a:buNone/>
                      </a:pPr>
                      <a:r>
                        <a:rPr lang="id" sz="1400" u="none" cap="none" strike="noStrike"/>
                        <a:t>fueltype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400" u="none" cap="none" strike="noStrike"/>
                        <a:t>1.973501e-01</a:t>
                      </a:r>
                      <a:endParaRPr/>
                    </a:p>
                  </a:txBody>
                  <a:tcPr marT="45725" marB="45725" marR="91450" marL="91450">
                    <a:lnT cap="flat" cmpd="sng" w="12700">
                      <a:solidFill>
                        <a:srgbClr val="E8EDFD"/>
                      </a:solidFill>
                      <a:prstDash val="solid"/>
                      <a:round/>
                      <a:headEnd len="sm" w="sm" type="none"/>
                      <a:tailEnd len="sm" w="sm" type="none"/>
                    </a:lnT>
                  </a:tcPr>
                </a:tc>
              </a:tr>
              <a:tr h="309050">
                <a:tc>
                  <a:txBody>
                    <a:bodyPr/>
                    <a:lstStyle/>
                    <a:p>
                      <a:pPr indent="0" lvl="0" marL="0" marR="0" rtl="0" algn="l">
                        <a:lnSpc>
                          <a:spcPct val="100000"/>
                        </a:lnSpc>
                        <a:spcBef>
                          <a:spcPts val="0"/>
                        </a:spcBef>
                        <a:spcAft>
                          <a:spcPts val="0"/>
                        </a:spcAft>
                        <a:buNone/>
                      </a:pPr>
                      <a:r>
                        <a:rPr lang="id" sz="1400" u="none" cap="none" strike="noStrike"/>
                        <a:t>enginetype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400" u="none" cap="none" strike="noStrike"/>
                        <a:t>3.512990e-01</a:t>
                      </a:r>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96" name="Google Shape;296;p39"/>
          <p:cNvGrpSpPr/>
          <p:nvPr/>
        </p:nvGrpSpPr>
        <p:grpSpPr>
          <a:xfrm>
            <a:off x="7503019" y="95797"/>
            <a:ext cx="1516771" cy="323122"/>
            <a:chOff x="400885" y="325214"/>
            <a:chExt cx="2298835" cy="489727"/>
          </a:xfrm>
        </p:grpSpPr>
        <p:pic>
          <p:nvPicPr>
            <p:cNvPr id="297" name="Google Shape;297;p3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98" name="Google Shape;298;p39"/>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99" name="Google Shape;299;p39"/>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00" name="Google Shape;300;p39"/>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01" name="Google Shape;301;p39"/>
          <p:cNvSpPr txBox="1"/>
          <p:nvPr>
            <p:ph type="title"/>
          </p:nvPr>
        </p:nvSpPr>
        <p:spPr>
          <a:xfrm>
            <a:off x="277862" y="54480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Exploratory Data Analysis - Data Kategori</a:t>
            </a:r>
            <a:endParaRPr sz="2820">
              <a:solidFill>
                <a:srgbClr val="A338EB"/>
              </a:solidFill>
              <a:latin typeface="Maven Pro SemiBold"/>
              <a:ea typeface="Maven Pro SemiBold"/>
              <a:cs typeface="Maven Pro SemiBold"/>
              <a:sym typeface="Maven Pro SemiBold"/>
            </a:endParaRPr>
          </a:p>
        </p:txBody>
      </p:sp>
      <p:sp>
        <p:nvSpPr>
          <p:cNvPr id="302" name="Google Shape;302;p3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303" name="Google Shape;303;p39"/>
          <p:cNvSpPr txBox="1"/>
          <p:nvPr/>
        </p:nvSpPr>
        <p:spPr>
          <a:xfrm>
            <a:off x="277850" y="1155750"/>
            <a:ext cx="3000000" cy="52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2220">
                <a:solidFill>
                  <a:srgbClr val="A338EB"/>
                </a:solidFill>
                <a:latin typeface="Maven Pro SemiBold"/>
                <a:ea typeface="Maven Pro SemiBold"/>
                <a:cs typeface="Maven Pro SemiBold"/>
                <a:sym typeface="Maven Pro SemiBold"/>
              </a:rPr>
              <a:t>P-value</a:t>
            </a:r>
            <a:endParaRPr sz="2220">
              <a:solidFill>
                <a:srgbClr val="A338EB"/>
              </a:solidFill>
              <a:latin typeface="Maven Pro SemiBold"/>
              <a:ea typeface="Maven Pro SemiBold"/>
              <a:cs typeface="Maven Pro SemiBold"/>
              <a:sym typeface="Maven Pro SemiBold"/>
            </a:endParaRPr>
          </a:p>
        </p:txBody>
      </p:sp>
      <p:sp>
        <p:nvSpPr>
          <p:cNvPr id="304" name="Google Shape;304;p39"/>
          <p:cNvSpPr txBox="1"/>
          <p:nvPr/>
        </p:nvSpPr>
        <p:spPr>
          <a:xfrm>
            <a:off x="460025" y="1682250"/>
            <a:ext cx="80997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t>Hipotesis :</a:t>
            </a:r>
            <a:endParaRPr sz="1700"/>
          </a:p>
          <a:p>
            <a:pPr indent="-336550" lvl="0" marL="457200" rtl="0" algn="l">
              <a:spcBef>
                <a:spcPts val="0"/>
              </a:spcBef>
              <a:spcAft>
                <a:spcPts val="0"/>
              </a:spcAft>
              <a:buSzPts val="1700"/>
              <a:buChar char="-"/>
            </a:pPr>
            <a:r>
              <a:rPr lang="id" sz="1700"/>
              <a:t>H0 = Harga mobil murah</a:t>
            </a:r>
            <a:endParaRPr sz="1700"/>
          </a:p>
          <a:p>
            <a:pPr indent="-336550" lvl="0" marL="457200" rtl="0" algn="l">
              <a:spcBef>
                <a:spcPts val="0"/>
              </a:spcBef>
              <a:spcAft>
                <a:spcPts val="0"/>
              </a:spcAft>
              <a:buSzPts val="1700"/>
              <a:buChar char="-"/>
            </a:pPr>
            <a:r>
              <a:rPr lang="id" sz="1700"/>
              <a:t>H1 = Harga mobil mahal</a:t>
            </a:r>
            <a:endParaRPr sz="1700"/>
          </a:p>
          <a:p>
            <a:pPr indent="0" lvl="0" marL="0" rtl="0" algn="l">
              <a:spcBef>
                <a:spcPts val="0"/>
              </a:spcBef>
              <a:spcAft>
                <a:spcPts val="0"/>
              </a:spcAft>
              <a:buNone/>
            </a:pPr>
            <a:r>
              <a:t/>
            </a:r>
            <a:endParaRPr sz="1700"/>
          </a:p>
          <a:p>
            <a:pPr indent="0" lvl="0" marL="0" rtl="0" algn="just">
              <a:spcBef>
                <a:spcPts val="0"/>
              </a:spcBef>
              <a:spcAft>
                <a:spcPts val="0"/>
              </a:spcAft>
              <a:buNone/>
            </a:pPr>
            <a:r>
              <a:rPr lang="id" sz="1700"/>
              <a:t>Dapat disimpulkan dari tabel sebelumnya bahwa kolom enginelocation, cylindernumber, fuelsystem, drivewheel, aspiration, carbody, carname, doornumber memiliki nilai p-value&lt;0,05 maka tolak H0.</a:t>
            </a:r>
            <a:endParaRPr sz="1700"/>
          </a:p>
          <a:p>
            <a:pPr indent="0" lvl="0" marL="0" rtl="0" algn="just">
              <a:spcBef>
                <a:spcPts val="0"/>
              </a:spcBef>
              <a:spcAft>
                <a:spcPts val="0"/>
              </a:spcAft>
              <a:buNone/>
            </a:pPr>
            <a:r>
              <a:t/>
            </a:r>
            <a:endParaRPr sz="1700"/>
          </a:p>
          <a:p>
            <a:pPr indent="0" lvl="0" marL="0" rtl="0" algn="just">
              <a:spcBef>
                <a:spcPts val="0"/>
              </a:spcBef>
              <a:spcAft>
                <a:spcPts val="0"/>
              </a:spcAft>
              <a:buNone/>
            </a:pPr>
            <a:r>
              <a:rPr lang="id" sz="1700"/>
              <a:t>Hal itu menunjukan bahwasannya kolom tersebut mempengaruhi harga mobil menjadi mahal.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10" name="Google Shape;310;p40"/>
          <p:cNvGrpSpPr/>
          <p:nvPr/>
        </p:nvGrpSpPr>
        <p:grpSpPr>
          <a:xfrm>
            <a:off x="7503019" y="95797"/>
            <a:ext cx="1516771" cy="323122"/>
            <a:chOff x="400885" y="325214"/>
            <a:chExt cx="2298835" cy="489727"/>
          </a:xfrm>
        </p:grpSpPr>
        <p:pic>
          <p:nvPicPr>
            <p:cNvPr id="311" name="Google Shape;311;p4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12" name="Google Shape;312;p4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13" name="Google Shape;313;p4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14" name="Google Shape;314;p4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15" name="Google Shape;315;p40"/>
          <p:cNvSpPr txBox="1"/>
          <p:nvPr>
            <p:ph type="title"/>
          </p:nvPr>
        </p:nvSpPr>
        <p:spPr>
          <a:xfrm>
            <a:off x="383712" y="15131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Exploratory Data Analysis - Data Kategori</a:t>
            </a:r>
            <a:endParaRPr sz="2820">
              <a:solidFill>
                <a:srgbClr val="A338EB"/>
              </a:solidFill>
              <a:latin typeface="Maven Pro SemiBold"/>
              <a:ea typeface="Maven Pro SemiBold"/>
              <a:cs typeface="Maven Pro SemiBold"/>
              <a:sym typeface="Maven Pro SemiBold"/>
            </a:endParaRPr>
          </a:p>
        </p:txBody>
      </p:sp>
      <p:sp>
        <p:nvSpPr>
          <p:cNvPr id="316" name="Google Shape;316;p4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317" name="Google Shape;317;p40"/>
          <p:cNvSpPr txBox="1"/>
          <p:nvPr/>
        </p:nvSpPr>
        <p:spPr>
          <a:xfrm>
            <a:off x="4723100" y="2024900"/>
            <a:ext cx="36510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1600"/>
              <a:t>Dapat disimpulkan bahwasannya mobil yang memiliki peluang lebih aman dan silinder mobil lebih banyak jauh lebih mahal.</a:t>
            </a:r>
            <a:endParaRPr sz="1600"/>
          </a:p>
        </p:txBody>
      </p:sp>
      <p:pic>
        <p:nvPicPr>
          <p:cNvPr id="318" name="Google Shape;318;p40"/>
          <p:cNvPicPr preferRelativeResize="0"/>
          <p:nvPr/>
        </p:nvPicPr>
        <p:blipFill rotWithShape="1">
          <a:blip r:embed="rId5">
            <a:alphaModFix/>
          </a:blip>
          <a:srcRect b="6958" l="18624" r="46195" t="29205"/>
          <a:stretch/>
        </p:blipFill>
        <p:spPr>
          <a:xfrm>
            <a:off x="546500" y="914200"/>
            <a:ext cx="3725649" cy="3800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24" name="Google Shape;324;p41"/>
          <p:cNvGrpSpPr/>
          <p:nvPr/>
        </p:nvGrpSpPr>
        <p:grpSpPr>
          <a:xfrm>
            <a:off x="7503019" y="95797"/>
            <a:ext cx="1516771" cy="323122"/>
            <a:chOff x="400885" y="325214"/>
            <a:chExt cx="2298835" cy="489727"/>
          </a:xfrm>
        </p:grpSpPr>
        <p:pic>
          <p:nvPicPr>
            <p:cNvPr id="325" name="Google Shape;325;p4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26" name="Google Shape;326;p41"/>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27" name="Google Shape;327;p41"/>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28" name="Google Shape;328;p41"/>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29" name="Google Shape;329;p41"/>
          <p:cNvSpPr txBox="1"/>
          <p:nvPr>
            <p:ph type="title"/>
          </p:nvPr>
        </p:nvSpPr>
        <p:spPr>
          <a:xfrm>
            <a:off x="277862" y="54480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Exploratory Data Analysis - Data Numerik</a:t>
            </a:r>
            <a:endParaRPr sz="2820">
              <a:solidFill>
                <a:srgbClr val="A338EB"/>
              </a:solidFill>
              <a:latin typeface="Maven Pro SemiBold"/>
              <a:ea typeface="Maven Pro SemiBold"/>
              <a:cs typeface="Maven Pro SemiBold"/>
              <a:sym typeface="Maven Pro SemiBold"/>
            </a:endParaRPr>
          </a:p>
        </p:txBody>
      </p:sp>
      <p:sp>
        <p:nvSpPr>
          <p:cNvPr id="330" name="Google Shape;330;p4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331" name="Google Shape;331;p41"/>
          <p:cNvSpPr txBox="1"/>
          <p:nvPr/>
        </p:nvSpPr>
        <p:spPr>
          <a:xfrm>
            <a:off x="343465" y="1504609"/>
            <a:ext cx="7711800" cy="140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d" sz="1700" u="none" cap="none" strike="noStrike">
                <a:solidFill>
                  <a:srgbClr val="000000"/>
                </a:solidFill>
                <a:latin typeface="Inter"/>
                <a:ea typeface="Inter"/>
                <a:cs typeface="Inter"/>
                <a:sym typeface="Inter"/>
              </a:rPr>
              <a:t>EDA untuk Data numerik menggunakan beberapa metode antara lain :</a:t>
            </a:r>
            <a:endParaRPr b="0" i="0" sz="17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None/>
            </a:pPr>
            <a:r>
              <a:t/>
            </a:r>
            <a:endParaRPr sz="1700">
              <a:latin typeface="Inter"/>
              <a:ea typeface="Inter"/>
              <a:cs typeface="Inter"/>
              <a:sym typeface="Inter"/>
            </a:endParaRPr>
          </a:p>
          <a:p>
            <a:pPr indent="-304800" lvl="0" marL="285750" marR="0" rtl="0" algn="l">
              <a:lnSpc>
                <a:spcPct val="100000"/>
              </a:lnSpc>
              <a:spcBef>
                <a:spcPts val="0"/>
              </a:spcBef>
              <a:spcAft>
                <a:spcPts val="0"/>
              </a:spcAft>
              <a:buClr>
                <a:srgbClr val="000000"/>
              </a:buClr>
              <a:buSzPts val="1700"/>
              <a:buFont typeface="Inter"/>
              <a:buChar char="●"/>
            </a:pPr>
            <a:r>
              <a:rPr b="0" i="0" lang="id" sz="1700" u="none" cap="none" strike="noStrike">
                <a:solidFill>
                  <a:srgbClr val="000000"/>
                </a:solidFill>
                <a:latin typeface="Inter"/>
                <a:ea typeface="Inter"/>
                <a:cs typeface="Inter"/>
                <a:sym typeface="Inter"/>
              </a:rPr>
              <a:t>Statistik </a:t>
            </a:r>
            <a:r>
              <a:rPr lang="id" sz="1700">
                <a:latin typeface="Inter"/>
                <a:ea typeface="Inter"/>
                <a:cs typeface="Inter"/>
                <a:sym typeface="Inter"/>
              </a:rPr>
              <a:t>D</a:t>
            </a:r>
            <a:r>
              <a:rPr b="0" i="0" lang="id" sz="1700" u="none" cap="none" strike="noStrike">
                <a:solidFill>
                  <a:srgbClr val="000000"/>
                </a:solidFill>
                <a:latin typeface="Inter"/>
                <a:ea typeface="Inter"/>
                <a:cs typeface="Inter"/>
                <a:sym typeface="Inter"/>
              </a:rPr>
              <a:t>eskriptif</a:t>
            </a:r>
            <a:endParaRPr b="0" i="0" sz="1700" u="none" cap="none" strike="noStrike">
              <a:solidFill>
                <a:srgbClr val="000000"/>
              </a:solidFill>
              <a:latin typeface="Inter"/>
              <a:ea typeface="Inter"/>
              <a:cs typeface="Inter"/>
              <a:sym typeface="Inter"/>
            </a:endParaRPr>
          </a:p>
          <a:p>
            <a:pPr indent="-304800" lvl="0" marL="285750" marR="0" rtl="0" algn="l">
              <a:lnSpc>
                <a:spcPct val="100000"/>
              </a:lnSpc>
              <a:spcBef>
                <a:spcPts val="0"/>
              </a:spcBef>
              <a:spcAft>
                <a:spcPts val="0"/>
              </a:spcAft>
              <a:buClr>
                <a:srgbClr val="000000"/>
              </a:buClr>
              <a:buSzPts val="1700"/>
              <a:buFont typeface="Inter"/>
              <a:buChar char="●"/>
            </a:pPr>
            <a:r>
              <a:rPr b="0" i="0" lang="id" sz="1700" u="none" cap="none" strike="noStrike">
                <a:solidFill>
                  <a:srgbClr val="000000"/>
                </a:solidFill>
                <a:latin typeface="Inter"/>
                <a:ea typeface="Inter"/>
                <a:cs typeface="Inter"/>
                <a:sym typeface="Inter"/>
              </a:rPr>
              <a:t>Heat </a:t>
            </a:r>
            <a:r>
              <a:rPr lang="id" sz="1700">
                <a:latin typeface="Inter"/>
                <a:ea typeface="Inter"/>
                <a:cs typeface="Inter"/>
                <a:sym typeface="Inter"/>
              </a:rPr>
              <a:t>M</a:t>
            </a:r>
            <a:r>
              <a:rPr b="0" i="0" lang="id" sz="1700" u="none" cap="none" strike="noStrike">
                <a:solidFill>
                  <a:srgbClr val="000000"/>
                </a:solidFill>
                <a:latin typeface="Inter"/>
                <a:ea typeface="Inter"/>
                <a:cs typeface="Inter"/>
                <a:sym typeface="Inter"/>
              </a:rPr>
              <a:t>ap</a:t>
            </a:r>
            <a:endParaRPr sz="1700"/>
          </a:p>
          <a:p>
            <a:pPr indent="-304800" lvl="0" marL="285750" marR="0" rtl="0" algn="l">
              <a:lnSpc>
                <a:spcPct val="100000"/>
              </a:lnSpc>
              <a:spcBef>
                <a:spcPts val="0"/>
              </a:spcBef>
              <a:spcAft>
                <a:spcPts val="0"/>
              </a:spcAft>
              <a:buClr>
                <a:srgbClr val="000000"/>
              </a:buClr>
              <a:buSzPts val="1700"/>
              <a:buFont typeface="Inter"/>
              <a:buChar char="●"/>
            </a:pPr>
            <a:r>
              <a:rPr b="0" i="0" lang="id" sz="1700" u="none" cap="none" strike="noStrike">
                <a:solidFill>
                  <a:srgbClr val="000000"/>
                </a:solidFill>
                <a:latin typeface="Inter"/>
                <a:ea typeface="Inter"/>
                <a:cs typeface="Inter"/>
                <a:sym typeface="Inter"/>
              </a:rPr>
              <a:t>Scatter </a:t>
            </a:r>
            <a:r>
              <a:rPr lang="id" sz="1700">
                <a:latin typeface="Inter"/>
                <a:ea typeface="Inter"/>
                <a:cs typeface="Inter"/>
                <a:sym typeface="Inter"/>
              </a:rPr>
              <a:t>P</a:t>
            </a:r>
            <a:r>
              <a:rPr b="0" i="0" lang="id" sz="1700" u="none" cap="none" strike="noStrike">
                <a:solidFill>
                  <a:srgbClr val="000000"/>
                </a:solidFill>
                <a:latin typeface="Inter"/>
                <a:ea typeface="Inter"/>
                <a:cs typeface="Inter"/>
                <a:sym typeface="Inter"/>
              </a:rPr>
              <a:t>lot</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37" name="Google Shape;337;p42"/>
          <p:cNvGrpSpPr/>
          <p:nvPr/>
        </p:nvGrpSpPr>
        <p:grpSpPr>
          <a:xfrm>
            <a:off x="7503019" y="95797"/>
            <a:ext cx="1516771" cy="323122"/>
            <a:chOff x="400885" y="325214"/>
            <a:chExt cx="2298835" cy="489727"/>
          </a:xfrm>
        </p:grpSpPr>
        <p:pic>
          <p:nvPicPr>
            <p:cNvPr id="338" name="Google Shape;338;p4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39" name="Google Shape;339;p4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40" name="Google Shape;340;p4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41" name="Google Shape;341;p4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42" name="Google Shape;342;p42"/>
          <p:cNvSpPr txBox="1"/>
          <p:nvPr>
            <p:ph type="title"/>
          </p:nvPr>
        </p:nvSpPr>
        <p:spPr>
          <a:xfrm>
            <a:off x="124210" y="9269"/>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EDA- Data Numerik – Statistik Deskriptif</a:t>
            </a:r>
            <a:endParaRPr sz="2820">
              <a:solidFill>
                <a:srgbClr val="A338EB"/>
              </a:solidFill>
              <a:latin typeface="Maven Pro SemiBold"/>
              <a:ea typeface="Maven Pro SemiBold"/>
              <a:cs typeface="Maven Pro SemiBold"/>
              <a:sym typeface="Maven Pro SemiBold"/>
            </a:endParaRPr>
          </a:p>
        </p:txBody>
      </p:sp>
      <p:sp>
        <p:nvSpPr>
          <p:cNvPr id="343" name="Google Shape;343;p42"/>
          <p:cNvSpPr txBox="1"/>
          <p:nvPr/>
        </p:nvSpPr>
        <p:spPr>
          <a:xfrm>
            <a:off x="76197" y="13613"/>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344" name="Google Shape;344;p42"/>
          <p:cNvPicPr preferRelativeResize="0"/>
          <p:nvPr/>
        </p:nvPicPr>
        <p:blipFill rotWithShape="1">
          <a:blip r:embed="rId5">
            <a:alphaModFix/>
          </a:blip>
          <a:srcRect b="15003" l="18916" r="34787" t="33007"/>
          <a:stretch/>
        </p:blipFill>
        <p:spPr>
          <a:xfrm>
            <a:off x="1344438" y="669200"/>
            <a:ext cx="6455125" cy="4075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50" name="Google Shape;350;p43"/>
          <p:cNvGrpSpPr/>
          <p:nvPr/>
        </p:nvGrpSpPr>
        <p:grpSpPr>
          <a:xfrm>
            <a:off x="7503019" y="95797"/>
            <a:ext cx="1516771" cy="323122"/>
            <a:chOff x="400885" y="325214"/>
            <a:chExt cx="2298835" cy="489727"/>
          </a:xfrm>
        </p:grpSpPr>
        <p:pic>
          <p:nvPicPr>
            <p:cNvPr id="351" name="Google Shape;351;p4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52" name="Google Shape;352;p43"/>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53" name="Google Shape;353;p43"/>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54" name="Google Shape;354;p43"/>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55" name="Google Shape;355;p43"/>
          <p:cNvSpPr txBox="1"/>
          <p:nvPr>
            <p:ph type="title"/>
          </p:nvPr>
        </p:nvSpPr>
        <p:spPr>
          <a:xfrm>
            <a:off x="124210" y="9269"/>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EDA- Data Numerik – Heatmap</a:t>
            </a:r>
            <a:endParaRPr sz="2820">
              <a:solidFill>
                <a:srgbClr val="A338EB"/>
              </a:solidFill>
              <a:latin typeface="Maven Pro SemiBold"/>
              <a:ea typeface="Maven Pro SemiBold"/>
              <a:cs typeface="Maven Pro SemiBold"/>
              <a:sym typeface="Maven Pro SemiBold"/>
            </a:endParaRPr>
          </a:p>
        </p:txBody>
      </p:sp>
      <p:sp>
        <p:nvSpPr>
          <p:cNvPr id="356" name="Google Shape;356;p43"/>
          <p:cNvSpPr txBox="1"/>
          <p:nvPr/>
        </p:nvSpPr>
        <p:spPr>
          <a:xfrm>
            <a:off x="76197" y="13613"/>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357" name="Google Shape;357;p43"/>
          <p:cNvSpPr txBox="1"/>
          <p:nvPr/>
        </p:nvSpPr>
        <p:spPr>
          <a:xfrm>
            <a:off x="212925" y="1668363"/>
            <a:ext cx="3087600" cy="181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id" sz="1600" u="none" cap="none" strike="noStrike">
                <a:solidFill>
                  <a:srgbClr val="000000"/>
                </a:solidFill>
                <a:latin typeface="Inter"/>
                <a:ea typeface="Inter"/>
                <a:cs typeface="Inter"/>
                <a:sym typeface="Inter"/>
              </a:rPr>
              <a:t>Dapat disimpulkan bahwa </a:t>
            </a:r>
            <a:endParaRPr/>
          </a:p>
          <a:p>
            <a:pPr indent="0" lvl="0" marL="0" marR="0" rtl="0" algn="ctr">
              <a:lnSpc>
                <a:spcPct val="100000"/>
              </a:lnSpc>
              <a:spcBef>
                <a:spcPts val="0"/>
              </a:spcBef>
              <a:spcAft>
                <a:spcPts val="0"/>
              </a:spcAft>
              <a:buNone/>
            </a:pPr>
            <a:r>
              <a:rPr b="0" i="0" lang="id" sz="1600" u="none" cap="none" strike="noStrike">
                <a:solidFill>
                  <a:srgbClr val="000000"/>
                </a:solidFill>
                <a:latin typeface="Inter"/>
                <a:ea typeface="Inter"/>
                <a:cs typeface="Inter"/>
                <a:sym typeface="Inter"/>
              </a:rPr>
              <a:t>Berdasarkan koefisien korelasi yang didapatkan pada </a:t>
            </a:r>
            <a:r>
              <a:rPr lang="id" sz="1600">
                <a:latin typeface="Inter"/>
                <a:ea typeface="Inter"/>
                <a:cs typeface="Inter"/>
                <a:sym typeface="Inter"/>
              </a:rPr>
              <a:t>H</a:t>
            </a:r>
            <a:r>
              <a:rPr b="0" i="0" lang="id" sz="1600" u="none" cap="none" strike="noStrike">
                <a:solidFill>
                  <a:srgbClr val="000000"/>
                </a:solidFill>
                <a:latin typeface="Inter"/>
                <a:ea typeface="Inter"/>
                <a:cs typeface="Inter"/>
                <a:sym typeface="Inter"/>
              </a:rPr>
              <a:t>eat </a:t>
            </a:r>
            <a:r>
              <a:rPr lang="id" sz="1600">
                <a:latin typeface="Inter"/>
                <a:ea typeface="Inter"/>
                <a:cs typeface="Inter"/>
                <a:sym typeface="Inter"/>
              </a:rPr>
              <a:t>M</a:t>
            </a:r>
            <a:r>
              <a:rPr b="0" i="0" lang="id" sz="1600" u="none" cap="none" strike="noStrike">
                <a:solidFill>
                  <a:srgbClr val="000000"/>
                </a:solidFill>
                <a:latin typeface="Inter"/>
                <a:ea typeface="Inter"/>
                <a:cs typeface="Inter"/>
                <a:sym typeface="Inter"/>
              </a:rPr>
              <a:t>ap, variabel enginesize dengan price memiliki nilai korelasi tertinggi sebesar 0.874</a:t>
            </a:r>
            <a:endParaRPr/>
          </a:p>
        </p:txBody>
      </p:sp>
      <p:pic>
        <p:nvPicPr>
          <p:cNvPr id="358" name="Google Shape;358;p43"/>
          <p:cNvPicPr preferRelativeResize="0"/>
          <p:nvPr/>
        </p:nvPicPr>
        <p:blipFill>
          <a:blip r:embed="rId5">
            <a:alphaModFix/>
          </a:blip>
          <a:stretch>
            <a:fillRect/>
          </a:stretch>
        </p:blipFill>
        <p:spPr>
          <a:xfrm>
            <a:off x="3003906" y="418913"/>
            <a:ext cx="5939694" cy="46921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115" name="Shape 115"/>
        <p:cNvGrpSpPr/>
        <p:nvPr/>
      </p:nvGrpSpPr>
      <p:grpSpPr>
        <a:xfrm>
          <a:off x="0" y="0"/>
          <a:ext cx="0" cy="0"/>
          <a:chOff x="0" y="0"/>
          <a:chExt cx="0" cy="0"/>
        </a:xfrm>
      </p:grpSpPr>
      <p:sp>
        <p:nvSpPr>
          <p:cNvPr id="116" name="Google Shape;116;p26"/>
          <p:cNvSpPr txBox="1"/>
          <p:nvPr>
            <p:ph type="title"/>
          </p:nvPr>
        </p:nvSpPr>
        <p:spPr>
          <a:xfrm>
            <a:off x="517750" y="1101600"/>
            <a:ext cx="6253800" cy="2940300"/>
          </a:xfrm>
          <a:prstGeom prst="rect">
            <a:avLst/>
          </a:prstGeom>
          <a:noFill/>
          <a:ln>
            <a:noFill/>
          </a:ln>
        </p:spPr>
        <p:txBody>
          <a:bodyPr anchorCtr="0" anchor="ctr" bIns="91425" lIns="91425" spcFirstLastPara="1" rIns="91425" wrap="square" tIns="91425">
            <a:normAutofit/>
          </a:bodyPr>
          <a:lstStyle/>
          <a:p>
            <a:pPr indent="-381000" lvl="0" marL="457200" rtl="0" algn="l">
              <a:lnSpc>
                <a:spcPct val="150000"/>
              </a:lnSpc>
              <a:spcBef>
                <a:spcPts val="0"/>
              </a:spcBef>
              <a:spcAft>
                <a:spcPts val="0"/>
              </a:spcAft>
              <a:buClr>
                <a:srgbClr val="282828"/>
              </a:buClr>
              <a:buSzPts val="2400"/>
              <a:buFont typeface="Maven Pro SemiBold"/>
              <a:buAutoNum type="arabicPeriod"/>
            </a:pPr>
            <a:r>
              <a:rPr lang="id"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id"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id"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id"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117" name="Google Shape;117;p26"/>
          <p:cNvPicPr preferRelativeResize="0"/>
          <p:nvPr/>
        </p:nvPicPr>
        <p:blipFill rotWithShape="1">
          <a:blip r:embed="rId3">
            <a:alphaModFix/>
          </a:blip>
          <a:srcRect b="39246" l="0" r="43099" t="0"/>
          <a:stretch/>
        </p:blipFill>
        <p:spPr>
          <a:xfrm>
            <a:off x="5082000" y="1401150"/>
            <a:ext cx="4061998" cy="3742351"/>
          </a:xfrm>
          <a:prstGeom prst="rect">
            <a:avLst/>
          </a:prstGeom>
          <a:noFill/>
          <a:ln>
            <a:noFill/>
          </a:ln>
        </p:spPr>
      </p:pic>
      <p:sp>
        <p:nvSpPr>
          <p:cNvPr id="118" name="Google Shape;118;p2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119" name="Google Shape;119;p2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id" sz="1000" u="none" cap="none" strike="noStrike">
                <a:solidFill>
                  <a:srgbClr val="601F99"/>
                </a:solidFill>
                <a:latin typeface="Inter"/>
                <a:ea typeface="Inter"/>
                <a:cs typeface="Inter"/>
                <a:sym typeface="Inter"/>
              </a:rPr>
              <a:t>Daftar Isi</a:t>
            </a:r>
            <a:endParaRPr b="1" i="0" sz="1000" u="none" cap="none" strike="noStrike">
              <a:solidFill>
                <a:srgbClr val="601F99"/>
              </a:solidFill>
              <a:latin typeface="Inter"/>
              <a:ea typeface="Inter"/>
              <a:cs typeface="Inter"/>
              <a:sym typeface="Inter"/>
            </a:endParaRPr>
          </a:p>
        </p:txBody>
      </p:sp>
      <p:grpSp>
        <p:nvGrpSpPr>
          <p:cNvPr id="120" name="Google Shape;120;p26"/>
          <p:cNvGrpSpPr/>
          <p:nvPr/>
        </p:nvGrpSpPr>
        <p:grpSpPr>
          <a:xfrm>
            <a:off x="7503019" y="95797"/>
            <a:ext cx="1516771" cy="323122"/>
            <a:chOff x="400885" y="325214"/>
            <a:chExt cx="2298835" cy="489727"/>
          </a:xfrm>
        </p:grpSpPr>
        <p:pic>
          <p:nvPicPr>
            <p:cNvPr id="121" name="Google Shape;121;p26"/>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122" name="Google Shape;122;p26"/>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23" name="Google Shape;123;p26"/>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24" name="Google Shape;124;p26"/>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64" name="Google Shape;364;p44"/>
          <p:cNvGrpSpPr/>
          <p:nvPr/>
        </p:nvGrpSpPr>
        <p:grpSpPr>
          <a:xfrm>
            <a:off x="7503019" y="95797"/>
            <a:ext cx="1516771" cy="323122"/>
            <a:chOff x="400885" y="325214"/>
            <a:chExt cx="2298835" cy="489727"/>
          </a:xfrm>
        </p:grpSpPr>
        <p:pic>
          <p:nvPicPr>
            <p:cNvPr id="365" name="Google Shape;365;p4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66" name="Google Shape;366;p44"/>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67" name="Google Shape;367;p44"/>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68" name="Google Shape;368;p44"/>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69" name="Google Shape;369;p44"/>
          <p:cNvSpPr txBox="1"/>
          <p:nvPr>
            <p:ph type="title"/>
          </p:nvPr>
        </p:nvSpPr>
        <p:spPr>
          <a:xfrm>
            <a:off x="124210" y="9269"/>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EDA- Data Numerik – Scatter Plot</a:t>
            </a:r>
            <a:endParaRPr sz="2820">
              <a:solidFill>
                <a:srgbClr val="A338EB"/>
              </a:solidFill>
              <a:latin typeface="Maven Pro SemiBold"/>
              <a:ea typeface="Maven Pro SemiBold"/>
              <a:cs typeface="Maven Pro SemiBold"/>
              <a:sym typeface="Maven Pro SemiBold"/>
            </a:endParaRPr>
          </a:p>
        </p:txBody>
      </p:sp>
      <p:sp>
        <p:nvSpPr>
          <p:cNvPr id="370" name="Google Shape;370;p44"/>
          <p:cNvSpPr txBox="1"/>
          <p:nvPr/>
        </p:nvSpPr>
        <p:spPr>
          <a:xfrm>
            <a:off x="76197" y="13613"/>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371" name="Google Shape;371;p44"/>
          <p:cNvSpPr txBox="1"/>
          <p:nvPr/>
        </p:nvSpPr>
        <p:spPr>
          <a:xfrm>
            <a:off x="184125" y="1631450"/>
            <a:ext cx="24096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id">
                <a:latin typeface="Inter"/>
                <a:ea typeface="Inter"/>
                <a:cs typeface="Inter"/>
                <a:sym typeface="Inter"/>
              </a:rPr>
              <a:t>P</a:t>
            </a:r>
            <a:r>
              <a:rPr b="0" i="0" lang="id" sz="1400" u="none" cap="none" strike="noStrike">
                <a:solidFill>
                  <a:srgbClr val="000000"/>
                </a:solidFill>
                <a:latin typeface="Inter"/>
                <a:ea typeface="Inter"/>
                <a:cs typeface="Inter"/>
                <a:sym typeface="Inter"/>
              </a:rPr>
              <a:t>ada scatter plot variabel </a:t>
            </a:r>
            <a:r>
              <a:rPr lang="id">
                <a:latin typeface="Inter"/>
                <a:ea typeface="Inter"/>
                <a:cs typeface="Inter"/>
                <a:sym typeface="Inter"/>
              </a:rPr>
              <a:t>enginesize</a:t>
            </a:r>
            <a:r>
              <a:rPr b="0" i="0" lang="id" sz="1400" u="none" cap="none" strike="noStrike">
                <a:solidFill>
                  <a:srgbClr val="000000"/>
                </a:solidFill>
                <a:latin typeface="Inter"/>
                <a:ea typeface="Inter"/>
                <a:cs typeface="Inter"/>
                <a:sym typeface="Inter"/>
              </a:rPr>
              <a:t> yang memiliki visualisasi sebaran data yang membentuk pola garis lurus dengan korelasi positif.</a:t>
            </a:r>
            <a:endParaRPr b="0" i="0" sz="14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None/>
            </a:pPr>
            <a:r>
              <a:rPr b="0" i="0" lang="id" sz="1400" u="none" cap="none" strike="noStrike">
                <a:solidFill>
                  <a:srgbClr val="000000"/>
                </a:solidFill>
                <a:latin typeface="Inter"/>
                <a:ea typeface="Inter"/>
                <a:cs typeface="Inter"/>
                <a:sym typeface="Inter"/>
              </a:rPr>
              <a:t>Dimana ketika enginesize meningkat, maka harga mobil juga akan meningkat.</a:t>
            </a:r>
            <a:endParaRPr b="0" i="0" sz="1400" u="none" cap="none" strike="noStrike">
              <a:solidFill>
                <a:srgbClr val="000000"/>
              </a:solidFill>
              <a:latin typeface="Inter"/>
              <a:ea typeface="Inter"/>
              <a:cs typeface="Inter"/>
              <a:sym typeface="Inter"/>
            </a:endParaRPr>
          </a:p>
        </p:txBody>
      </p:sp>
      <p:pic>
        <p:nvPicPr>
          <p:cNvPr id="372" name="Google Shape;372;p44"/>
          <p:cNvPicPr preferRelativeResize="0"/>
          <p:nvPr/>
        </p:nvPicPr>
        <p:blipFill>
          <a:blip r:embed="rId5">
            <a:alphaModFix/>
          </a:blip>
          <a:stretch>
            <a:fillRect/>
          </a:stretch>
        </p:blipFill>
        <p:spPr>
          <a:xfrm>
            <a:off x="2593717" y="980975"/>
            <a:ext cx="6397884" cy="38196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78" name="Google Shape;378;p45"/>
          <p:cNvGrpSpPr/>
          <p:nvPr/>
        </p:nvGrpSpPr>
        <p:grpSpPr>
          <a:xfrm>
            <a:off x="7503019" y="95797"/>
            <a:ext cx="1516771" cy="323122"/>
            <a:chOff x="400885" y="325214"/>
            <a:chExt cx="2298835" cy="489727"/>
          </a:xfrm>
        </p:grpSpPr>
        <p:pic>
          <p:nvPicPr>
            <p:cNvPr id="379" name="Google Shape;379;p4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80" name="Google Shape;380;p45"/>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81" name="Google Shape;381;p45"/>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82" name="Google Shape;382;p45"/>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83" name="Google Shape;383;p45"/>
          <p:cNvSpPr txBox="1"/>
          <p:nvPr>
            <p:ph type="title"/>
          </p:nvPr>
        </p:nvSpPr>
        <p:spPr>
          <a:xfrm>
            <a:off x="124210" y="157747"/>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EDA- Data Numerik – Scatter Plot</a:t>
            </a:r>
            <a:endParaRPr sz="2820">
              <a:solidFill>
                <a:srgbClr val="A338EB"/>
              </a:solidFill>
              <a:latin typeface="Maven Pro SemiBold"/>
              <a:ea typeface="Maven Pro SemiBold"/>
              <a:cs typeface="Maven Pro SemiBold"/>
              <a:sym typeface="Maven Pro SemiBold"/>
            </a:endParaRPr>
          </a:p>
        </p:txBody>
      </p:sp>
      <p:sp>
        <p:nvSpPr>
          <p:cNvPr id="384" name="Google Shape;384;p45"/>
          <p:cNvSpPr txBox="1"/>
          <p:nvPr/>
        </p:nvSpPr>
        <p:spPr>
          <a:xfrm>
            <a:off x="76197" y="13613"/>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graphicFrame>
        <p:nvGraphicFramePr>
          <p:cNvPr id="385" name="Google Shape;385;p45"/>
          <p:cNvGraphicFramePr/>
          <p:nvPr/>
        </p:nvGraphicFramePr>
        <p:xfrm>
          <a:off x="1316410" y="1582951"/>
          <a:ext cx="3000000" cy="3000000"/>
        </p:xfrm>
        <a:graphic>
          <a:graphicData uri="http://schemas.openxmlformats.org/drawingml/2006/table">
            <a:tbl>
              <a:tblPr bandRow="1" firstRow="1">
                <a:noFill/>
                <a:tableStyleId>{38BA1353-6331-4D29-8B0D-0BBFD697517C}</a:tableStyleId>
              </a:tblPr>
              <a:tblGrid>
                <a:gridCol w="3048000"/>
                <a:gridCol w="3048000"/>
              </a:tblGrid>
              <a:tr h="370850">
                <a:tc>
                  <a:txBody>
                    <a:bodyPr/>
                    <a:lstStyle/>
                    <a:p>
                      <a:pPr indent="0" lvl="0" marL="0" marR="0" rtl="0" algn="l">
                        <a:lnSpc>
                          <a:spcPct val="100000"/>
                        </a:lnSpc>
                        <a:spcBef>
                          <a:spcPts val="0"/>
                        </a:spcBef>
                        <a:spcAft>
                          <a:spcPts val="0"/>
                        </a:spcAft>
                        <a:buNone/>
                      </a:pPr>
                      <a:r>
                        <a:rPr lang="id" sz="1400" u="none" cap="none" strike="noStrike"/>
                        <a:t>Variabel dengan korelasi positif</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400" u="none" cap="none" strike="noStrike"/>
                        <a:t>Variabel dengan korelasi negatif</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b="0" i="0" lang="id" sz="1400" u="none" cap="none" strike="noStrike">
                          <a:solidFill>
                            <a:schemeClr val="dk1"/>
                          </a:solidFill>
                          <a:latin typeface="Arial"/>
                          <a:ea typeface="Arial"/>
                          <a:cs typeface="Arial"/>
                          <a:sym typeface="Arial"/>
                        </a:rPr>
                        <a:t>Wheelbase, carlength, carwidth, curbweight, enginesize, boreratio, dan horsepower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id" sz="1400" u="none" cap="none" strike="noStrike">
                          <a:solidFill>
                            <a:schemeClr val="dk1"/>
                          </a:solidFill>
                          <a:latin typeface="Arial"/>
                          <a:ea typeface="Arial"/>
                          <a:cs typeface="Arial"/>
                          <a:sym typeface="Arial"/>
                        </a:rPr>
                        <a:t>Citympg dan highwaympg</a:t>
                      </a:r>
                      <a:endParaRPr sz="1400" u="none" cap="none" strike="noStrike"/>
                    </a:p>
                  </a:txBody>
                  <a:tcPr marT="45725" marB="45725" marR="91450" marL="91450"/>
                </a:tc>
              </a:tr>
            </a:tbl>
          </a:graphicData>
        </a:graphic>
      </p:graphicFrame>
      <p:sp>
        <p:nvSpPr>
          <p:cNvPr id="386" name="Google Shape;386;p45"/>
          <p:cNvSpPr txBox="1"/>
          <p:nvPr/>
        </p:nvSpPr>
        <p:spPr>
          <a:xfrm>
            <a:off x="302402" y="805087"/>
            <a:ext cx="833879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d" sz="1400" u="none" cap="none" strike="noStrike">
                <a:solidFill>
                  <a:srgbClr val="000000"/>
                </a:solidFill>
                <a:latin typeface="Inter"/>
                <a:ea typeface="Inter"/>
                <a:cs typeface="Inter"/>
                <a:sym typeface="Inter"/>
              </a:rPr>
              <a:t>Variabel-variabel yang tampak dikatakan sebagai faktor yang dapat membedakan mobil ‘murah’ dan mobil ‘mahal</a:t>
            </a:r>
            <a:endParaRPr/>
          </a:p>
        </p:txBody>
      </p:sp>
      <p:sp>
        <p:nvSpPr>
          <p:cNvPr id="387" name="Google Shape;387;p45"/>
          <p:cNvSpPr txBox="1"/>
          <p:nvPr/>
        </p:nvSpPr>
        <p:spPr>
          <a:xfrm>
            <a:off x="416934" y="3092336"/>
            <a:ext cx="7746445"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d" sz="1400" u="none" cap="none" strike="noStrike">
                <a:solidFill>
                  <a:srgbClr val="000000"/>
                </a:solidFill>
                <a:latin typeface="Inter"/>
                <a:ea typeface="Inter"/>
                <a:cs typeface="Inter"/>
                <a:sym typeface="Inter"/>
              </a:rPr>
              <a:t>Untuk variabel lainnya, dapat dilihat memiliki korelasi yang relatif sangat kecil dan pada scatter plot sebaran data yang ada tidak menunjukkan suatu pola atau dapat dikatakan memiliki sebaran acak. Sehingga diasumsikan variabel tidak dapat dikatakan sebagai faktor yang dapat membedakan mobil ‘murah’ dan mobil ‘mahal’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91" name="Shape 391"/>
        <p:cNvGrpSpPr/>
        <p:nvPr/>
      </p:nvGrpSpPr>
      <p:grpSpPr>
        <a:xfrm>
          <a:off x="0" y="0"/>
          <a:ext cx="0" cy="0"/>
          <a:chOff x="0" y="0"/>
          <a:chExt cx="0" cy="0"/>
        </a:xfrm>
      </p:grpSpPr>
      <p:sp>
        <p:nvSpPr>
          <p:cNvPr id="392" name="Google Shape;392;p46"/>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id"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393" name="Google Shape;393;p46"/>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394" name="Google Shape;394;p4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395" name="Google Shape;395;p4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id"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396" name="Google Shape;396;p46"/>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397" name="Google Shape;397;p46"/>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398" name="Google Shape;398;p46"/>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399" name="Google Shape;399;p46"/>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400" name="Google Shape;400;p46"/>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401" name="Google Shape;401;p4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id" sz="1000" u="none" cap="none" strike="noStrike">
                <a:solidFill>
                  <a:schemeClr val="lt1"/>
                </a:solidFill>
                <a:latin typeface="Inter"/>
                <a:ea typeface="Inter"/>
                <a:cs typeface="Inter"/>
                <a:sym typeface="Inter"/>
              </a:rPr>
              <a:t>Modelling</a:t>
            </a:r>
            <a:endParaRPr b="1" i="0" sz="1000" u="none" cap="none" strike="noStrike">
              <a:solidFill>
                <a:schemeClr val="lt1"/>
              </a:solidFill>
              <a:latin typeface="Inter"/>
              <a:ea typeface="Inter"/>
              <a:cs typeface="Inter"/>
              <a:sym typeface="Inter"/>
            </a:endParaRPr>
          </a:p>
        </p:txBody>
      </p:sp>
      <p:sp>
        <p:nvSpPr>
          <p:cNvPr id="402" name="Google Shape;402;p46"/>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7"/>
          <p:cNvSpPr txBox="1"/>
          <p:nvPr>
            <p:ph idx="1" type="body"/>
          </p:nvPr>
        </p:nvSpPr>
        <p:spPr>
          <a:xfrm>
            <a:off x="331800" y="136557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rPr lang="id" sz="1500">
                <a:solidFill>
                  <a:srgbClr val="282828"/>
                </a:solidFill>
                <a:latin typeface="Inter"/>
                <a:ea typeface="Inter"/>
                <a:cs typeface="Inter"/>
                <a:sym typeface="Inter"/>
              </a:rPr>
              <a:t>Menentukan kolom yang akan menjadi variabel dependen dan menjadi variabel independen</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id" sz="1500">
                <a:solidFill>
                  <a:srgbClr val="282828"/>
                </a:solidFill>
                <a:latin typeface="Inter"/>
                <a:ea typeface="Inter"/>
                <a:cs typeface="Inter"/>
                <a:sym typeface="Inter"/>
              </a:rPr>
              <a:t>y = price</a:t>
            </a:r>
            <a:endParaRPr sz="1500">
              <a:solidFill>
                <a:srgbClr val="282828"/>
              </a:solidFill>
              <a:latin typeface="Inter"/>
              <a:ea typeface="Inter"/>
              <a:cs typeface="Inter"/>
              <a:sym typeface="Inter"/>
            </a:endParaRPr>
          </a:p>
          <a:p>
            <a:pPr indent="0" lvl="0" marL="0" rtl="0" algn="just">
              <a:lnSpc>
                <a:spcPct val="115000"/>
              </a:lnSpc>
              <a:spcBef>
                <a:spcPts val="1000"/>
              </a:spcBef>
              <a:spcAft>
                <a:spcPts val="0"/>
              </a:spcAft>
              <a:buSzPts val="1800"/>
              <a:buNone/>
            </a:pPr>
            <a:r>
              <a:rPr lang="id" sz="1500">
                <a:solidFill>
                  <a:srgbClr val="282828"/>
                </a:solidFill>
                <a:latin typeface="Inter"/>
                <a:ea typeface="Inter"/>
                <a:cs typeface="Inter"/>
                <a:sym typeface="Inter"/>
              </a:rPr>
              <a:t>X = </a:t>
            </a:r>
            <a:r>
              <a:rPr lang="id" sz="1500">
                <a:solidFill>
                  <a:srgbClr val="282828"/>
                </a:solidFill>
              </a:rPr>
              <a:t>symboling,</a:t>
            </a:r>
            <a:r>
              <a:rPr lang="id" sz="1700">
                <a:solidFill>
                  <a:srgbClr val="282828"/>
                </a:solidFill>
              </a:rPr>
              <a:t> </a:t>
            </a:r>
            <a:r>
              <a:rPr lang="id" sz="1500">
                <a:solidFill>
                  <a:schemeClr val="dk1"/>
                </a:solidFill>
                <a:highlight>
                  <a:srgbClr val="FFFFFF"/>
                </a:highlight>
              </a:rPr>
              <a:t>CarName, fueltype, aspiration, doornumber, carbody, drivewheel, enginelocation, wheelbase, carlength, carwidth, carheight, curbweight, enginetype, cylindernumber, enginesize, fuelsystem, boreratio, stroke, compressionratio, horsepower, peakrpm, citympg, highwaympg</a:t>
            </a:r>
            <a:endParaRPr sz="1500">
              <a:solidFill>
                <a:schemeClr val="dk1"/>
              </a:solidFill>
              <a:highlight>
                <a:srgbClr val="FFFFFF"/>
              </a:highlight>
            </a:endParaRPr>
          </a:p>
          <a:p>
            <a:pPr indent="0" lvl="0" marL="0" rtl="0" algn="l">
              <a:lnSpc>
                <a:spcPct val="115000"/>
              </a:lnSpc>
              <a:spcBef>
                <a:spcPts val="1000"/>
              </a:spcBef>
              <a:spcAft>
                <a:spcPts val="0"/>
              </a:spcAft>
              <a:buSzPts val="1800"/>
              <a:buNone/>
            </a:pPr>
            <a:r>
              <a:rPr lang="id" sz="1500">
                <a:solidFill>
                  <a:srgbClr val="282828"/>
                </a:solidFill>
                <a:latin typeface="Inter"/>
                <a:ea typeface="Inter"/>
                <a:cs typeface="Inter"/>
                <a:sym typeface="Inter"/>
              </a:rPr>
              <a:t>Menentukan dan membagi data-data menjadi data training dan data test. Data training sebanyak 70% dari jumlah data dan data test sebanyak 30%</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t/>
            </a:r>
            <a:endParaRPr sz="1500">
              <a:solidFill>
                <a:srgbClr val="282828"/>
              </a:solidFill>
              <a:latin typeface="Inter"/>
              <a:ea typeface="Inter"/>
              <a:cs typeface="Inter"/>
              <a:sym typeface="Inter"/>
            </a:endParaRPr>
          </a:p>
        </p:txBody>
      </p:sp>
      <p:sp>
        <p:nvSpPr>
          <p:cNvPr id="408" name="Google Shape;408;p4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09" name="Google Shape;409;p47"/>
          <p:cNvGrpSpPr/>
          <p:nvPr/>
        </p:nvGrpSpPr>
        <p:grpSpPr>
          <a:xfrm>
            <a:off x="7503019" y="95797"/>
            <a:ext cx="1516771" cy="323122"/>
            <a:chOff x="400885" y="325214"/>
            <a:chExt cx="2298835" cy="489727"/>
          </a:xfrm>
        </p:grpSpPr>
        <p:pic>
          <p:nvPicPr>
            <p:cNvPr id="410" name="Google Shape;410;p4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11" name="Google Shape;411;p47"/>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12" name="Google Shape;412;p47"/>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13" name="Google Shape;413;p4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14" name="Google Shape;414;p47"/>
          <p:cNvSpPr txBox="1"/>
          <p:nvPr>
            <p:ph type="title"/>
          </p:nvPr>
        </p:nvSpPr>
        <p:spPr>
          <a:xfrm>
            <a:off x="331800" y="54627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b="1" lang="id" sz="2200">
                <a:solidFill>
                  <a:srgbClr val="674EA7"/>
                </a:solidFill>
                <a:latin typeface="Inter"/>
                <a:ea typeface="Inter"/>
                <a:cs typeface="Inter"/>
                <a:sym typeface="Inter"/>
              </a:rPr>
              <a:t>Metode train test split</a:t>
            </a:r>
            <a:r>
              <a:rPr lang="id" sz="2200">
                <a:solidFill>
                  <a:srgbClr val="674EA7"/>
                </a:solidFill>
                <a:latin typeface="Inter"/>
                <a:ea typeface="Inter"/>
                <a:cs typeface="Inter"/>
                <a:sym typeface="Inter"/>
              </a:rPr>
              <a:t> </a:t>
            </a:r>
            <a:endParaRPr sz="3520">
              <a:solidFill>
                <a:srgbClr val="674EA7"/>
              </a:solidFill>
              <a:latin typeface="Maven Pro SemiBold"/>
              <a:ea typeface="Maven Pro SemiBold"/>
              <a:cs typeface="Maven Pro SemiBold"/>
              <a:sym typeface="Maven Pro SemiBold"/>
            </a:endParaRPr>
          </a:p>
        </p:txBody>
      </p:sp>
      <p:sp>
        <p:nvSpPr>
          <p:cNvPr id="415" name="Google Shape;415;p4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8"/>
          <p:cNvSpPr txBox="1"/>
          <p:nvPr>
            <p:ph idx="1" type="body"/>
          </p:nvPr>
        </p:nvSpPr>
        <p:spPr>
          <a:xfrm>
            <a:off x="331800" y="1365575"/>
            <a:ext cx="5826300" cy="195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t/>
            </a:r>
            <a:endParaRPr sz="1500">
              <a:solidFill>
                <a:srgbClr val="282828"/>
              </a:solidFill>
              <a:latin typeface="Inter"/>
              <a:ea typeface="Inter"/>
              <a:cs typeface="Inter"/>
              <a:sym typeface="Inter"/>
            </a:endParaRPr>
          </a:p>
        </p:txBody>
      </p:sp>
      <p:sp>
        <p:nvSpPr>
          <p:cNvPr id="421" name="Google Shape;421;p4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22" name="Google Shape;422;p48"/>
          <p:cNvGrpSpPr/>
          <p:nvPr/>
        </p:nvGrpSpPr>
        <p:grpSpPr>
          <a:xfrm>
            <a:off x="7503019" y="95797"/>
            <a:ext cx="1516771" cy="323122"/>
            <a:chOff x="400885" y="325214"/>
            <a:chExt cx="2298835" cy="489727"/>
          </a:xfrm>
        </p:grpSpPr>
        <p:pic>
          <p:nvPicPr>
            <p:cNvPr id="423" name="Google Shape;423;p4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24" name="Google Shape;424;p48"/>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25" name="Google Shape;425;p48"/>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26" name="Google Shape;426;p4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27" name="Google Shape;427;p48"/>
          <p:cNvSpPr txBox="1"/>
          <p:nvPr>
            <p:ph type="title"/>
          </p:nvPr>
        </p:nvSpPr>
        <p:spPr>
          <a:xfrm>
            <a:off x="331800" y="3649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b="1" lang="id" sz="2200">
                <a:solidFill>
                  <a:srgbClr val="674EA7"/>
                </a:solidFill>
                <a:latin typeface="Inter"/>
                <a:ea typeface="Inter"/>
                <a:cs typeface="Inter"/>
                <a:sym typeface="Inter"/>
              </a:rPr>
              <a:t>Evaluasi Metrik</a:t>
            </a:r>
            <a:endParaRPr sz="3520">
              <a:solidFill>
                <a:srgbClr val="674EA7"/>
              </a:solidFill>
              <a:latin typeface="Maven Pro SemiBold"/>
              <a:ea typeface="Maven Pro SemiBold"/>
              <a:cs typeface="Maven Pro SemiBold"/>
              <a:sym typeface="Maven Pro SemiBold"/>
            </a:endParaRPr>
          </a:p>
        </p:txBody>
      </p:sp>
      <p:sp>
        <p:nvSpPr>
          <p:cNvPr id="428" name="Google Shape;428;p48"/>
          <p:cNvSpPr txBox="1"/>
          <p:nvPr/>
        </p:nvSpPr>
        <p:spPr>
          <a:xfrm>
            <a:off x="76197" y="2624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graphicFrame>
        <p:nvGraphicFramePr>
          <p:cNvPr id="429" name="Google Shape;429;p48"/>
          <p:cNvGraphicFramePr/>
          <p:nvPr/>
        </p:nvGraphicFramePr>
        <p:xfrm>
          <a:off x="952500" y="1184250"/>
          <a:ext cx="3000000" cy="3000000"/>
        </p:xfrm>
        <a:graphic>
          <a:graphicData uri="http://schemas.openxmlformats.org/drawingml/2006/table">
            <a:tbl>
              <a:tblPr>
                <a:noFill/>
                <a:tableStyleId>{C2ADF338-BBA7-4360-886C-603B48B57ED3}</a:tableStyleId>
              </a:tblPr>
              <a:tblGrid>
                <a:gridCol w="1674775"/>
                <a:gridCol w="2500075"/>
              </a:tblGrid>
              <a:tr h="448650">
                <a:tc>
                  <a:txBody>
                    <a:bodyPr/>
                    <a:lstStyle/>
                    <a:p>
                      <a:pPr indent="0" lvl="0" marL="0" rtl="0" algn="l">
                        <a:lnSpc>
                          <a:spcPct val="115000"/>
                        </a:lnSpc>
                        <a:spcBef>
                          <a:spcPts val="0"/>
                        </a:spcBef>
                        <a:spcAft>
                          <a:spcPts val="0"/>
                        </a:spcAft>
                        <a:buNone/>
                      </a:pPr>
                      <a:r>
                        <a:rPr lang="id" sz="1350">
                          <a:solidFill>
                            <a:schemeClr val="dk1"/>
                          </a:solidFill>
                          <a:highlight>
                            <a:srgbClr val="FFFFFF"/>
                          </a:highlight>
                        </a:rPr>
                        <a:t>MAE</a:t>
                      </a:r>
                      <a:endParaRPr sz="17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500">
                          <a:solidFill>
                            <a:schemeClr val="dk1"/>
                          </a:solidFill>
                          <a:highlight>
                            <a:srgbClr val="FFFFFF"/>
                          </a:highlight>
                        </a:rPr>
                        <a:t>1575.8689932307564</a:t>
                      </a:r>
                      <a:endParaRPr sz="1500">
                        <a:solidFill>
                          <a:schemeClr val="dk1"/>
                        </a:solidFill>
                        <a:highlight>
                          <a:srgbClr val="FFFFFF"/>
                        </a:highlight>
                      </a:endParaRPr>
                    </a:p>
                  </a:txBody>
                  <a:tcPr marT="91425" marB="91425" marR="91425" marL="91425"/>
                </a:tc>
              </a:tr>
              <a:tr h="448650">
                <a:tc>
                  <a:txBody>
                    <a:bodyPr/>
                    <a:lstStyle/>
                    <a:p>
                      <a:pPr indent="0" lvl="0" marL="0" rtl="0" algn="l">
                        <a:lnSpc>
                          <a:spcPct val="115000"/>
                        </a:lnSpc>
                        <a:spcBef>
                          <a:spcPts val="0"/>
                        </a:spcBef>
                        <a:spcAft>
                          <a:spcPts val="0"/>
                        </a:spcAft>
                        <a:buClr>
                          <a:schemeClr val="dk1"/>
                        </a:buClr>
                        <a:buSzPts val="1100"/>
                        <a:buFont typeface="Arial"/>
                        <a:buNone/>
                      </a:pPr>
                      <a:r>
                        <a:rPr lang="id" sz="1350">
                          <a:solidFill>
                            <a:schemeClr val="dk1"/>
                          </a:solidFill>
                          <a:highlight>
                            <a:srgbClr val="FFFFFF"/>
                          </a:highlight>
                        </a:rPr>
                        <a:t>MSE</a:t>
                      </a:r>
                      <a:endParaRPr sz="17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500">
                          <a:solidFill>
                            <a:schemeClr val="dk1"/>
                          </a:solidFill>
                          <a:highlight>
                            <a:srgbClr val="FFFFFF"/>
                          </a:highlight>
                        </a:rPr>
                        <a:t>5558586.85531815</a:t>
                      </a:r>
                      <a:endParaRPr sz="1500">
                        <a:solidFill>
                          <a:schemeClr val="dk1"/>
                        </a:solidFill>
                        <a:highlight>
                          <a:srgbClr val="FFFFFF"/>
                        </a:highlight>
                      </a:endParaRPr>
                    </a:p>
                  </a:txBody>
                  <a:tcPr marT="91425" marB="91425" marR="91425" marL="91425"/>
                </a:tc>
              </a:tr>
              <a:tr h="448650">
                <a:tc>
                  <a:txBody>
                    <a:bodyPr/>
                    <a:lstStyle/>
                    <a:p>
                      <a:pPr indent="0" lvl="0" marL="0" rtl="0" algn="l">
                        <a:lnSpc>
                          <a:spcPct val="115000"/>
                        </a:lnSpc>
                        <a:spcBef>
                          <a:spcPts val="0"/>
                        </a:spcBef>
                        <a:spcAft>
                          <a:spcPts val="0"/>
                        </a:spcAft>
                        <a:buClr>
                          <a:schemeClr val="dk1"/>
                        </a:buClr>
                        <a:buSzPts val="1100"/>
                        <a:buFont typeface="Arial"/>
                        <a:buNone/>
                      </a:pPr>
                      <a:r>
                        <a:rPr lang="id" sz="1350">
                          <a:solidFill>
                            <a:schemeClr val="dk1"/>
                          </a:solidFill>
                          <a:highlight>
                            <a:srgbClr val="FFFFFF"/>
                          </a:highlight>
                        </a:rPr>
                        <a:t>RMSE</a:t>
                      </a:r>
                      <a:endParaRPr sz="17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500">
                          <a:solidFill>
                            <a:schemeClr val="dk1"/>
                          </a:solidFill>
                          <a:highlight>
                            <a:srgbClr val="FFFFFF"/>
                          </a:highlight>
                        </a:rPr>
                        <a:t>2357.665552048922</a:t>
                      </a:r>
                      <a:endParaRPr sz="1500">
                        <a:solidFill>
                          <a:schemeClr val="dk1"/>
                        </a:solidFill>
                        <a:highlight>
                          <a:srgbClr val="FFFFFF"/>
                        </a:highlight>
                      </a:endParaRPr>
                    </a:p>
                  </a:txBody>
                  <a:tcPr marT="91425" marB="91425" marR="91425" marL="91425"/>
                </a:tc>
              </a:tr>
              <a:tr h="448650">
                <a:tc>
                  <a:txBody>
                    <a:bodyPr/>
                    <a:lstStyle/>
                    <a:p>
                      <a:pPr indent="0" lvl="0" marL="0" rtl="0" algn="l">
                        <a:lnSpc>
                          <a:spcPct val="115000"/>
                        </a:lnSpc>
                        <a:spcBef>
                          <a:spcPts val="0"/>
                        </a:spcBef>
                        <a:spcAft>
                          <a:spcPts val="0"/>
                        </a:spcAft>
                        <a:buClr>
                          <a:schemeClr val="dk1"/>
                        </a:buClr>
                        <a:buSzPts val="1100"/>
                        <a:buFont typeface="Arial"/>
                        <a:buNone/>
                      </a:pPr>
                      <a:r>
                        <a:rPr lang="id" sz="1350">
                          <a:solidFill>
                            <a:schemeClr val="dk1"/>
                          </a:solidFill>
                          <a:highlight>
                            <a:srgbClr val="FFFFFF"/>
                          </a:highlight>
                        </a:rPr>
                        <a:t>R2</a:t>
                      </a:r>
                      <a:endParaRPr sz="17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500">
                          <a:solidFill>
                            <a:schemeClr val="dk1"/>
                          </a:solidFill>
                          <a:highlight>
                            <a:srgbClr val="FFFFFF"/>
                          </a:highlight>
                        </a:rPr>
                        <a:t>0.9079256289634281</a:t>
                      </a:r>
                      <a:endParaRPr sz="1500">
                        <a:solidFill>
                          <a:schemeClr val="dk1"/>
                        </a:solidFill>
                        <a:highlight>
                          <a:srgbClr val="FFFFFF"/>
                        </a:highlight>
                      </a:endParaRPr>
                    </a:p>
                  </a:txBody>
                  <a:tcPr marT="91425" marB="91425" marR="91425" marL="91425"/>
                </a:tc>
              </a:tr>
            </a:tbl>
          </a:graphicData>
        </a:graphic>
      </p:graphicFrame>
      <p:sp>
        <p:nvSpPr>
          <p:cNvPr id="430" name="Google Shape;430;p48"/>
          <p:cNvSpPr txBox="1"/>
          <p:nvPr/>
        </p:nvSpPr>
        <p:spPr>
          <a:xfrm>
            <a:off x="331800" y="3068200"/>
            <a:ext cx="8611800" cy="184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200">
                <a:solidFill>
                  <a:schemeClr val="dk1"/>
                </a:solidFill>
                <a:highlight>
                  <a:srgbClr val="FFFFFF"/>
                </a:highlight>
              </a:rPr>
              <a:t>MAE (rata-rata error) : dapat diinterpretasikan bahwa prediksi Price akan error +1575.8689932307564</a:t>
            </a:r>
            <a:r>
              <a:rPr lang="id" sz="1050">
                <a:solidFill>
                  <a:schemeClr val="dk1"/>
                </a:solidFill>
                <a:highlight>
                  <a:srgbClr val="FFFFFF"/>
                </a:highlight>
              </a:rPr>
              <a:t> </a:t>
            </a:r>
            <a:r>
              <a:rPr lang="id" sz="1200">
                <a:solidFill>
                  <a:schemeClr val="dk1"/>
                </a:solidFill>
                <a:highlight>
                  <a:srgbClr val="FFFFFF"/>
                </a:highlight>
              </a:rPr>
              <a:t>atau -1575.8689932307564 dari harga aslinya. </a:t>
            </a:r>
            <a:endParaRPr sz="1200">
              <a:solidFill>
                <a:schemeClr val="dk1"/>
              </a:solidFill>
              <a:highlight>
                <a:srgbClr val="FFFFFF"/>
              </a:highlight>
            </a:endParaRPr>
          </a:p>
          <a:p>
            <a:pPr indent="0" lvl="0" marL="0" rtl="0" algn="just">
              <a:spcBef>
                <a:spcPts val="0"/>
              </a:spcBef>
              <a:spcAft>
                <a:spcPts val="0"/>
              </a:spcAft>
              <a:buNone/>
            </a:pPr>
            <a:r>
              <a:t/>
            </a:r>
            <a:endParaRPr sz="1200">
              <a:solidFill>
                <a:schemeClr val="dk1"/>
              </a:solidFill>
              <a:highlight>
                <a:srgbClr val="FFFFFF"/>
              </a:highlight>
            </a:endParaRPr>
          </a:p>
          <a:p>
            <a:pPr indent="0" lvl="0" marL="0" rtl="0" algn="just">
              <a:spcBef>
                <a:spcPts val="0"/>
              </a:spcBef>
              <a:spcAft>
                <a:spcPts val="0"/>
              </a:spcAft>
              <a:buNone/>
            </a:pPr>
            <a:r>
              <a:rPr lang="id" sz="1200">
                <a:solidFill>
                  <a:schemeClr val="dk1"/>
                </a:solidFill>
                <a:highlight>
                  <a:srgbClr val="FFFFFF"/>
                </a:highlight>
              </a:rPr>
              <a:t>RMSE : dapat diinterpretasikan bahwa prediksi Price akan error +2357.665552048922 atau -2357.665552048922</a:t>
            </a:r>
            <a:endParaRPr sz="1200">
              <a:solidFill>
                <a:schemeClr val="dk1"/>
              </a:solidFill>
              <a:highlight>
                <a:srgbClr val="FFFFFF"/>
              </a:highlight>
            </a:endParaRPr>
          </a:p>
          <a:p>
            <a:pPr indent="0" lvl="0" marL="0" rtl="0" algn="just">
              <a:spcBef>
                <a:spcPts val="0"/>
              </a:spcBef>
              <a:spcAft>
                <a:spcPts val="0"/>
              </a:spcAft>
              <a:buNone/>
            </a:pPr>
            <a:r>
              <a:rPr lang="id" sz="1200">
                <a:solidFill>
                  <a:schemeClr val="dk1"/>
                </a:solidFill>
                <a:highlight>
                  <a:schemeClr val="lt1"/>
                </a:highlight>
              </a:rPr>
              <a:t> </a:t>
            </a:r>
            <a:r>
              <a:rPr lang="id" sz="1200">
                <a:solidFill>
                  <a:schemeClr val="dk1"/>
                </a:solidFill>
                <a:highlight>
                  <a:srgbClr val="FFFFFF"/>
                </a:highlight>
              </a:rPr>
              <a:t>dari harga aslinya.</a:t>
            </a:r>
            <a:endParaRPr sz="12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just">
              <a:spcBef>
                <a:spcPts val="0"/>
              </a:spcBef>
              <a:spcAft>
                <a:spcPts val="0"/>
              </a:spcAft>
              <a:buNone/>
            </a:pPr>
            <a:r>
              <a:rPr lang="id" sz="1200">
                <a:solidFill>
                  <a:schemeClr val="dk1"/>
                </a:solidFill>
                <a:highlight>
                  <a:srgbClr val="FFFFFF"/>
                </a:highlight>
              </a:rPr>
              <a:t>R2 : diketahui bahwa akurasi model regresi yang terbentuk ialah sebesar 70%. Hal itu menandakan bahwa model regresi yang tebentuk sudah cukup kuat. Selain itu bisa dijelaskan bahwa variabel independen dapat mempengaruhi variabel dependen (Price) sebesar 70% dan 30% lainnya dipengaruhi variabel lain di luar model.</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9"/>
          <p:cNvSpPr txBox="1"/>
          <p:nvPr>
            <p:ph idx="1" type="body"/>
          </p:nvPr>
        </p:nvSpPr>
        <p:spPr>
          <a:xfrm>
            <a:off x="331800" y="1365575"/>
            <a:ext cx="5826300" cy="195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t/>
            </a:r>
            <a:endParaRPr sz="1500">
              <a:solidFill>
                <a:srgbClr val="282828"/>
              </a:solidFill>
              <a:latin typeface="Inter"/>
              <a:ea typeface="Inter"/>
              <a:cs typeface="Inter"/>
              <a:sym typeface="Inter"/>
            </a:endParaRPr>
          </a:p>
        </p:txBody>
      </p:sp>
      <p:sp>
        <p:nvSpPr>
          <p:cNvPr id="436" name="Google Shape;436;p4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37" name="Google Shape;437;p49"/>
          <p:cNvGrpSpPr/>
          <p:nvPr/>
        </p:nvGrpSpPr>
        <p:grpSpPr>
          <a:xfrm>
            <a:off x="7503019" y="95797"/>
            <a:ext cx="1516771" cy="323122"/>
            <a:chOff x="400885" y="325214"/>
            <a:chExt cx="2298835" cy="489727"/>
          </a:xfrm>
        </p:grpSpPr>
        <p:pic>
          <p:nvPicPr>
            <p:cNvPr id="438" name="Google Shape;438;p4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39" name="Google Shape;439;p4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40" name="Google Shape;440;p4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41" name="Google Shape;441;p4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42" name="Google Shape;442;p49"/>
          <p:cNvSpPr txBox="1"/>
          <p:nvPr/>
        </p:nvSpPr>
        <p:spPr>
          <a:xfrm>
            <a:off x="76197" y="2624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graphicFrame>
        <p:nvGraphicFramePr>
          <p:cNvPr id="443" name="Google Shape;443;p49"/>
          <p:cNvGraphicFramePr/>
          <p:nvPr/>
        </p:nvGraphicFramePr>
        <p:xfrm>
          <a:off x="973625" y="1281425"/>
          <a:ext cx="3000000" cy="3000000"/>
        </p:xfrm>
        <a:graphic>
          <a:graphicData uri="http://schemas.openxmlformats.org/drawingml/2006/table">
            <a:tbl>
              <a:tblPr>
                <a:noFill/>
                <a:tableStyleId>{C2ADF338-BBA7-4360-886C-603B48B57ED3}</a:tableStyleId>
              </a:tblPr>
              <a:tblGrid>
                <a:gridCol w="1429275"/>
                <a:gridCol w="1296800"/>
                <a:gridCol w="1442000"/>
                <a:gridCol w="1369425"/>
                <a:gridCol w="1099700"/>
              </a:tblGrid>
              <a:tr h="359350">
                <a:tc>
                  <a:txBody>
                    <a:bodyPr/>
                    <a:lstStyle/>
                    <a:p>
                      <a:pPr indent="0" lvl="0" marL="0" rtl="0" algn="ctr">
                        <a:lnSpc>
                          <a:spcPct val="115000"/>
                        </a:lnSpc>
                        <a:spcBef>
                          <a:spcPts val="0"/>
                        </a:spcBef>
                        <a:spcAft>
                          <a:spcPts val="0"/>
                        </a:spcAft>
                        <a:buNone/>
                      </a:pPr>
                      <a:r>
                        <a:rPr b="1" lang="id" sz="1250">
                          <a:solidFill>
                            <a:schemeClr val="dk1"/>
                          </a:solidFill>
                          <a:highlight>
                            <a:srgbClr val="FFFFFF"/>
                          </a:highlight>
                        </a:rPr>
                        <a:t>Model</a:t>
                      </a:r>
                      <a:endParaRPr b="1" sz="15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b="1" lang="id" sz="1250">
                          <a:solidFill>
                            <a:schemeClr val="dk1"/>
                          </a:solidFill>
                          <a:highlight>
                            <a:srgbClr val="FFFFFF"/>
                          </a:highlight>
                        </a:rPr>
                        <a:t>RMSE</a:t>
                      </a:r>
                      <a:endParaRPr b="1" sz="15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b="1" lang="id" sz="1250">
                          <a:solidFill>
                            <a:schemeClr val="dk1"/>
                          </a:solidFill>
                          <a:highlight>
                            <a:srgbClr val="FFFFFF"/>
                          </a:highlight>
                        </a:rPr>
                        <a:t>MSE</a:t>
                      </a:r>
                      <a:endParaRPr b="1" sz="12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b="1" lang="id" sz="1250">
                          <a:solidFill>
                            <a:schemeClr val="dk1"/>
                          </a:solidFill>
                          <a:highlight>
                            <a:srgbClr val="FFFFFF"/>
                          </a:highlight>
                        </a:rPr>
                        <a:t>MAE</a:t>
                      </a:r>
                      <a:endParaRPr b="1" sz="12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b="1" lang="id" sz="1250">
                          <a:solidFill>
                            <a:schemeClr val="dk1"/>
                          </a:solidFill>
                          <a:highlight>
                            <a:srgbClr val="FFFFFF"/>
                          </a:highlight>
                        </a:rPr>
                        <a:t>R2</a:t>
                      </a:r>
                      <a:endParaRPr b="1" sz="1250">
                        <a:solidFill>
                          <a:schemeClr val="dk1"/>
                        </a:solidFill>
                        <a:highlight>
                          <a:srgbClr val="FFFFFF"/>
                        </a:highlight>
                      </a:endParaRPr>
                    </a:p>
                  </a:txBody>
                  <a:tcPr marT="91425" marB="91425" marR="91425" marL="91425"/>
                </a:tc>
              </a:tr>
              <a:tr h="638150">
                <a:tc>
                  <a:txBody>
                    <a:bodyPr/>
                    <a:lstStyle/>
                    <a:p>
                      <a:pPr indent="0" lvl="0" marL="0" rtl="0" algn="l">
                        <a:lnSpc>
                          <a:spcPct val="115000"/>
                        </a:lnSpc>
                        <a:spcBef>
                          <a:spcPts val="0"/>
                        </a:spcBef>
                        <a:spcAft>
                          <a:spcPts val="0"/>
                        </a:spcAft>
                        <a:buClr>
                          <a:schemeClr val="dk1"/>
                        </a:buClr>
                        <a:buSzPts val="1100"/>
                        <a:buFont typeface="Arial"/>
                        <a:buNone/>
                      </a:pPr>
                      <a:r>
                        <a:rPr lang="id" sz="1250">
                          <a:solidFill>
                            <a:schemeClr val="dk1"/>
                          </a:solidFill>
                          <a:highlight>
                            <a:srgbClr val="FFFFFF"/>
                          </a:highlight>
                        </a:rPr>
                        <a:t>LinearRegression</a:t>
                      </a:r>
                      <a:endParaRPr sz="155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200">
                          <a:solidFill>
                            <a:schemeClr val="dk1"/>
                          </a:solidFill>
                          <a:highlight>
                            <a:srgbClr val="FFFFFF"/>
                          </a:highlight>
                        </a:rPr>
                        <a:t>2351.68</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id" sz="1200">
                          <a:solidFill>
                            <a:schemeClr val="dk1"/>
                          </a:solidFill>
                          <a:highlight>
                            <a:srgbClr val="FFFFFF"/>
                          </a:highlight>
                        </a:rPr>
                        <a:t>5530376.55</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id" sz="1200">
                          <a:solidFill>
                            <a:schemeClr val="dk1"/>
                          </a:solidFill>
                          <a:highlight>
                            <a:srgbClr val="FFFFFF"/>
                          </a:highlight>
                        </a:rPr>
                        <a:t>1548.67</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200">
                          <a:solidFill>
                            <a:schemeClr val="dk1"/>
                          </a:solidFill>
                          <a:highlight>
                            <a:srgbClr val="FFFFFF"/>
                          </a:highlight>
                        </a:rPr>
                        <a:t>0.91</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r>
              <a:tr h="638150">
                <a:tc>
                  <a:txBody>
                    <a:bodyPr/>
                    <a:lstStyle/>
                    <a:p>
                      <a:pPr indent="0" lvl="0" marL="0" rtl="0" algn="l">
                        <a:lnSpc>
                          <a:spcPct val="115000"/>
                        </a:lnSpc>
                        <a:spcBef>
                          <a:spcPts val="0"/>
                        </a:spcBef>
                        <a:spcAft>
                          <a:spcPts val="0"/>
                        </a:spcAft>
                        <a:buClr>
                          <a:schemeClr val="dk1"/>
                        </a:buClr>
                        <a:buSzPts val="1100"/>
                        <a:buFont typeface="Arial"/>
                        <a:buNone/>
                      </a:pPr>
                      <a:r>
                        <a:rPr lang="id" sz="1250">
                          <a:solidFill>
                            <a:schemeClr val="dk1"/>
                          </a:solidFill>
                          <a:highlight>
                            <a:srgbClr val="FFFFFF"/>
                          </a:highlight>
                        </a:rPr>
                        <a:t>LassoRegression</a:t>
                      </a:r>
                      <a:endParaRPr sz="155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200">
                          <a:solidFill>
                            <a:schemeClr val="dk1"/>
                          </a:solidFill>
                          <a:highlight>
                            <a:srgbClr val="FFFFFF"/>
                          </a:highlight>
                        </a:rPr>
                        <a:t>2428.59</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id" sz="1200">
                          <a:solidFill>
                            <a:schemeClr val="dk1"/>
                          </a:solidFill>
                          <a:highlight>
                            <a:srgbClr val="FFFFFF"/>
                          </a:highlight>
                        </a:rPr>
                        <a:t>5898063.30</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200">
                          <a:solidFill>
                            <a:schemeClr val="dk1"/>
                          </a:solidFill>
                          <a:highlight>
                            <a:srgbClr val="FFFFFF"/>
                          </a:highlight>
                        </a:rPr>
                        <a:t>1535.67</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200">
                          <a:solidFill>
                            <a:schemeClr val="dk1"/>
                          </a:solidFill>
                          <a:highlight>
                            <a:srgbClr val="FFFFFF"/>
                          </a:highlight>
                        </a:rPr>
                        <a:t>0.90</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r>
              <a:tr h="638150">
                <a:tc>
                  <a:txBody>
                    <a:bodyPr/>
                    <a:lstStyle/>
                    <a:p>
                      <a:pPr indent="0" lvl="0" marL="0" rtl="0" algn="l">
                        <a:lnSpc>
                          <a:spcPct val="115000"/>
                        </a:lnSpc>
                        <a:spcBef>
                          <a:spcPts val="0"/>
                        </a:spcBef>
                        <a:spcAft>
                          <a:spcPts val="0"/>
                        </a:spcAft>
                        <a:buClr>
                          <a:schemeClr val="dk1"/>
                        </a:buClr>
                        <a:buSzPts val="1100"/>
                        <a:buFont typeface="Arial"/>
                        <a:buNone/>
                      </a:pPr>
                      <a:r>
                        <a:rPr lang="id" sz="1250">
                          <a:solidFill>
                            <a:schemeClr val="dk1"/>
                          </a:solidFill>
                          <a:highlight>
                            <a:srgbClr val="FFFFFF"/>
                          </a:highlight>
                        </a:rPr>
                        <a:t>RidgeRegression</a:t>
                      </a:r>
                      <a:endParaRPr sz="155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200">
                          <a:solidFill>
                            <a:schemeClr val="dk1"/>
                          </a:solidFill>
                          <a:highlight>
                            <a:srgbClr val="FFFFFF"/>
                          </a:highlight>
                        </a:rPr>
                        <a:t>2367.55</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200">
                          <a:solidFill>
                            <a:schemeClr val="dk1"/>
                          </a:solidFill>
                          <a:highlight>
                            <a:srgbClr val="FFFFFF"/>
                          </a:highlight>
                        </a:rPr>
                        <a:t>5605312.34</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200">
                          <a:solidFill>
                            <a:schemeClr val="dk1"/>
                          </a:solidFill>
                          <a:highlight>
                            <a:srgbClr val="FFFFFF"/>
                          </a:highlight>
                        </a:rPr>
                        <a:t>1588.88</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200">
                          <a:solidFill>
                            <a:schemeClr val="dk1"/>
                          </a:solidFill>
                          <a:highlight>
                            <a:srgbClr val="FFFFFF"/>
                          </a:highlight>
                        </a:rPr>
                        <a:t>0.91</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r>
            </a:tbl>
          </a:graphicData>
        </a:graphic>
      </p:graphicFrame>
      <p:sp>
        <p:nvSpPr>
          <p:cNvPr id="444" name="Google Shape;444;p49"/>
          <p:cNvSpPr txBox="1"/>
          <p:nvPr/>
        </p:nvSpPr>
        <p:spPr>
          <a:xfrm>
            <a:off x="331800" y="3494500"/>
            <a:ext cx="86118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200"/>
          </a:p>
        </p:txBody>
      </p:sp>
      <p:sp>
        <p:nvSpPr>
          <p:cNvPr id="445" name="Google Shape;445;p49"/>
          <p:cNvSpPr txBox="1"/>
          <p:nvPr/>
        </p:nvSpPr>
        <p:spPr>
          <a:xfrm>
            <a:off x="422475" y="403163"/>
            <a:ext cx="3000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id" sz="2200">
                <a:solidFill>
                  <a:srgbClr val="674EA7"/>
                </a:solidFill>
                <a:latin typeface="Inter"/>
                <a:ea typeface="Inter"/>
                <a:cs typeface="Inter"/>
                <a:sym typeface="Inter"/>
              </a:rPr>
              <a:t>Model Pertama</a:t>
            </a:r>
            <a:endParaRPr sz="3520">
              <a:solidFill>
                <a:srgbClr val="674EA7"/>
              </a:solidFill>
              <a:latin typeface="Maven Pro SemiBold"/>
              <a:ea typeface="Maven Pro SemiBold"/>
              <a:cs typeface="Maven Pro SemiBold"/>
              <a:sym typeface="Maven Pro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0"/>
          <p:cNvSpPr txBox="1"/>
          <p:nvPr>
            <p:ph idx="1" type="body"/>
          </p:nvPr>
        </p:nvSpPr>
        <p:spPr>
          <a:xfrm>
            <a:off x="331800" y="1365575"/>
            <a:ext cx="5826300" cy="195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t/>
            </a:r>
            <a:endParaRPr sz="1500">
              <a:solidFill>
                <a:srgbClr val="282828"/>
              </a:solidFill>
              <a:latin typeface="Inter"/>
              <a:ea typeface="Inter"/>
              <a:cs typeface="Inter"/>
              <a:sym typeface="Inter"/>
            </a:endParaRPr>
          </a:p>
        </p:txBody>
      </p:sp>
      <p:sp>
        <p:nvSpPr>
          <p:cNvPr id="451" name="Google Shape;451;p5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52" name="Google Shape;452;p50"/>
          <p:cNvGrpSpPr/>
          <p:nvPr/>
        </p:nvGrpSpPr>
        <p:grpSpPr>
          <a:xfrm>
            <a:off x="7503019" y="95797"/>
            <a:ext cx="1516771" cy="323122"/>
            <a:chOff x="400885" y="325214"/>
            <a:chExt cx="2298835" cy="489727"/>
          </a:xfrm>
        </p:grpSpPr>
        <p:pic>
          <p:nvPicPr>
            <p:cNvPr id="453" name="Google Shape;453;p5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54" name="Google Shape;454;p5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55" name="Google Shape;455;p5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56" name="Google Shape;456;p5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57" name="Google Shape;457;p50"/>
          <p:cNvSpPr txBox="1"/>
          <p:nvPr/>
        </p:nvSpPr>
        <p:spPr>
          <a:xfrm>
            <a:off x="76197" y="2624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graphicFrame>
        <p:nvGraphicFramePr>
          <p:cNvPr id="458" name="Google Shape;458;p50"/>
          <p:cNvGraphicFramePr/>
          <p:nvPr/>
        </p:nvGraphicFramePr>
        <p:xfrm>
          <a:off x="517138" y="826075"/>
          <a:ext cx="3000000" cy="3000000"/>
        </p:xfrm>
        <a:graphic>
          <a:graphicData uri="http://schemas.openxmlformats.org/drawingml/2006/table">
            <a:tbl>
              <a:tblPr>
                <a:noFill/>
                <a:tableStyleId>{C2ADF338-BBA7-4360-886C-603B48B57ED3}</a:tableStyleId>
              </a:tblPr>
              <a:tblGrid>
                <a:gridCol w="2019850"/>
                <a:gridCol w="1311025"/>
                <a:gridCol w="1761925"/>
                <a:gridCol w="1673250"/>
                <a:gridCol w="1343675"/>
              </a:tblGrid>
              <a:tr h="334350">
                <a:tc>
                  <a:txBody>
                    <a:bodyPr/>
                    <a:lstStyle/>
                    <a:p>
                      <a:pPr indent="0" lvl="0" marL="0" rtl="0" algn="ctr">
                        <a:lnSpc>
                          <a:spcPct val="115000"/>
                        </a:lnSpc>
                        <a:spcBef>
                          <a:spcPts val="0"/>
                        </a:spcBef>
                        <a:spcAft>
                          <a:spcPts val="0"/>
                        </a:spcAft>
                        <a:buNone/>
                      </a:pPr>
                      <a:r>
                        <a:rPr b="1" lang="id" sz="1250">
                          <a:solidFill>
                            <a:schemeClr val="dk1"/>
                          </a:solidFill>
                          <a:highlight>
                            <a:srgbClr val="FFFFFF"/>
                          </a:highlight>
                        </a:rPr>
                        <a:t>Model</a:t>
                      </a:r>
                      <a:endParaRPr b="1" sz="15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b="1" lang="id" sz="1250">
                          <a:solidFill>
                            <a:schemeClr val="dk1"/>
                          </a:solidFill>
                          <a:highlight>
                            <a:srgbClr val="FFFFFF"/>
                          </a:highlight>
                        </a:rPr>
                        <a:t>RMSE</a:t>
                      </a:r>
                      <a:endParaRPr b="1" sz="15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b="1" lang="id" sz="1250">
                          <a:solidFill>
                            <a:schemeClr val="dk1"/>
                          </a:solidFill>
                          <a:highlight>
                            <a:srgbClr val="FFFFFF"/>
                          </a:highlight>
                        </a:rPr>
                        <a:t>MSE</a:t>
                      </a:r>
                      <a:endParaRPr b="1" sz="12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b="1" lang="id" sz="1250">
                          <a:solidFill>
                            <a:schemeClr val="dk1"/>
                          </a:solidFill>
                          <a:highlight>
                            <a:srgbClr val="FFFFFF"/>
                          </a:highlight>
                        </a:rPr>
                        <a:t>MAE</a:t>
                      </a:r>
                      <a:endParaRPr b="1" sz="12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b="1" lang="id" sz="1250">
                          <a:solidFill>
                            <a:schemeClr val="dk1"/>
                          </a:solidFill>
                          <a:highlight>
                            <a:srgbClr val="FFFFFF"/>
                          </a:highlight>
                        </a:rPr>
                        <a:t>R2</a:t>
                      </a:r>
                      <a:endParaRPr b="1" sz="1250">
                        <a:solidFill>
                          <a:schemeClr val="dk1"/>
                        </a:solidFill>
                        <a:highlight>
                          <a:srgbClr val="FFFFFF"/>
                        </a:highlight>
                      </a:endParaRPr>
                    </a:p>
                  </a:txBody>
                  <a:tcPr marT="91425" marB="91425" marR="91425" marL="91425"/>
                </a:tc>
              </a:tr>
              <a:tr h="853700">
                <a:tc>
                  <a:txBody>
                    <a:bodyPr/>
                    <a:lstStyle/>
                    <a:p>
                      <a:pPr indent="0" lvl="0" marL="0" rtl="0" algn="l">
                        <a:lnSpc>
                          <a:spcPct val="115000"/>
                        </a:lnSpc>
                        <a:spcBef>
                          <a:spcPts val="0"/>
                        </a:spcBef>
                        <a:spcAft>
                          <a:spcPts val="0"/>
                        </a:spcAft>
                        <a:buClr>
                          <a:schemeClr val="dk1"/>
                        </a:buClr>
                        <a:buSzPts val="1100"/>
                        <a:buFont typeface="Arial"/>
                        <a:buNone/>
                      </a:pPr>
                      <a:r>
                        <a:rPr lang="id" sz="1250">
                          <a:solidFill>
                            <a:schemeClr val="dk1"/>
                          </a:solidFill>
                          <a:highlight>
                            <a:srgbClr val="FFFFFF"/>
                          </a:highlight>
                        </a:rPr>
                        <a:t>Decision Tree Regressor</a:t>
                      </a:r>
                      <a:endParaRPr sz="145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200">
                          <a:solidFill>
                            <a:schemeClr val="dk1"/>
                          </a:solidFill>
                          <a:highlight>
                            <a:srgbClr val="FFFFFF"/>
                          </a:highlight>
                        </a:rPr>
                        <a:t>2543.60</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id" sz="1200">
                          <a:solidFill>
                            <a:schemeClr val="dk1"/>
                          </a:solidFill>
                          <a:highlight>
                            <a:srgbClr val="FFFFFF"/>
                          </a:highlight>
                        </a:rPr>
                        <a:t>6469907.88</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id" sz="1200">
                          <a:solidFill>
                            <a:schemeClr val="dk1"/>
                          </a:solidFill>
                          <a:highlight>
                            <a:srgbClr val="FFFFFF"/>
                          </a:highlight>
                        </a:rPr>
                        <a:t>1567.63</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id" sz="1200">
                          <a:solidFill>
                            <a:schemeClr val="dk1"/>
                          </a:solidFill>
                          <a:highlight>
                            <a:srgbClr val="FFFFFF"/>
                          </a:highlight>
                        </a:rPr>
                        <a:t>0.88</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r>
            </a:tbl>
          </a:graphicData>
        </a:graphic>
      </p:graphicFrame>
      <p:sp>
        <p:nvSpPr>
          <p:cNvPr id="459" name="Google Shape;459;p50"/>
          <p:cNvSpPr txBox="1"/>
          <p:nvPr/>
        </p:nvSpPr>
        <p:spPr>
          <a:xfrm>
            <a:off x="331800" y="3418300"/>
            <a:ext cx="86118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200"/>
          </a:p>
        </p:txBody>
      </p:sp>
      <p:sp>
        <p:nvSpPr>
          <p:cNvPr id="460" name="Google Shape;460;p50"/>
          <p:cNvSpPr txBox="1"/>
          <p:nvPr/>
        </p:nvSpPr>
        <p:spPr>
          <a:xfrm>
            <a:off x="422475" y="364938"/>
            <a:ext cx="3000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id" sz="2200">
                <a:solidFill>
                  <a:srgbClr val="674EA7"/>
                </a:solidFill>
                <a:latin typeface="Inter"/>
                <a:ea typeface="Inter"/>
                <a:cs typeface="Inter"/>
                <a:sym typeface="Inter"/>
              </a:rPr>
              <a:t>Decision Tree</a:t>
            </a:r>
            <a:endParaRPr sz="3520">
              <a:solidFill>
                <a:srgbClr val="674EA7"/>
              </a:solidFill>
              <a:latin typeface="Maven Pro SemiBold"/>
              <a:ea typeface="Maven Pro SemiBold"/>
              <a:cs typeface="Maven Pro SemiBold"/>
              <a:sym typeface="Maven Pro SemiBold"/>
            </a:endParaRPr>
          </a:p>
        </p:txBody>
      </p:sp>
      <p:pic>
        <p:nvPicPr>
          <p:cNvPr id="461" name="Google Shape;461;p50"/>
          <p:cNvPicPr preferRelativeResize="0"/>
          <p:nvPr/>
        </p:nvPicPr>
        <p:blipFill>
          <a:blip r:embed="rId5">
            <a:alphaModFix/>
          </a:blip>
          <a:stretch>
            <a:fillRect/>
          </a:stretch>
        </p:blipFill>
        <p:spPr>
          <a:xfrm>
            <a:off x="7950" y="2152650"/>
            <a:ext cx="3829050" cy="2647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idx="1" type="body"/>
          </p:nvPr>
        </p:nvSpPr>
        <p:spPr>
          <a:xfrm>
            <a:off x="331800" y="1365575"/>
            <a:ext cx="5826300" cy="195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t/>
            </a:r>
            <a:endParaRPr sz="1500">
              <a:solidFill>
                <a:srgbClr val="282828"/>
              </a:solidFill>
              <a:latin typeface="Inter"/>
              <a:ea typeface="Inter"/>
              <a:cs typeface="Inter"/>
              <a:sym typeface="Inter"/>
            </a:endParaRPr>
          </a:p>
        </p:txBody>
      </p:sp>
      <p:sp>
        <p:nvSpPr>
          <p:cNvPr id="467" name="Google Shape;467;p5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68" name="Google Shape;468;p51"/>
          <p:cNvGrpSpPr/>
          <p:nvPr/>
        </p:nvGrpSpPr>
        <p:grpSpPr>
          <a:xfrm>
            <a:off x="7503019" y="95797"/>
            <a:ext cx="1516771" cy="323122"/>
            <a:chOff x="400885" y="325214"/>
            <a:chExt cx="2298835" cy="489727"/>
          </a:xfrm>
        </p:grpSpPr>
        <p:pic>
          <p:nvPicPr>
            <p:cNvPr id="469" name="Google Shape;469;p5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70" name="Google Shape;470;p5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71" name="Google Shape;471;p5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72" name="Google Shape;472;p5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73" name="Google Shape;473;p51"/>
          <p:cNvSpPr txBox="1"/>
          <p:nvPr/>
        </p:nvSpPr>
        <p:spPr>
          <a:xfrm>
            <a:off x="76197" y="2624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graphicFrame>
        <p:nvGraphicFramePr>
          <p:cNvPr id="474" name="Google Shape;474;p51"/>
          <p:cNvGraphicFramePr/>
          <p:nvPr/>
        </p:nvGraphicFramePr>
        <p:xfrm>
          <a:off x="326388" y="964600"/>
          <a:ext cx="3000000" cy="3000000"/>
        </p:xfrm>
        <a:graphic>
          <a:graphicData uri="http://schemas.openxmlformats.org/drawingml/2006/table">
            <a:tbl>
              <a:tblPr>
                <a:noFill/>
                <a:tableStyleId>{C2ADF338-BBA7-4360-886C-603B48B57ED3}</a:tableStyleId>
              </a:tblPr>
              <a:tblGrid>
                <a:gridCol w="2540500"/>
                <a:gridCol w="1384575"/>
                <a:gridCol w="1797525"/>
                <a:gridCol w="1610050"/>
                <a:gridCol w="1158575"/>
              </a:tblGrid>
              <a:tr h="388600">
                <a:tc>
                  <a:txBody>
                    <a:bodyPr/>
                    <a:lstStyle/>
                    <a:p>
                      <a:pPr indent="0" lvl="0" marL="0" rtl="0" algn="ctr">
                        <a:lnSpc>
                          <a:spcPct val="115000"/>
                        </a:lnSpc>
                        <a:spcBef>
                          <a:spcPts val="0"/>
                        </a:spcBef>
                        <a:spcAft>
                          <a:spcPts val="0"/>
                        </a:spcAft>
                        <a:buNone/>
                      </a:pPr>
                      <a:r>
                        <a:rPr b="1" lang="id" sz="1350">
                          <a:solidFill>
                            <a:schemeClr val="dk1"/>
                          </a:solidFill>
                          <a:highlight>
                            <a:srgbClr val="FFFFFF"/>
                          </a:highlight>
                        </a:rPr>
                        <a:t>Model</a:t>
                      </a:r>
                      <a:endParaRPr b="1" sz="16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b="1" lang="id" sz="1350">
                          <a:solidFill>
                            <a:schemeClr val="dk1"/>
                          </a:solidFill>
                          <a:highlight>
                            <a:srgbClr val="FFFFFF"/>
                          </a:highlight>
                        </a:rPr>
                        <a:t>RMSE</a:t>
                      </a:r>
                      <a:endParaRPr b="1" sz="16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b="1" lang="id" sz="1350">
                          <a:solidFill>
                            <a:schemeClr val="dk1"/>
                          </a:solidFill>
                          <a:highlight>
                            <a:srgbClr val="FFFFFF"/>
                          </a:highlight>
                        </a:rPr>
                        <a:t>MSE</a:t>
                      </a:r>
                      <a:endParaRPr b="1" sz="13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b="1" lang="id" sz="1350">
                          <a:solidFill>
                            <a:schemeClr val="dk1"/>
                          </a:solidFill>
                          <a:highlight>
                            <a:srgbClr val="FFFFFF"/>
                          </a:highlight>
                        </a:rPr>
                        <a:t>MAE</a:t>
                      </a:r>
                      <a:endParaRPr b="1" sz="13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b="1" lang="id" sz="1350">
                          <a:solidFill>
                            <a:schemeClr val="dk1"/>
                          </a:solidFill>
                          <a:highlight>
                            <a:srgbClr val="FFFFFF"/>
                          </a:highlight>
                        </a:rPr>
                        <a:t>R2</a:t>
                      </a:r>
                      <a:endParaRPr b="1" sz="1350">
                        <a:solidFill>
                          <a:schemeClr val="dk1"/>
                        </a:solidFill>
                        <a:highlight>
                          <a:srgbClr val="FFFFFF"/>
                        </a:highlight>
                      </a:endParaRPr>
                    </a:p>
                  </a:txBody>
                  <a:tcPr marT="91425" marB="91425" marR="91425" marL="91425"/>
                </a:tc>
              </a:tr>
              <a:tr h="733425">
                <a:tc>
                  <a:txBody>
                    <a:bodyPr/>
                    <a:lstStyle/>
                    <a:p>
                      <a:pPr indent="0" lvl="0" marL="0" rtl="0" algn="l">
                        <a:lnSpc>
                          <a:spcPct val="115000"/>
                        </a:lnSpc>
                        <a:spcBef>
                          <a:spcPts val="0"/>
                        </a:spcBef>
                        <a:spcAft>
                          <a:spcPts val="0"/>
                        </a:spcAft>
                        <a:buClr>
                          <a:schemeClr val="dk1"/>
                        </a:buClr>
                        <a:buSzPts val="1100"/>
                        <a:buFont typeface="Arial"/>
                        <a:buNone/>
                      </a:pPr>
                      <a:r>
                        <a:rPr lang="id" sz="1350">
                          <a:solidFill>
                            <a:schemeClr val="dk1"/>
                          </a:solidFill>
                          <a:highlight>
                            <a:srgbClr val="FFFFFF"/>
                          </a:highlight>
                        </a:rPr>
                        <a:t>Random Forest Regressor</a:t>
                      </a:r>
                      <a:endParaRPr sz="155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200">
                          <a:solidFill>
                            <a:schemeClr val="dk1"/>
                          </a:solidFill>
                          <a:highlight>
                            <a:srgbClr val="FFFFFF"/>
                          </a:highlight>
                        </a:rPr>
                        <a:t>2035.60</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id" sz="1200">
                          <a:solidFill>
                            <a:schemeClr val="dk1"/>
                          </a:solidFill>
                          <a:highlight>
                            <a:srgbClr val="FFFFFF"/>
                          </a:highlight>
                        </a:rPr>
                        <a:t>4143670.79</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id" sz="1200">
                          <a:solidFill>
                            <a:schemeClr val="dk1"/>
                          </a:solidFill>
                          <a:highlight>
                            <a:srgbClr val="FFFFFF"/>
                          </a:highlight>
                        </a:rPr>
                        <a:t>1355.98</a:t>
                      </a:r>
                      <a:endParaRPr sz="1200">
                        <a:solidFill>
                          <a:schemeClr val="dk1"/>
                        </a:solidFill>
                        <a:highlight>
                          <a:srgbClr val="FFFFFF"/>
                        </a:highlight>
                      </a:endParaRPr>
                    </a:p>
                    <a:p>
                      <a:pPr indent="0" lvl="0" marL="0" rtl="0" algn="l">
                        <a:lnSpc>
                          <a:spcPct val="115000"/>
                        </a:lnSpc>
                        <a:spcBef>
                          <a:spcPts val="0"/>
                        </a:spcBef>
                        <a:spcAft>
                          <a:spcPts val="0"/>
                        </a:spcAft>
                        <a:buNone/>
                      </a:pPr>
                      <a:r>
                        <a:rPr lang="id"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id" sz="1200">
                          <a:solidFill>
                            <a:schemeClr val="dk1"/>
                          </a:solidFill>
                          <a:highlight>
                            <a:srgbClr val="FFFFFF"/>
                          </a:highlight>
                        </a:rPr>
                        <a:t>0.93</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r>
            </a:tbl>
          </a:graphicData>
        </a:graphic>
      </p:graphicFrame>
      <p:sp>
        <p:nvSpPr>
          <p:cNvPr id="475" name="Google Shape;475;p51"/>
          <p:cNvSpPr txBox="1"/>
          <p:nvPr/>
        </p:nvSpPr>
        <p:spPr>
          <a:xfrm>
            <a:off x="331800" y="3418300"/>
            <a:ext cx="86118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200"/>
          </a:p>
        </p:txBody>
      </p:sp>
      <p:sp>
        <p:nvSpPr>
          <p:cNvPr id="476" name="Google Shape;476;p51"/>
          <p:cNvSpPr txBox="1"/>
          <p:nvPr/>
        </p:nvSpPr>
        <p:spPr>
          <a:xfrm>
            <a:off x="422475" y="403163"/>
            <a:ext cx="3000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id" sz="2200">
                <a:solidFill>
                  <a:srgbClr val="674EA7"/>
                </a:solidFill>
                <a:latin typeface="Inter"/>
                <a:ea typeface="Inter"/>
                <a:cs typeface="Inter"/>
                <a:sym typeface="Inter"/>
              </a:rPr>
              <a:t>Random Forest</a:t>
            </a:r>
            <a:endParaRPr sz="3520">
              <a:solidFill>
                <a:srgbClr val="674EA7"/>
              </a:solidFill>
              <a:latin typeface="Maven Pro SemiBold"/>
              <a:ea typeface="Maven Pro SemiBold"/>
              <a:cs typeface="Maven Pro SemiBold"/>
              <a:sym typeface="Maven Pro SemiBold"/>
            </a:endParaRPr>
          </a:p>
        </p:txBody>
      </p:sp>
      <p:pic>
        <p:nvPicPr>
          <p:cNvPr id="477" name="Google Shape;477;p51"/>
          <p:cNvPicPr preferRelativeResize="0"/>
          <p:nvPr/>
        </p:nvPicPr>
        <p:blipFill>
          <a:blip r:embed="rId5">
            <a:alphaModFix/>
          </a:blip>
          <a:stretch>
            <a:fillRect/>
          </a:stretch>
        </p:blipFill>
        <p:spPr>
          <a:xfrm>
            <a:off x="331800" y="2278975"/>
            <a:ext cx="3829050" cy="2647950"/>
          </a:xfrm>
          <a:prstGeom prst="rect">
            <a:avLst/>
          </a:prstGeom>
          <a:noFill/>
          <a:ln>
            <a:noFill/>
          </a:ln>
        </p:spPr>
      </p:pic>
      <p:sp>
        <p:nvSpPr>
          <p:cNvPr id="478" name="Google Shape;478;p51"/>
          <p:cNvSpPr txBox="1"/>
          <p:nvPr/>
        </p:nvSpPr>
        <p:spPr>
          <a:xfrm>
            <a:off x="4728550" y="2889450"/>
            <a:ext cx="3913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Berdasarkan pemodelan yang ada, model terbaik adalah </a:t>
            </a:r>
            <a:r>
              <a:rPr b="1" lang="id">
                <a:highlight>
                  <a:srgbClr val="B4A7D6"/>
                </a:highlight>
              </a:rPr>
              <a:t>Random Forest</a:t>
            </a:r>
            <a:r>
              <a:rPr lang="id"/>
              <a:t> dengan R2-Score sebesar </a:t>
            </a:r>
            <a:r>
              <a:rPr lang="id" sz="1250">
                <a:solidFill>
                  <a:schemeClr val="dk1"/>
                </a:solidFill>
                <a:highlight>
                  <a:srgbClr val="FFFFFF"/>
                </a:highlight>
              </a:rPr>
              <a:t>0.93</a:t>
            </a:r>
            <a:endParaRPr sz="1250">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2"/>
          <p:cNvSpPr txBox="1"/>
          <p:nvPr>
            <p:ph idx="1" type="body"/>
          </p:nvPr>
        </p:nvSpPr>
        <p:spPr>
          <a:xfrm>
            <a:off x="331800" y="1365575"/>
            <a:ext cx="5826300" cy="195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t/>
            </a:r>
            <a:endParaRPr sz="1500">
              <a:solidFill>
                <a:srgbClr val="282828"/>
              </a:solidFill>
              <a:latin typeface="Inter"/>
              <a:ea typeface="Inter"/>
              <a:cs typeface="Inter"/>
              <a:sym typeface="Inter"/>
            </a:endParaRPr>
          </a:p>
        </p:txBody>
      </p:sp>
      <p:sp>
        <p:nvSpPr>
          <p:cNvPr id="484" name="Google Shape;484;p5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85" name="Google Shape;485;p52"/>
          <p:cNvGrpSpPr/>
          <p:nvPr/>
        </p:nvGrpSpPr>
        <p:grpSpPr>
          <a:xfrm>
            <a:off x="7503019" y="95797"/>
            <a:ext cx="1516771" cy="323122"/>
            <a:chOff x="400885" y="325214"/>
            <a:chExt cx="2298835" cy="489727"/>
          </a:xfrm>
        </p:grpSpPr>
        <p:pic>
          <p:nvPicPr>
            <p:cNvPr id="486" name="Google Shape;486;p5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87" name="Google Shape;487;p5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88" name="Google Shape;488;p5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89" name="Google Shape;489;p5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90" name="Google Shape;490;p52"/>
          <p:cNvSpPr txBox="1"/>
          <p:nvPr/>
        </p:nvSpPr>
        <p:spPr>
          <a:xfrm>
            <a:off x="76197" y="2624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graphicFrame>
        <p:nvGraphicFramePr>
          <p:cNvPr id="491" name="Google Shape;491;p52"/>
          <p:cNvGraphicFramePr/>
          <p:nvPr/>
        </p:nvGraphicFramePr>
        <p:xfrm>
          <a:off x="502350" y="964600"/>
          <a:ext cx="3000000" cy="3000000"/>
        </p:xfrm>
        <a:graphic>
          <a:graphicData uri="http://schemas.openxmlformats.org/drawingml/2006/table">
            <a:tbl>
              <a:tblPr>
                <a:noFill/>
                <a:tableStyleId>{C2ADF338-BBA7-4360-886C-603B48B57ED3}</a:tableStyleId>
              </a:tblPr>
              <a:tblGrid>
                <a:gridCol w="3884225"/>
                <a:gridCol w="2116925"/>
                <a:gridCol w="1771375"/>
              </a:tblGrid>
              <a:tr h="388600">
                <a:tc>
                  <a:txBody>
                    <a:bodyPr/>
                    <a:lstStyle/>
                    <a:p>
                      <a:pPr indent="0" lvl="0" marL="0" rtl="0" algn="ctr">
                        <a:lnSpc>
                          <a:spcPct val="115000"/>
                        </a:lnSpc>
                        <a:spcBef>
                          <a:spcPts val="0"/>
                        </a:spcBef>
                        <a:spcAft>
                          <a:spcPts val="0"/>
                        </a:spcAft>
                        <a:buNone/>
                      </a:pPr>
                      <a:r>
                        <a:rPr b="1" lang="id" sz="1350">
                          <a:solidFill>
                            <a:schemeClr val="dk1"/>
                          </a:solidFill>
                          <a:highlight>
                            <a:srgbClr val="FFFFFF"/>
                          </a:highlight>
                        </a:rPr>
                        <a:t>Model</a:t>
                      </a:r>
                      <a:endParaRPr b="1" sz="16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b="1" lang="id" sz="1350">
                          <a:solidFill>
                            <a:schemeClr val="dk1"/>
                          </a:solidFill>
                          <a:highlight>
                            <a:srgbClr val="FFFFFF"/>
                          </a:highlight>
                        </a:rPr>
                        <a:t>RMSE</a:t>
                      </a:r>
                      <a:endParaRPr b="1" sz="16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b="1" lang="id" sz="1350">
                          <a:solidFill>
                            <a:schemeClr val="dk1"/>
                          </a:solidFill>
                          <a:highlight>
                            <a:srgbClr val="FFFFFF"/>
                          </a:highlight>
                        </a:rPr>
                        <a:t>R2</a:t>
                      </a:r>
                      <a:endParaRPr b="1" sz="1350">
                        <a:solidFill>
                          <a:schemeClr val="dk1"/>
                        </a:solidFill>
                        <a:highlight>
                          <a:srgbClr val="FFFFFF"/>
                        </a:highlight>
                      </a:endParaRPr>
                    </a:p>
                  </a:txBody>
                  <a:tcPr marT="91425" marB="91425" marR="91425" marL="91425"/>
                </a:tc>
              </a:tr>
              <a:tr h="1358625">
                <a:tc>
                  <a:txBody>
                    <a:bodyPr/>
                    <a:lstStyle/>
                    <a:p>
                      <a:pPr indent="0" lvl="0" marL="0" rtl="0" algn="l">
                        <a:lnSpc>
                          <a:spcPct val="115000"/>
                        </a:lnSpc>
                        <a:spcBef>
                          <a:spcPts val="0"/>
                        </a:spcBef>
                        <a:spcAft>
                          <a:spcPts val="0"/>
                        </a:spcAft>
                        <a:buClr>
                          <a:schemeClr val="dk1"/>
                        </a:buClr>
                        <a:buSzPts val="1100"/>
                        <a:buFont typeface="Arial"/>
                        <a:buNone/>
                      </a:pPr>
                      <a:r>
                        <a:rPr lang="id" sz="1350">
                          <a:solidFill>
                            <a:schemeClr val="dk1"/>
                          </a:solidFill>
                          <a:highlight>
                            <a:srgbClr val="FFFFFF"/>
                          </a:highlight>
                        </a:rPr>
                        <a:t>Random Forest Regressor</a:t>
                      </a:r>
                      <a:endParaRPr sz="155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200">
                          <a:solidFill>
                            <a:schemeClr val="dk1"/>
                          </a:solidFill>
                          <a:highlight>
                            <a:srgbClr val="FFFFFF"/>
                          </a:highlight>
                        </a:rPr>
                        <a:t>2446.202756393957</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id" sz="1200">
                          <a:solidFill>
                            <a:schemeClr val="dk1"/>
                          </a:solidFill>
                          <a:highlight>
                            <a:srgbClr val="FFFFFF"/>
                          </a:highlight>
                        </a:rPr>
                        <a:t>0.891103721626432</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r>
            </a:tbl>
          </a:graphicData>
        </a:graphic>
      </p:graphicFrame>
      <p:sp>
        <p:nvSpPr>
          <p:cNvPr id="492" name="Google Shape;492;p52"/>
          <p:cNvSpPr txBox="1"/>
          <p:nvPr/>
        </p:nvSpPr>
        <p:spPr>
          <a:xfrm>
            <a:off x="331800" y="3418300"/>
            <a:ext cx="86118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200"/>
          </a:p>
        </p:txBody>
      </p:sp>
      <p:sp>
        <p:nvSpPr>
          <p:cNvPr id="493" name="Google Shape;493;p52"/>
          <p:cNvSpPr txBox="1"/>
          <p:nvPr/>
        </p:nvSpPr>
        <p:spPr>
          <a:xfrm>
            <a:off x="422475" y="403175"/>
            <a:ext cx="40902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id" sz="2200">
                <a:solidFill>
                  <a:srgbClr val="674EA7"/>
                </a:solidFill>
                <a:latin typeface="Inter"/>
                <a:ea typeface="Inter"/>
                <a:cs typeface="Inter"/>
                <a:sym typeface="Inter"/>
              </a:rPr>
              <a:t>Random Forest Tuning</a:t>
            </a:r>
            <a:endParaRPr sz="3520">
              <a:solidFill>
                <a:srgbClr val="674EA7"/>
              </a:solidFill>
              <a:latin typeface="Maven Pro SemiBold"/>
              <a:ea typeface="Maven Pro SemiBold"/>
              <a:cs typeface="Maven Pro SemiBold"/>
              <a:sym typeface="Maven Pro SemiBold"/>
            </a:endParaRPr>
          </a:p>
        </p:txBody>
      </p:sp>
      <p:sp>
        <p:nvSpPr>
          <p:cNvPr id="494" name="Google Shape;494;p52"/>
          <p:cNvSpPr txBox="1"/>
          <p:nvPr/>
        </p:nvSpPr>
        <p:spPr>
          <a:xfrm>
            <a:off x="391575" y="2907575"/>
            <a:ext cx="79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Hyperparameter tuning pada Random Forest tidak membuat model menjadi lebih baik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3"/>
          <p:cNvSpPr txBox="1"/>
          <p:nvPr>
            <p:ph idx="1" type="body"/>
          </p:nvPr>
        </p:nvSpPr>
        <p:spPr>
          <a:xfrm>
            <a:off x="331800" y="1365575"/>
            <a:ext cx="5826300" cy="195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t/>
            </a:r>
            <a:endParaRPr sz="1500">
              <a:solidFill>
                <a:srgbClr val="282828"/>
              </a:solidFill>
              <a:latin typeface="Inter"/>
              <a:ea typeface="Inter"/>
              <a:cs typeface="Inter"/>
              <a:sym typeface="Inter"/>
            </a:endParaRPr>
          </a:p>
        </p:txBody>
      </p:sp>
      <p:sp>
        <p:nvSpPr>
          <p:cNvPr id="500" name="Google Shape;500;p5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01" name="Google Shape;501;p53"/>
          <p:cNvGrpSpPr/>
          <p:nvPr/>
        </p:nvGrpSpPr>
        <p:grpSpPr>
          <a:xfrm>
            <a:off x="7503019" y="95797"/>
            <a:ext cx="1516771" cy="323122"/>
            <a:chOff x="400885" y="325214"/>
            <a:chExt cx="2298835" cy="489727"/>
          </a:xfrm>
        </p:grpSpPr>
        <p:pic>
          <p:nvPicPr>
            <p:cNvPr id="502" name="Google Shape;502;p5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03" name="Google Shape;503;p53"/>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504" name="Google Shape;504;p53"/>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505" name="Google Shape;505;p5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506" name="Google Shape;506;p53"/>
          <p:cNvSpPr txBox="1"/>
          <p:nvPr/>
        </p:nvSpPr>
        <p:spPr>
          <a:xfrm>
            <a:off x="76197" y="2624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graphicFrame>
        <p:nvGraphicFramePr>
          <p:cNvPr id="507" name="Google Shape;507;p53"/>
          <p:cNvGraphicFramePr/>
          <p:nvPr/>
        </p:nvGraphicFramePr>
        <p:xfrm>
          <a:off x="326388" y="964600"/>
          <a:ext cx="3000000" cy="3000000"/>
        </p:xfrm>
        <a:graphic>
          <a:graphicData uri="http://schemas.openxmlformats.org/drawingml/2006/table">
            <a:tbl>
              <a:tblPr>
                <a:noFill/>
                <a:tableStyleId>{C2ADF338-BBA7-4360-886C-603B48B57ED3}</a:tableStyleId>
              </a:tblPr>
              <a:tblGrid>
                <a:gridCol w="2540500"/>
                <a:gridCol w="1384575"/>
                <a:gridCol w="1797525"/>
                <a:gridCol w="1610050"/>
                <a:gridCol w="1158575"/>
              </a:tblGrid>
              <a:tr h="388600">
                <a:tc>
                  <a:txBody>
                    <a:bodyPr/>
                    <a:lstStyle/>
                    <a:p>
                      <a:pPr indent="0" lvl="0" marL="0" rtl="0" algn="ctr">
                        <a:lnSpc>
                          <a:spcPct val="115000"/>
                        </a:lnSpc>
                        <a:spcBef>
                          <a:spcPts val="0"/>
                        </a:spcBef>
                        <a:spcAft>
                          <a:spcPts val="0"/>
                        </a:spcAft>
                        <a:buNone/>
                      </a:pPr>
                      <a:r>
                        <a:rPr b="1" lang="id" sz="1350">
                          <a:solidFill>
                            <a:schemeClr val="dk1"/>
                          </a:solidFill>
                          <a:highlight>
                            <a:srgbClr val="FFFFFF"/>
                          </a:highlight>
                        </a:rPr>
                        <a:t>Model</a:t>
                      </a:r>
                      <a:endParaRPr b="1" sz="16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b="1" lang="id" sz="1350">
                          <a:solidFill>
                            <a:schemeClr val="dk1"/>
                          </a:solidFill>
                          <a:highlight>
                            <a:srgbClr val="FFFFFF"/>
                          </a:highlight>
                        </a:rPr>
                        <a:t>RMSE</a:t>
                      </a:r>
                      <a:endParaRPr b="1" sz="16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b="1" lang="id" sz="1350">
                          <a:solidFill>
                            <a:schemeClr val="dk1"/>
                          </a:solidFill>
                          <a:highlight>
                            <a:srgbClr val="FFFFFF"/>
                          </a:highlight>
                        </a:rPr>
                        <a:t>MSE</a:t>
                      </a:r>
                      <a:endParaRPr b="1" sz="13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b="1" lang="id" sz="1350">
                          <a:solidFill>
                            <a:schemeClr val="dk1"/>
                          </a:solidFill>
                          <a:highlight>
                            <a:srgbClr val="FFFFFF"/>
                          </a:highlight>
                        </a:rPr>
                        <a:t>MAE</a:t>
                      </a:r>
                      <a:endParaRPr b="1" sz="135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b="1" lang="id" sz="1350">
                          <a:solidFill>
                            <a:schemeClr val="dk1"/>
                          </a:solidFill>
                          <a:highlight>
                            <a:srgbClr val="FFFFFF"/>
                          </a:highlight>
                        </a:rPr>
                        <a:t>R2</a:t>
                      </a:r>
                      <a:endParaRPr b="1" sz="1350">
                        <a:solidFill>
                          <a:schemeClr val="dk1"/>
                        </a:solidFill>
                        <a:highlight>
                          <a:srgbClr val="FFFFFF"/>
                        </a:highlight>
                      </a:endParaRPr>
                    </a:p>
                  </a:txBody>
                  <a:tcPr marT="91425" marB="91425" marR="91425" marL="91425"/>
                </a:tc>
              </a:tr>
              <a:tr h="733425">
                <a:tc>
                  <a:txBody>
                    <a:bodyPr/>
                    <a:lstStyle/>
                    <a:p>
                      <a:pPr indent="0" lvl="0" marL="0" rtl="0" algn="l">
                        <a:lnSpc>
                          <a:spcPct val="115000"/>
                        </a:lnSpc>
                        <a:spcBef>
                          <a:spcPts val="0"/>
                        </a:spcBef>
                        <a:spcAft>
                          <a:spcPts val="0"/>
                        </a:spcAft>
                        <a:buClr>
                          <a:schemeClr val="dk1"/>
                        </a:buClr>
                        <a:buSzPts val="1100"/>
                        <a:buFont typeface="Arial"/>
                        <a:buNone/>
                      </a:pPr>
                      <a:r>
                        <a:rPr lang="id" sz="1350">
                          <a:solidFill>
                            <a:schemeClr val="dk1"/>
                          </a:solidFill>
                          <a:highlight>
                            <a:srgbClr val="FFFFFF"/>
                          </a:highlight>
                        </a:rPr>
                        <a:t>Random Forest Regressor</a:t>
                      </a:r>
                      <a:endParaRPr sz="155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id" sz="1200">
                          <a:solidFill>
                            <a:schemeClr val="dk1"/>
                          </a:solidFill>
                          <a:highlight>
                            <a:srgbClr val="FFFFFF"/>
                          </a:highlight>
                        </a:rPr>
                        <a:t>2035.60</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id" sz="1200">
                          <a:solidFill>
                            <a:schemeClr val="dk1"/>
                          </a:solidFill>
                          <a:highlight>
                            <a:srgbClr val="FFFFFF"/>
                          </a:highlight>
                        </a:rPr>
                        <a:t>4143670.79</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id" sz="1200">
                          <a:solidFill>
                            <a:schemeClr val="dk1"/>
                          </a:solidFill>
                          <a:highlight>
                            <a:srgbClr val="FFFFFF"/>
                          </a:highlight>
                        </a:rPr>
                        <a:t>1355.98</a:t>
                      </a:r>
                      <a:endParaRPr sz="1200">
                        <a:solidFill>
                          <a:schemeClr val="dk1"/>
                        </a:solidFill>
                        <a:highlight>
                          <a:srgbClr val="FFFFFF"/>
                        </a:highlight>
                      </a:endParaRPr>
                    </a:p>
                    <a:p>
                      <a:pPr indent="0" lvl="0" marL="0" rtl="0" algn="l">
                        <a:lnSpc>
                          <a:spcPct val="115000"/>
                        </a:lnSpc>
                        <a:spcBef>
                          <a:spcPts val="0"/>
                        </a:spcBef>
                        <a:spcAft>
                          <a:spcPts val="0"/>
                        </a:spcAft>
                        <a:buNone/>
                      </a:pPr>
                      <a:r>
                        <a:rPr lang="id"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id" sz="1200">
                          <a:solidFill>
                            <a:schemeClr val="dk1"/>
                          </a:solidFill>
                          <a:highlight>
                            <a:srgbClr val="FFFFFF"/>
                          </a:highlight>
                        </a:rPr>
                        <a:t>0.93</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txBody>
                  <a:tcPr marT="91425" marB="91425" marR="91425" marL="91425"/>
                </a:tc>
              </a:tr>
            </a:tbl>
          </a:graphicData>
        </a:graphic>
      </p:graphicFrame>
      <p:sp>
        <p:nvSpPr>
          <p:cNvPr id="508" name="Google Shape;508;p53"/>
          <p:cNvSpPr txBox="1"/>
          <p:nvPr/>
        </p:nvSpPr>
        <p:spPr>
          <a:xfrm>
            <a:off x="331800" y="3418300"/>
            <a:ext cx="86118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200"/>
          </a:p>
        </p:txBody>
      </p:sp>
      <p:sp>
        <p:nvSpPr>
          <p:cNvPr id="509" name="Google Shape;509;p53"/>
          <p:cNvSpPr txBox="1"/>
          <p:nvPr/>
        </p:nvSpPr>
        <p:spPr>
          <a:xfrm>
            <a:off x="422475" y="403163"/>
            <a:ext cx="3000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id" sz="2200">
                <a:solidFill>
                  <a:srgbClr val="674EA7"/>
                </a:solidFill>
                <a:latin typeface="Inter"/>
                <a:ea typeface="Inter"/>
                <a:cs typeface="Inter"/>
                <a:sym typeface="Inter"/>
              </a:rPr>
              <a:t>Model Final</a:t>
            </a:r>
            <a:endParaRPr sz="3520">
              <a:solidFill>
                <a:srgbClr val="674EA7"/>
              </a:solidFill>
              <a:latin typeface="Maven Pro SemiBold"/>
              <a:ea typeface="Maven Pro SemiBold"/>
              <a:cs typeface="Maven Pro SemiBold"/>
              <a:sym typeface="Maven Pro SemiBold"/>
            </a:endParaRPr>
          </a:p>
        </p:txBody>
      </p:sp>
      <p:pic>
        <p:nvPicPr>
          <p:cNvPr id="510" name="Google Shape;510;p53"/>
          <p:cNvPicPr preferRelativeResize="0"/>
          <p:nvPr/>
        </p:nvPicPr>
        <p:blipFill>
          <a:blip r:embed="rId5">
            <a:alphaModFix/>
          </a:blip>
          <a:stretch>
            <a:fillRect/>
          </a:stretch>
        </p:blipFill>
        <p:spPr>
          <a:xfrm>
            <a:off x="331800" y="2278975"/>
            <a:ext cx="3829050" cy="2647950"/>
          </a:xfrm>
          <a:prstGeom prst="rect">
            <a:avLst/>
          </a:prstGeom>
          <a:noFill/>
          <a:ln>
            <a:noFill/>
          </a:ln>
        </p:spPr>
      </p:pic>
      <p:sp>
        <p:nvSpPr>
          <p:cNvPr id="511" name="Google Shape;511;p53"/>
          <p:cNvSpPr txBox="1"/>
          <p:nvPr/>
        </p:nvSpPr>
        <p:spPr>
          <a:xfrm>
            <a:off x="4728550" y="2889450"/>
            <a:ext cx="3913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Berdasarkan pemodelan yang ada, model terbaik adalah </a:t>
            </a:r>
            <a:r>
              <a:rPr b="1" lang="id">
                <a:highlight>
                  <a:srgbClr val="B4A7D6"/>
                </a:highlight>
              </a:rPr>
              <a:t>Random Forest</a:t>
            </a:r>
            <a:r>
              <a:rPr lang="id"/>
              <a:t> dengan R2-Score sebesar </a:t>
            </a:r>
            <a:r>
              <a:rPr lang="id" sz="1250">
                <a:solidFill>
                  <a:schemeClr val="dk1"/>
                </a:solidFill>
                <a:highlight>
                  <a:srgbClr val="FFFFFF"/>
                </a:highlight>
              </a:rPr>
              <a:t>0.93</a:t>
            </a:r>
            <a:endParaRPr sz="1250">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28" name="Shape 128"/>
        <p:cNvGrpSpPr/>
        <p:nvPr/>
      </p:nvGrpSpPr>
      <p:grpSpPr>
        <a:xfrm>
          <a:off x="0" y="0"/>
          <a:ext cx="0" cy="0"/>
          <a:chOff x="0" y="0"/>
          <a:chExt cx="0" cy="0"/>
        </a:xfrm>
      </p:grpSpPr>
      <p:sp>
        <p:nvSpPr>
          <p:cNvPr id="129" name="Google Shape;129;p27"/>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id"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130" name="Google Shape;130;p27"/>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131" name="Google Shape;131;p2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32" name="Google Shape;132;p2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id"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33" name="Google Shape;133;p27"/>
          <p:cNvCxnSpPr/>
          <p:nvPr/>
        </p:nvCxnSpPr>
        <p:spPr>
          <a:xfrm>
            <a:off x="8315569" y="184983"/>
            <a:ext cx="0" cy="144724"/>
          </a:xfrm>
          <a:prstGeom prst="straightConnector1">
            <a:avLst/>
          </a:prstGeom>
          <a:noFill/>
          <a:ln cap="flat" cmpd="sng" w="9525">
            <a:solidFill>
              <a:srgbClr val="CCCCCC"/>
            </a:solidFill>
            <a:prstDash val="solid"/>
            <a:round/>
            <a:headEnd len="sm" w="sm" type="none"/>
            <a:tailEnd len="sm" w="sm" type="none"/>
          </a:ln>
        </p:spPr>
      </p:cxnSp>
      <p:cxnSp>
        <p:nvCxnSpPr>
          <p:cNvPr id="134" name="Google Shape;134;p27"/>
          <p:cNvCxnSpPr/>
          <p:nvPr/>
        </p:nvCxnSpPr>
        <p:spPr>
          <a:xfrm>
            <a:off x="8315546" y="184983"/>
            <a:ext cx="0" cy="144724"/>
          </a:xfrm>
          <a:prstGeom prst="straightConnector1">
            <a:avLst/>
          </a:prstGeom>
          <a:noFill/>
          <a:ln cap="flat" cmpd="sng" w="9525">
            <a:solidFill>
              <a:srgbClr val="CCCCCC"/>
            </a:solidFill>
            <a:prstDash val="solid"/>
            <a:round/>
            <a:headEnd len="sm" w="sm" type="none"/>
            <a:tailEnd len="sm" w="sm" type="none"/>
          </a:ln>
        </p:spPr>
      </p:cxnSp>
      <p:pic>
        <p:nvPicPr>
          <p:cNvPr id="135" name="Google Shape;135;p27"/>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36" name="Google Shape;136;p27"/>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37" name="Google Shape;137;p27"/>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38" name="Google Shape;138;p2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id" sz="1000" u="none" cap="none" strike="noStrike">
                <a:solidFill>
                  <a:schemeClr val="lt1"/>
                </a:solidFill>
                <a:latin typeface="Inter"/>
                <a:ea typeface="Inter"/>
                <a:cs typeface="Inter"/>
                <a:sym typeface="Inter"/>
              </a:rPr>
              <a:t>Pendahuluan</a:t>
            </a:r>
            <a:endParaRPr b="1" i="0" sz="1000" u="none" cap="none" strike="noStrike">
              <a:solidFill>
                <a:schemeClr val="lt1"/>
              </a:solidFill>
              <a:latin typeface="Inter"/>
              <a:ea typeface="Inter"/>
              <a:cs typeface="Inter"/>
              <a:sym typeface="Inter"/>
            </a:endParaRPr>
          </a:p>
        </p:txBody>
      </p:sp>
      <p:sp>
        <p:nvSpPr>
          <p:cNvPr id="139" name="Google Shape;139;p27"/>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4"/>
          <p:cNvSpPr txBox="1"/>
          <p:nvPr>
            <p:ph idx="1" type="body"/>
          </p:nvPr>
        </p:nvSpPr>
        <p:spPr>
          <a:xfrm>
            <a:off x="331800" y="136557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rPr lang="id" sz="1500">
                <a:solidFill>
                  <a:srgbClr val="282828"/>
                </a:solidFill>
                <a:latin typeface="Inter"/>
                <a:ea typeface="Inter"/>
                <a:cs typeface="Inter"/>
                <a:sym typeface="Inter"/>
              </a:rPr>
              <a:t>K</a:t>
            </a:r>
            <a:r>
              <a:rPr lang="id" sz="1500">
                <a:solidFill>
                  <a:srgbClr val="282828"/>
                </a:solidFill>
                <a:latin typeface="Inter"/>
                <a:ea typeface="Inter"/>
                <a:cs typeface="Inter"/>
                <a:sym typeface="Inter"/>
              </a:rPr>
              <a:t>olom yang akan menjadi variabel dependen dan menjadi variabel independen</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id" sz="1500">
                <a:solidFill>
                  <a:srgbClr val="282828"/>
                </a:solidFill>
                <a:latin typeface="Inter"/>
                <a:ea typeface="Inter"/>
                <a:cs typeface="Inter"/>
                <a:sym typeface="Inter"/>
              </a:rPr>
              <a:t>y = price</a:t>
            </a:r>
            <a:endParaRPr sz="1500">
              <a:solidFill>
                <a:srgbClr val="282828"/>
              </a:solidFill>
              <a:latin typeface="Inter"/>
              <a:ea typeface="Inter"/>
              <a:cs typeface="Inter"/>
              <a:sym typeface="Inter"/>
            </a:endParaRPr>
          </a:p>
          <a:p>
            <a:pPr indent="0" lvl="0" marL="0" rtl="0" algn="just">
              <a:lnSpc>
                <a:spcPct val="115000"/>
              </a:lnSpc>
              <a:spcBef>
                <a:spcPts val="1000"/>
              </a:spcBef>
              <a:spcAft>
                <a:spcPts val="0"/>
              </a:spcAft>
              <a:buSzPts val="1800"/>
              <a:buNone/>
            </a:pPr>
            <a:r>
              <a:rPr lang="id" sz="1500">
                <a:solidFill>
                  <a:srgbClr val="282828"/>
                </a:solidFill>
                <a:latin typeface="Inter"/>
                <a:ea typeface="Inter"/>
                <a:cs typeface="Inter"/>
                <a:sym typeface="Inter"/>
              </a:rPr>
              <a:t>X = </a:t>
            </a:r>
            <a:r>
              <a:rPr lang="id" sz="1500">
                <a:solidFill>
                  <a:srgbClr val="282828"/>
                </a:solidFill>
              </a:rPr>
              <a:t>symboling,</a:t>
            </a:r>
            <a:r>
              <a:rPr lang="id" sz="1700">
                <a:solidFill>
                  <a:srgbClr val="282828"/>
                </a:solidFill>
              </a:rPr>
              <a:t> </a:t>
            </a:r>
            <a:r>
              <a:rPr lang="id" sz="1500">
                <a:solidFill>
                  <a:schemeClr val="dk1"/>
                </a:solidFill>
                <a:highlight>
                  <a:srgbClr val="FFFFFF"/>
                </a:highlight>
              </a:rPr>
              <a:t>CarName, fueltype, aspiration, doornumber, carbody, drivewheel, enginelocation, wheelbase, carlength, carwidth, carheight, curbweight, enginetype, cylindernumber, enginesize, fuelsystem, boreratio, stroke, compressionratio, horsepower, peakrpm, citympg, highwaympg.</a:t>
            </a:r>
            <a:endParaRPr sz="1500">
              <a:solidFill>
                <a:schemeClr val="dk1"/>
              </a:solidFill>
              <a:highlight>
                <a:srgbClr val="FFFFFF"/>
              </a:highlight>
            </a:endParaRPr>
          </a:p>
          <a:p>
            <a:pPr indent="0" lvl="0" marL="0" rtl="0" algn="l">
              <a:lnSpc>
                <a:spcPct val="115000"/>
              </a:lnSpc>
              <a:spcBef>
                <a:spcPts val="1000"/>
              </a:spcBef>
              <a:spcAft>
                <a:spcPts val="0"/>
              </a:spcAft>
              <a:buNone/>
            </a:pPr>
            <a:r>
              <a:t/>
            </a:r>
            <a:endParaRPr sz="1500">
              <a:solidFill>
                <a:srgbClr val="282828"/>
              </a:solidFill>
              <a:latin typeface="Inter"/>
              <a:ea typeface="Inter"/>
              <a:cs typeface="Inter"/>
              <a:sym typeface="Inter"/>
            </a:endParaRPr>
          </a:p>
        </p:txBody>
      </p:sp>
      <p:sp>
        <p:nvSpPr>
          <p:cNvPr id="517" name="Google Shape;517;p5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18" name="Google Shape;518;p54"/>
          <p:cNvGrpSpPr/>
          <p:nvPr/>
        </p:nvGrpSpPr>
        <p:grpSpPr>
          <a:xfrm>
            <a:off x="7503019" y="95797"/>
            <a:ext cx="1516771" cy="323122"/>
            <a:chOff x="400885" y="325214"/>
            <a:chExt cx="2298835" cy="489727"/>
          </a:xfrm>
        </p:grpSpPr>
        <p:pic>
          <p:nvPicPr>
            <p:cNvPr id="519" name="Google Shape;519;p5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20" name="Google Shape;520;p5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521" name="Google Shape;521;p5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522" name="Google Shape;522;p5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523" name="Google Shape;523;p5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27" name="Shape 527"/>
        <p:cNvGrpSpPr/>
        <p:nvPr/>
      </p:nvGrpSpPr>
      <p:grpSpPr>
        <a:xfrm>
          <a:off x="0" y="0"/>
          <a:ext cx="0" cy="0"/>
          <a:chOff x="0" y="0"/>
          <a:chExt cx="0" cy="0"/>
        </a:xfrm>
      </p:grpSpPr>
      <p:sp>
        <p:nvSpPr>
          <p:cNvPr id="528" name="Google Shape;528;p55"/>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id"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529" name="Google Shape;529;p55"/>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530" name="Google Shape;530;p5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531" name="Google Shape;531;p5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id"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532" name="Google Shape;532;p55"/>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533" name="Google Shape;533;p55"/>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534" name="Google Shape;534;p55"/>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535" name="Google Shape;535;p55"/>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536" name="Google Shape;536;p55"/>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537" name="Google Shape;537;p5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id" sz="1000" u="none" cap="none" strike="noStrike">
                <a:solidFill>
                  <a:schemeClr val="lt1"/>
                </a:solidFill>
                <a:latin typeface="Inter"/>
                <a:ea typeface="Inter"/>
                <a:cs typeface="Inter"/>
                <a:sym typeface="Inter"/>
              </a:rPr>
              <a:t>Conclusion</a:t>
            </a:r>
            <a:endParaRPr b="1" i="0" sz="1000" u="none" cap="none" strike="noStrike">
              <a:solidFill>
                <a:schemeClr val="lt1"/>
              </a:solidFill>
              <a:latin typeface="Inter"/>
              <a:ea typeface="Inter"/>
              <a:cs typeface="Inter"/>
              <a:sym typeface="Inter"/>
            </a:endParaRPr>
          </a:p>
        </p:txBody>
      </p:sp>
      <p:sp>
        <p:nvSpPr>
          <p:cNvPr id="538" name="Google Shape;538;p55"/>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44" name="Google Shape;544;p56"/>
          <p:cNvGrpSpPr/>
          <p:nvPr/>
        </p:nvGrpSpPr>
        <p:grpSpPr>
          <a:xfrm>
            <a:off x="7503019" y="95797"/>
            <a:ext cx="1516771" cy="323122"/>
            <a:chOff x="400885" y="325214"/>
            <a:chExt cx="2298835" cy="489727"/>
          </a:xfrm>
        </p:grpSpPr>
        <p:pic>
          <p:nvPicPr>
            <p:cNvPr id="545" name="Google Shape;545;p5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46" name="Google Shape;546;p56"/>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547" name="Google Shape;547;p56"/>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548" name="Google Shape;548;p56"/>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549" name="Google Shape;549;p56"/>
          <p:cNvSpPr txBox="1"/>
          <p:nvPr>
            <p:ph type="title"/>
          </p:nvPr>
        </p:nvSpPr>
        <p:spPr>
          <a:xfrm>
            <a:off x="231600" y="20050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Kesimpulan</a:t>
            </a:r>
            <a:endParaRPr sz="2820">
              <a:solidFill>
                <a:srgbClr val="A338EB"/>
              </a:solidFill>
              <a:latin typeface="Maven Pro SemiBold"/>
              <a:ea typeface="Maven Pro SemiBold"/>
              <a:cs typeface="Maven Pro SemiBold"/>
              <a:sym typeface="Maven Pro SemiBold"/>
            </a:endParaRPr>
          </a:p>
        </p:txBody>
      </p:sp>
      <p:sp>
        <p:nvSpPr>
          <p:cNvPr id="550" name="Google Shape;550;p5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551" name="Google Shape;551;p56"/>
          <p:cNvSpPr txBox="1"/>
          <p:nvPr>
            <p:ph idx="1" type="body"/>
          </p:nvPr>
        </p:nvSpPr>
        <p:spPr>
          <a:xfrm>
            <a:off x="331800" y="944575"/>
            <a:ext cx="82986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rPr lang="id" sz="1500">
                <a:solidFill>
                  <a:srgbClr val="282828"/>
                </a:solidFill>
                <a:latin typeface="Inter"/>
                <a:ea typeface="Inter"/>
                <a:cs typeface="Inter"/>
                <a:sym typeface="Inter"/>
              </a:rPr>
              <a:t>Berdasarkan apa yang telah dipaparkan maka dapat disimpulkan bahwa</a:t>
            </a:r>
            <a:endParaRPr sz="1500">
              <a:solidFill>
                <a:srgbClr val="282828"/>
              </a:solidFill>
              <a:latin typeface="Inter"/>
              <a:ea typeface="Inter"/>
              <a:cs typeface="Inter"/>
              <a:sym typeface="Inter"/>
            </a:endParaRPr>
          </a:p>
          <a:p>
            <a:pPr indent="-323850" lvl="0" marL="457200" rtl="0" algn="just">
              <a:lnSpc>
                <a:spcPct val="115000"/>
              </a:lnSpc>
              <a:spcBef>
                <a:spcPts val="1000"/>
              </a:spcBef>
              <a:spcAft>
                <a:spcPts val="0"/>
              </a:spcAft>
              <a:buClr>
                <a:srgbClr val="282828"/>
              </a:buClr>
              <a:buSzPts val="1500"/>
              <a:buFont typeface="Inter"/>
              <a:buAutoNum type="arabicPeriod"/>
            </a:pPr>
            <a:r>
              <a:rPr lang="id" sz="1500">
                <a:solidFill>
                  <a:srgbClr val="282828"/>
                </a:solidFill>
                <a:latin typeface="Inter"/>
                <a:ea typeface="Inter"/>
                <a:cs typeface="Inter"/>
                <a:sym typeface="Inter"/>
              </a:rPr>
              <a:t>Kebanyakan konsumen membeli mobil yang memiliki keamanan standart </a:t>
            </a:r>
            <a:endParaRPr sz="1500">
              <a:solidFill>
                <a:srgbClr val="282828"/>
              </a:solidFill>
              <a:latin typeface="Inter"/>
              <a:ea typeface="Inter"/>
              <a:cs typeface="Inter"/>
              <a:sym typeface="Inter"/>
            </a:endParaRPr>
          </a:p>
          <a:p>
            <a:pPr indent="-323850" lvl="0" marL="457200" rtl="0" algn="just">
              <a:lnSpc>
                <a:spcPct val="115000"/>
              </a:lnSpc>
              <a:spcBef>
                <a:spcPts val="0"/>
              </a:spcBef>
              <a:spcAft>
                <a:spcPts val="0"/>
              </a:spcAft>
              <a:buClr>
                <a:srgbClr val="282828"/>
              </a:buClr>
              <a:buSzPts val="1500"/>
              <a:buFont typeface="Inter"/>
              <a:buAutoNum type="arabicPeriod"/>
            </a:pPr>
            <a:r>
              <a:rPr lang="id" sz="1500">
                <a:solidFill>
                  <a:srgbClr val="282828"/>
                </a:solidFill>
                <a:latin typeface="Inter"/>
                <a:ea typeface="Inter"/>
                <a:cs typeface="Inter"/>
                <a:sym typeface="Inter"/>
              </a:rPr>
              <a:t>Tingginya harga mobil diprediksi dikarenakan beberapa komponen mobil antara lain </a:t>
            </a:r>
            <a:r>
              <a:rPr lang="id" sz="1400">
                <a:solidFill>
                  <a:schemeClr val="dk1"/>
                </a:solidFill>
                <a:latin typeface="Inter"/>
                <a:ea typeface="Inter"/>
                <a:cs typeface="Inter"/>
                <a:sym typeface="Inter"/>
              </a:rPr>
              <a:t>Wheelbase, carlength, carwidth, curbweight, enginesize, boreratio, horsepower, </a:t>
            </a:r>
            <a:r>
              <a:rPr lang="id" sz="1500">
                <a:solidFill>
                  <a:srgbClr val="282828"/>
                </a:solidFill>
                <a:latin typeface="Inter"/>
                <a:ea typeface="Inter"/>
                <a:cs typeface="Inter"/>
                <a:sym typeface="Inter"/>
              </a:rPr>
              <a:t> enginelocation, cylindernumber, fuelsystem, drivewheel, aspiration, carbody, carname, dan doornumber.</a:t>
            </a:r>
            <a:endParaRPr sz="1400">
              <a:solidFill>
                <a:schemeClr val="dk1"/>
              </a:solidFill>
              <a:latin typeface="Inter"/>
              <a:ea typeface="Inter"/>
              <a:cs typeface="Inter"/>
              <a:sym typeface="Inter"/>
            </a:endParaRPr>
          </a:p>
          <a:p>
            <a:pPr indent="-323850" lvl="0" marL="457200" rtl="0" algn="just">
              <a:lnSpc>
                <a:spcPct val="115000"/>
              </a:lnSpc>
              <a:spcBef>
                <a:spcPts val="0"/>
              </a:spcBef>
              <a:spcAft>
                <a:spcPts val="0"/>
              </a:spcAft>
              <a:buClr>
                <a:srgbClr val="282828"/>
              </a:buClr>
              <a:buSzPts val="1500"/>
              <a:buFont typeface="Inter"/>
              <a:buAutoNum type="arabicPeriod"/>
            </a:pPr>
            <a:r>
              <a:rPr lang="id" sz="1500">
                <a:solidFill>
                  <a:srgbClr val="282828"/>
                </a:solidFill>
                <a:latin typeface="Inter"/>
                <a:ea typeface="Inter"/>
                <a:cs typeface="Inter"/>
                <a:sym typeface="Inter"/>
              </a:rPr>
              <a:t>mobil yang memiliki peluang lebih aman dan silinder mobil lebih banyak jauh lebih mahal.</a:t>
            </a:r>
            <a:r>
              <a:rPr lang="id" sz="1500">
                <a:solidFill>
                  <a:srgbClr val="282828"/>
                </a:solidFill>
                <a:latin typeface="Inter"/>
                <a:ea typeface="Inter"/>
                <a:cs typeface="Inter"/>
                <a:sym typeface="Inter"/>
              </a:rPr>
              <a:t> </a:t>
            </a:r>
            <a:endParaRPr sz="1500">
              <a:solidFill>
                <a:srgbClr val="282828"/>
              </a:solidFill>
              <a:latin typeface="Inter"/>
              <a:ea typeface="Inter"/>
              <a:cs typeface="Inter"/>
              <a:sym typeface="Inter"/>
            </a:endParaRPr>
          </a:p>
          <a:p>
            <a:pPr indent="-323850" lvl="0" marL="457200" rtl="0" algn="just">
              <a:lnSpc>
                <a:spcPct val="115000"/>
              </a:lnSpc>
              <a:spcBef>
                <a:spcPts val="0"/>
              </a:spcBef>
              <a:spcAft>
                <a:spcPts val="0"/>
              </a:spcAft>
              <a:buClr>
                <a:srgbClr val="282828"/>
              </a:buClr>
              <a:buSzPts val="1500"/>
              <a:buFont typeface="Inter"/>
              <a:buAutoNum type="arabicPeriod"/>
            </a:pPr>
            <a:r>
              <a:rPr lang="id" sz="1500">
                <a:solidFill>
                  <a:srgbClr val="282828"/>
                </a:solidFill>
                <a:latin typeface="Inter"/>
                <a:ea typeface="Inter"/>
                <a:cs typeface="Inter"/>
                <a:sym typeface="Inter"/>
              </a:rPr>
              <a:t>Mobil dengan keamanan tinggi dan mesin yang handal memiliki harga yang tinggi sedangkan mobil dengan keamanan standart dan mesin yang standart memiliki harga yang ekonomis, sehingga pembeli dapat mempertimbangkan pembelian mobil sesuai kebutuhan dan budget yang dimilikinya.</a:t>
            </a:r>
            <a:endParaRPr sz="1500">
              <a:solidFill>
                <a:srgbClr val="282828"/>
              </a:solidFill>
              <a:latin typeface="Inter"/>
              <a:ea typeface="Inter"/>
              <a:cs typeface="Inter"/>
              <a:sym typeface="Inter"/>
            </a:endParaRPr>
          </a:p>
          <a:p>
            <a:pPr indent="0" lvl="0" marL="457200" rtl="0" algn="l">
              <a:lnSpc>
                <a:spcPct val="115000"/>
              </a:lnSpc>
              <a:spcBef>
                <a:spcPts val="1000"/>
              </a:spcBef>
              <a:spcAft>
                <a:spcPts val="1000"/>
              </a:spcAft>
              <a:buNone/>
            </a:pPr>
            <a:r>
              <a:t/>
            </a:r>
            <a:endParaRPr sz="1500">
              <a:solidFill>
                <a:srgbClr val="282828"/>
              </a:solidFill>
              <a:latin typeface="Inter"/>
              <a:ea typeface="Inter"/>
              <a:cs typeface="Inter"/>
              <a:sym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57" name="Google Shape;557;p57"/>
          <p:cNvGrpSpPr/>
          <p:nvPr/>
        </p:nvGrpSpPr>
        <p:grpSpPr>
          <a:xfrm>
            <a:off x="7503019" y="95797"/>
            <a:ext cx="1516771" cy="323122"/>
            <a:chOff x="400885" y="325214"/>
            <a:chExt cx="2298835" cy="489727"/>
          </a:xfrm>
        </p:grpSpPr>
        <p:pic>
          <p:nvPicPr>
            <p:cNvPr id="558" name="Google Shape;558;p5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59" name="Google Shape;559;p57"/>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560" name="Google Shape;560;p57"/>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561" name="Google Shape;561;p5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562" name="Google Shape;562;p57"/>
          <p:cNvSpPr txBox="1"/>
          <p:nvPr>
            <p:ph type="title"/>
          </p:nvPr>
        </p:nvSpPr>
        <p:spPr>
          <a:xfrm>
            <a:off x="3318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Saran </a:t>
            </a:r>
            <a:endParaRPr sz="2820">
              <a:solidFill>
                <a:srgbClr val="A338EB"/>
              </a:solidFill>
              <a:latin typeface="Maven Pro SemiBold"/>
              <a:ea typeface="Maven Pro SemiBold"/>
              <a:cs typeface="Maven Pro SemiBold"/>
              <a:sym typeface="Maven Pro SemiBold"/>
            </a:endParaRPr>
          </a:p>
        </p:txBody>
      </p:sp>
      <p:sp>
        <p:nvSpPr>
          <p:cNvPr id="563" name="Google Shape;563;p5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564" name="Google Shape;564;p57"/>
          <p:cNvSpPr txBox="1"/>
          <p:nvPr>
            <p:ph idx="1" type="body"/>
          </p:nvPr>
        </p:nvSpPr>
        <p:spPr>
          <a:xfrm>
            <a:off x="331800" y="1684563"/>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id" sz="1500">
                <a:solidFill>
                  <a:srgbClr val="282828"/>
                </a:solidFill>
                <a:latin typeface="Inter"/>
                <a:ea typeface="Inter"/>
                <a:cs typeface="Inter"/>
                <a:sym typeface="Inter"/>
              </a:rPr>
              <a:t>Stakeholder sebaiknya mempertimbangkan target pasar konsumennya. Dengan pertimbangan sebagai berikut.</a:t>
            </a:r>
            <a:endParaRPr sz="1500">
              <a:solidFill>
                <a:srgbClr val="282828"/>
              </a:solidFill>
              <a:latin typeface="Inter"/>
              <a:ea typeface="Inter"/>
              <a:cs typeface="Inter"/>
              <a:sym typeface="Inter"/>
            </a:endParaRPr>
          </a:p>
          <a:p>
            <a:pPr indent="-323850" lvl="1" marL="914400" rtl="0" algn="l">
              <a:lnSpc>
                <a:spcPct val="115000"/>
              </a:lnSpc>
              <a:spcBef>
                <a:spcPts val="1000"/>
              </a:spcBef>
              <a:spcAft>
                <a:spcPts val="0"/>
              </a:spcAft>
              <a:buClr>
                <a:srgbClr val="282828"/>
              </a:buClr>
              <a:buSzPts val="1500"/>
              <a:buFont typeface="Inter"/>
              <a:buAutoNum type="alphaLcPeriod"/>
            </a:pPr>
            <a:r>
              <a:rPr lang="id" sz="1500">
                <a:solidFill>
                  <a:srgbClr val="282828"/>
                </a:solidFill>
                <a:latin typeface="Inter"/>
                <a:ea typeface="Inter"/>
                <a:cs typeface="Inter"/>
                <a:sym typeface="Inter"/>
              </a:rPr>
              <a:t>Mobil yang memiliki harga yang mahal rentan terjadi penurunan pembelian konsumen</a:t>
            </a:r>
            <a:endParaRPr sz="1500">
              <a:solidFill>
                <a:srgbClr val="282828"/>
              </a:solidFill>
              <a:latin typeface="Inter"/>
              <a:ea typeface="Inter"/>
              <a:cs typeface="Inter"/>
              <a:sym typeface="Inter"/>
            </a:endParaRPr>
          </a:p>
          <a:p>
            <a:pPr indent="-323850" lvl="1" marL="914400" rtl="0" algn="l">
              <a:lnSpc>
                <a:spcPct val="115000"/>
              </a:lnSpc>
              <a:spcBef>
                <a:spcPts val="0"/>
              </a:spcBef>
              <a:spcAft>
                <a:spcPts val="0"/>
              </a:spcAft>
              <a:buClr>
                <a:srgbClr val="282828"/>
              </a:buClr>
              <a:buSzPts val="1500"/>
              <a:buFont typeface="Inter"/>
              <a:buAutoNum type="alphaLcPeriod"/>
            </a:pPr>
            <a:r>
              <a:rPr lang="id" sz="1500">
                <a:solidFill>
                  <a:srgbClr val="282828"/>
                </a:solidFill>
                <a:latin typeface="Inter"/>
                <a:ea typeface="Inter"/>
                <a:cs typeface="Inter"/>
                <a:sym typeface="Inter"/>
              </a:rPr>
              <a:t>Produk mobil akan mengalami peningkatan jumlah pembelian apabila stakeholder menambah produksi mobil dengan mesin standart (jumlah cylinder lebih sedikit) dan keamanan standart.</a:t>
            </a:r>
            <a:endParaRPr sz="1500">
              <a:solidFill>
                <a:srgbClr val="282828"/>
              </a:solidFill>
              <a:latin typeface="Inter"/>
              <a:ea typeface="Inter"/>
              <a:cs typeface="Inter"/>
              <a:sym typeface="Int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68" name="Shape 568"/>
        <p:cNvGrpSpPr/>
        <p:nvPr/>
      </p:nvGrpSpPr>
      <p:grpSpPr>
        <a:xfrm>
          <a:off x="0" y="0"/>
          <a:ext cx="0" cy="0"/>
          <a:chOff x="0" y="0"/>
          <a:chExt cx="0" cy="0"/>
        </a:xfrm>
      </p:grpSpPr>
      <p:sp>
        <p:nvSpPr>
          <p:cNvPr id="569" name="Google Shape;569;p58"/>
          <p:cNvSpPr txBox="1"/>
          <p:nvPr>
            <p:ph type="title"/>
          </p:nvPr>
        </p:nvSpPr>
        <p:spPr>
          <a:xfrm>
            <a:off x="430058" y="1162650"/>
            <a:ext cx="4114800" cy="2644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None/>
            </a:pPr>
            <a:r>
              <a:rPr lang="id">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indent="0" lvl="0" marL="0" rtl="0" algn="ctr">
              <a:lnSpc>
                <a:spcPct val="115000"/>
              </a:lnSpc>
              <a:spcBef>
                <a:spcPts val="0"/>
              </a:spcBef>
              <a:spcAft>
                <a:spcPts val="0"/>
              </a:spcAft>
              <a:buSzPts val="4800"/>
              <a:buNone/>
            </a:pPr>
            <a:r>
              <a:rPr lang="id"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570" name="Google Shape;570;p58"/>
          <p:cNvPicPr preferRelativeResize="0"/>
          <p:nvPr/>
        </p:nvPicPr>
        <p:blipFill rotWithShape="1">
          <a:blip r:embed="rId3">
            <a:alphaModFix/>
          </a:blip>
          <a:srcRect b="0" l="0" r="0" t="0"/>
          <a:stretch/>
        </p:blipFill>
        <p:spPr>
          <a:xfrm>
            <a:off x="5029200" y="0"/>
            <a:ext cx="4114800" cy="5143500"/>
          </a:xfrm>
          <a:prstGeom prst="rect">
            <a:avLst/>
          </a:prstGeom>
          <a:noFill/>
          <a:ln>
            <a:noFill/>
          </a:ln>
        </p:spPr>
      </p:pic>
      <p:sp>
        <p:nvSpPr>
          <p:cNvPr id="571" name="Google Shape;571;p58"/>
          <p:cNvSpPr/>
          <p:nvPr/>
        </p:nvSpPr>
        <p:spPr>
          <a:xfrm>
            <a:off x="6256350" y="1438550"/>
            <a:ext cx="1655700" cy="543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2" name="Google Shape;572;p58"/>
          <p:cNvPicPr preferRelativeResize="0"/>
          <p:nvPr/>
        </p:nvPicPr>
        <p:blipFill rotWithShape="1">
          <a:blip r:embed="rId4">
            <a:alphaModFix/>
          </a:blip>
          <a:srcRect b="0" l="9894" r="8731" t="0"/>
          <a:stretch/>
        </p:blipFill>
        <p:spPr>
          <a:xfrm>
            <a:off x="6381425" y="1382127"/>
            <a:ext cx="1405548" cy="66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idx="1" type="body"/>
          </p:nvPr>
        </p:nvSpPr>
        <p:spPr>
          <a:xfrm>
            <a:off x="311700" y="1744750"/>
            <a:ext cx="7872944"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id" sz="1500">
                <a:solidFill>
                  <a:srgbClr val="282828"/>
                </a:solidFill>
                <a:latin typeface="Inter"/>
                <a:ea typeface="Inter"/>
                <a:cs typeface="Inter"/>
                <a:sym typeface="Inter"/>
              </a:rPr>
              <a:t>Sumber Data: </a:t>
            </a:r>
            <a:r>
              <a:rPr lang="id" sz="1500" u="sng">
                <a:solidFill>
                  <a:schemeClr val="hlink"/>
                </a:solidFill>
                <a:latin typeface="Inter"/>
                <a:ea typeface="Inter"/>
                <a:cs typeface="Inter"/>
                <a:sym typeface="Inter"/>
                <a:hlinkClick r:id="rId3"/>
              </a:rPr>
              <a:t>https://bit.ly/RegressionCarPricesPrediction</a:t>
            </a:r>
            <a:r>
              <a:rPr lang="id" sz="1500">
                <a:solidFill>
                  <a:srgbClr val="282828"/>
                </a:solidFill>
                <a:latin typeface="Inter"/>
                <a:ea typeface="Inter"/>
                <a:cs typeface="Inter"/>
                <a:sym typeface="Inter"/>
              </a:rPr>
              <a:t> </a:t>
            </a:r>
            <a:endParaRPr/>
          </a:p>
          <a:p>
            <a:pPr indent="0" lvl="0" marL="0" rtl="0" algn="l">
              <a:lnSpc>
                <a:spcPct val="115000"/>
              </a:lnSpc>
              <a:spcBef>
                <a:spcPts val="0"/>
              </a:spcBef>
              <a:spcAft>
                <a:spcPts val="0"/>
              </a:spcAft>
              <a:buSzPts val="1800"/>
              <a:buNone/>
            </a:pPr>
            <a:r>
              <a:rPr lang="id" sz="1500">
                <a:solidFill>
                  <a:srgbClr val="282828"/>
                </a:solidFill>
                <a:latin typeface="Inter"/>
                <a:ea typeface="Inter"/>
                <a:cs typeface="Inter"/>
                <a:sym typeface="Inter"/>
              </a:rPr>
              <a:t>Problem: </a:t>
            </a:r>
            <a:r>
              <a:rPr b="1" lang="id" sz="1500">
                <a:solidFill>
                  <a:srgbClr val="282828"/>
                </a:solidFill>
                <a:latin typeface="Inter"/>
                <a:ea typeface="Inter"/>
                <a:cs typeface="Inter"/>
                <a:sym typeface="Inter"/>
              </a:rPr>
              <a:t>regression</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id" sz="1500">
                <a:solidFill>
                  <a:srgbClr val="282828"/>
                </a:solidFill>
                <a:latin typeface="Inter"/>
                <a:ea typeface="Inter"/>
                <a:cs typeface="Inter"/>
                <a:sym typeface="Inter"/>
              </a:rPr>
              <a:t>Tujuan: </a:t>
            </a:r>
            <a:endParaRPr/>
          </a:p>
          <a:p>
            <a:pPr indent="-323850" lvl="0" marL="457200" rtl="0" algn="l">
              <a:lnSpc>
                <a:spcPct val="115000"/>
              </a:lnSpc>
              <a:spcBef>
                <a:spcPts val="1000"/>
              </a:spcBef>
              <a:spcAft>
                <a:spcPts val="0"/>
              </a:spcAft>
              <a:buClr>
                <a:srgbClr val="282828"/>
              </a:buClr>
              <a:buSzPts val="1500"/>
              <a:buFont typeface="Inter"/>
              <a:buChar char="-"/>
            </a:pPr>
            <a:r>
              <a:rPr lang="id" sz="1500">
                <a:solidFill>
                  <a:srgbClr val="282828"/>
                </a:solidFill>
                <a:latin typeface="Inter"/>
                <a:ea typeface="Inter"/>
                <a:cs typeface="Inter"/>
                <a:sym typeface="Inter"/>
              </a:rPr>
              <a:t>Untuk memprediksi harga mobil berdasarkan faktor-faktor yang mempengaruhi harga mobil</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id" sz="1500">
                <a:solidFill>
                  <a:srgbClr val="282828"/>
                </a:solidFill>
                <a:latin typeface="Inter"/>
                <a:ea typeface="Inter"/>
                <a:cs typeface="Inter"/>
                <a:sym typeface="Inter"/>
              </a:rPr>
              <a:t>memprediksi harga mobil untuk memahami manajemen dinamika harga pasar baru</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id" sz="1500">
                <a:solidFill>
                  <a:srgbClr val="282828"/>
                </a:solidFill>
                <a:latin typeface="Inter"/>
                <a:ea typeface="Inter"/>
                <a:cs typeface="Inter"/>
                <a:sym typeface="Inter"/>
              </a:rPr>
              <a:t>Untuk mengetahui variabel mana yang signifikan dalam memprediksi harga mobil</a:t>
            </a:r>
            <a:endParaRPr sz="1500">
              <a:solidFill>
                <a:srgbClr val="282828"/>
              </a:solidFill>
              <a:latin typeface="Inter"/>
              <a:ea typeface="Inter"/>
              <a:cs typeface="Inter"/>
              <a:sym typeface="Inter"/>
            </a:endParaRPr>
          </a:p>
        </p:txBody>
      </p:sp>
      <p:sp>
        <p:nvSpPr>
          <p:cNvPr id="145" name="Google Shape;145;p2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146" name="Google Shape;146;p2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47" name="Google Shape;147;p28"/>
          <p:cNvGrpSpPr/>
          <p:nvPr/>
        </p:nvGrpSpPr>
        <p:grpSpPr>
          <a:xfrm>
            <a:off x="7503019" y="95797"/>
            <a:ext cx="1516771" cy="323122"/>
            <a:chOff x="400885" y="325214"/>
            <a:chExt cx="2298835" cy="489727"/>
          </a:xfrm>
        </p:grpSpPr>
        <p:pic>
          <p:nvPicPr>
            <p:cNvPr id="148" name="Google Shape;148;p28"/>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149" name="Google Shape;149;p28"/>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50" name="Google Shape;150;p28"/>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51" name="Google Shape;151;p28"/>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
        <p:nvSpPr>
          <p:cNvPr id="152" name="Google Shape;152;p2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56" name="Shape 156"/>
        <p:cNvGrpSpPr/>
        <p:nvPr/>
      </p:nvGrpSpPr>
      <p:grpSpPr>
        <a:xfrm>
          <a:off x="0" y="0"/>
          <a:ext cx="0" cy="0"/>
          <a:chOff x="0" y="0"/>
          <a:chExt cx="0" cy="0"/>
        </a:xfrm>
      </p:grpSpPr>
      <p:sp>
        <p:nvSpPr>
          <p:cNvPr id="157" name="Google Shape;157;p29"/>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id"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58" name="Google Shape;158;p29"/>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159" name="Google Shape;159;p2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60" name="Google Shape;160;p2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id"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61" name="Google Shape;161;p29"/>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162" name="Google Shape;162;p29"/>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163" name="Google Shape;163;p29"/>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64" name="Google Shape;164;p29"/>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65" name="Google Shape;165;p29"/>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66" name="Google Shape;166;p2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id" sz="1000" u="none" cap="none" strike="noStrike">
                <a:solidFill>
                  <a:schemeClr val="lt1"/>
                </a:solidFill>
                <a:latin typeface="Inter"/>
                <a:ea typeface="Inter"/>
                <a:cs typeface="Inter"/>
                <a:sym typeface="Inter"/>
              </a:rPr>
              <a:t>Explorasi Data dan Visualisasi</a:t>
            </a:r>
            <a:endParaRPr b="1" i="0" sz="1000" u="none" cap="none" strike="noStrike">
              <a:solidFill>
                <a:schemeClr val="lt1"/>
              </a:solidFill>
              <a:latin typeface="Inter"/>
              <a:ea typeface="Inter"/>
              <a:cs typeface="Inter"/>
              <a:sym typeface="Inter"/>
            </a:endParaRPr>
          </a:p>
        </p:txBody>
      </p:sp>
      <p:sp>
        <p:nvSpPr>
          <p:cNvPr id="167" name="Google Shape;167;p29"/>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idx="1" type="body"/>
          </p:nvPr>
        </p:nvSpPr>
        <p:spPr>
          <a:xfrm>
            <a:off x="3815502" y="1260336"/>
            <a:ext cx="4764972" cy="3220814"/>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id" sz="1500">
                <a:solidFill>
                  <a:srgbClr val="282828"/>
                </a:solidFill>
                <a:latin typeface="Inter"/>
                <a:ea typeface="Inter"/>
                <a:cs typeface="Inter"/>
                <a:sym typeface="Inter"/>
              </a:rPr>
              <a:t>Mobil menjadi kendaraan paling diminati hampir diseluruh negara.</a:t>
            </a: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id" sz="1500">
                <a:solidFill>
                  <a:srgbClr val="282828"/>
                </a:solidFill>
                <a:latin typeface="Inter"/>
                <a:ea typeface="Inter"/>
                <a:cs typeface="Inter"/>
                <a:sym typeface="Inter"/>
              </a:rPr>
              <a:t>Keunggulan mobil dibandingkan motor:</a:t>
            </a:r>
            <a:endParaRPr/>
          </a:p>
          <a:p>
            <a:pPr indent="-285750" lvl="0" marL="285750" rtl="0" algn="l">
              <a:lnSpc>
                <a:spcPct val="115000"/>
              </a:lnSpc>
              <a:spcBef>
                <a:spcPts val="0"/>
              </a:spcBef>
              <a:spcAft>
                <a:spcPts val="0"/>
              </a:spcAft>
              <a:buSzPts val="1800"/>
              <a:buFont typeface="IrisUPC"/>
              <a:buChar char="–"/>
            </a:pPr>
            <a:r>
              <a:rPr lang="id" sz="1500">
                <a:solidFill>
                  <a:srgbClr val="282828"/>
                </a:solidFill>
                <a:latin typeface="Inter"/>
                <a:ea typeface="Inter"/>
                <a:cs typeface="Inter"/>
                <a:sym typeface="Inter"/>
              </a:rPr>
              <a:t>Lebih nyaman untuk perjalanan jauh</a:t>
            </a:r>
            <a:endParaRPr sz="1500">
              <a:solidFill>
                <a:srgbClr val="282828"/>
              </a:solidFill>
              <a:latin typeface="Inter"/>
              <a:ea typeface="Inter"/>
              <a:cs typeface="Inter"/>
              <a:sym typeface="Inter"/>
            </a:endParaRPr>
          </a:p>
          <a:p>
            <a:pPr indent="-285750" lvl="0" marL="285750" rtl="0" algn="l">
              <a:lnSpc>
                <a:spcPct val="115000"/>
              </a:lnSpc>
              <a:spcBef>
                <a:spcPts val="0"/>
              </a:spcBef>
              <a:spcAft>
                <a:spcPts val="0"/>
              </a:spcAft>
              <a:buSzPts val="1800"/>
              <a:buFont typeface="IrisUPC"/>
              <a:buChar char="–"/>
            </a:pPr>
            <a:r>
              <a:rPr lang="id" sz="1500">
                <a:solidFill>
                  <a:srgbClr val="282828"/>
                </a:solidFill>
                <a:latin typeface="Inter"/>
                <a:ea typeface="Inter"/>
                <a:cs typeface="Inter"/>
                <a:sym typeface="Inter"/>
              </a:rPr>
              <a:t>Bisa menampung banyak penumpang</a:t>
            </a:r>
            <a:endParaRPr sz="1500">
              <a:solidFill>
                <a:srgbClr val="282828"/>
              </a:solidFill>
              <a:latin typeface="Inter"/>
              <a:ea typeface="Inter"/>
              <a:cs typeface="Inter"/>
              <a:sym typeface="Inter"/>
            </a:endParaRPr>
          </a:p>
          <a:p>
            <a:pPr indent="-285750" lvl="0" marL="285750" rtl="0" algn="l">
              <a:lnSpc>
                <a:spcPct val="115000"/>
              </a:lnSpc>
              <a:spcBef>
                <a:spcPts val="0"/>
              </a:spcBef>
              <a:spcAft>
                <a:spcPts val="0"/>
              </a:spcAft>
              <a:buSzPts val="1800"/>
              <a:buFont typeface="IrisUPC"/>
              <a:buChar char="–"/>
            </a:pPr>
            <a:r>
              <a:rPr lang="id" sz="1500">
                <a:solidFill>
                  <a:srgbClr val="282828"/>
                </a:solidFill>
                <a:latin typeface="Inter"/>
                <a:ea typeface="Inter"/>
                <a:cs typeface="Inter"/>
                <a:sym typeface="Inter"/>
              </a:rPr>
              <a:t>Aman untuk bayi</a:t>
            </a:r>
            <a:endParaRPr sz="1500">
              <a:solidFill>
                <a:srgbClr val="282828"/>
              </a:solidFill>
              <a:latin typeface="Inter"/>
              <a:ea typeface="Inter"/>
              <a:cs typeface="Inter"/>
              <a:sym typeface="Inter"/>
            </a:endParaRPr>
          </a:p>
          <a:p>
            <a:pPr indent="-285750" lvl="0" marL="285750" rtl="0" algn="l">
              <a:lnSpc>
                <a:spcPct val="115000"/>
              </a:lnSpc>
              <a:spcBef>
                <a:spcPts val="0"/>
              </a:spcBef>
              <a:spcAft>
                <a:spcPts val="0"/>
              </a:spcAft>
              <a:buSzPts val="1800"/>
              <a:buFont typeface="IrisUPC"/>
              <a:buChar char="–"/>
            </a:pPr>
            <a:r>
              <a:rPr lang="id" sz="1500">
                <a:solidFill>
                  <a:srgbClr val="282828"/>
                </a:solidFill>
                <a:latin typeface="Inter"/>
                <a:ea typeface="Inter"/>
                <a:cs typeface="Inter"/>
                <a:sym typeface="Inter"/>
              </a:rPr>
              <a:t>Dapat membawa barang banyak</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id" sz="1500">
                <a:solidFill>
                  <a:srgbClr val="282828"/>
                </a:solidFill>
                <a:latin typeface="Inter"/>
                <a:ea typeface="Inter"/>
                <a:cs typeface="Inter"/>
                <a:sym typeface="Inter"/>
              </a:rPr>
              <a:t>Karena banyak keunggulannya, produk mobil sudah bervariasi dan persaingan harga mobil pun semakin ketat tiap tahunnya</a:t>
            </a:r>
            <a:endParaRPr sz="1500">
              <a:solidFill>
                <a:srgbClr val="282828"/>
              </a:solidFill>
              <a:latin typeface="Inter"/>
              <a:ea typeface="Inter"/>
              <a:cs typeface="Inter"/>
              <a:sym typeface="Inter"/>
            </a:endParaRPr>
          </a:p>
        </p:txBody>
      </p:sp>
      <p:sp>
        <p:nvSpPr>
          <p:cNvPr id="173" name="Google Shape;173;p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74" name="Google Shape;174;p3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75" name="Google Shape;175;p30"/>
          <p:cNvGrpSpPr/>
          <p:nvPr/>
        </p:nvGrpSpPr>
        <p:grpSpPr>
          <a:xfrm>
            <a:off x="7503019" y="95797"/>
            <a:ext cx="1516771" cy="323122"/>
            <a:chOff x="400885" y="325214"/>
            <a:chExt cx="2298835" cy="489727"/>
          </a:xfrm>
        </p:grpSpPr>
        <p:pic>
          <p:nvPicPr>
            <p:cNvPr id="176" name="Google Shape;176;p3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77" name="Google Shape;177;p30"/>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78" name="Google Shape;178;p30"/>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79" name="Google Shape;179;p30"/>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80" name="Google Shape;180;p30"/>
          <p:cNvSpPr txBox="1"/>
          <p:nvPr>
            <p:ph type="title"/>
          </p:nvPr>
        </p:nvSpPr>
        <p:spPr>
          <a:xfrm>
            <a:off x="331800" y="313009"/>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Introduction</a:t>
            </a:r>
            <a:endParaRPr sz="2820">
              <a:solidFill>
                <a:srgbClr val="A338EB"/>
              </a:solidFill>
              <a:latin typeface="Maven Pro SemiBold"/>
              <a:ea typeface="Maven Pro SemiBold"/>
              <a:cs typeface="Maven Pro SemiBold"/>
              <a:sym typeface="Maven Pro SemiBold"/>
            </a:endParaRPr>
          </a:p>
        </p:txBody>
      </p:sp>
      <p:pic>
        <p:nvPicPr>
          <p:cNvPr id="181" name="Google Shape;181;p30"/>
          <p:cNvPicPr preferRelativeResize="0"/>
          <p:nvPr/>
        </p:nvPicPr>
        <p:blipFill rotWithShape="1">
          <a:blip r:embed="rId5">
            <a:alphaModFix/>
          </a:blip>
          <a:srcRect b="0" l="121" r="50011" t="-536"/>
          <a:stretch/>
        </p:blipFill>
        <p:spPr>
          <a:xfrm>
            <a:off x="478466" y="1260336"/>
            <a:ext cx="2964897" cy="29886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3844846" y="1772901"/>
            <a:ext cx="4764972" cy="206765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id" sz="1500">
                <a:solidFill>
                  <a:srgbClr val="282828"/>
                </a:solidFill>
                <a:latin typeface="Inter"/>
                <a:ea typeface="Inter"/>
                <a:cs typeface="Inter"/>
                <a:sym typeface="Inter"/>
              </a:rPr>
              <a:t>Perusahaan harus mampu memprediksi harga mobil yang akurat untuk mampu bersaing dengan kompetitor lainnya.</a:t>
            </a: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id" sz="1500">
                <a:solidFill>
                  <a:srgbClr val="282828"/>
                </a:solidFill>
                <a:latin typeface="Inter"/>
                <a:ea typeface="Inter"/>
                <a:cs typeface="Inter"/>
                <a:sym typeface="Inter"/>
              </a:rPr>
              <a:t>Hal ini penting untuk menambah income perusahaan dan menarik pembeli sebanyak mungkin.</a:t>
            </a: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p:txBody>
      </p:sp>
      <p:sp>
        <p:nvSpPr>
          <p:cNvPr id="187" name="Google Shape;187;p3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88" name="Google Shape;188;p3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89" name="Google Shape;189;p31"/>
          <p:cNvGrpSpPr/>
          <p:nvPr/>
        </p:nvGrpSpPr>
        <p:grpSpPr>
          <a:xfrm>
            <a:off x="7503019" y="95797"/>
            <a:ext cx="1516771" cy="323122"/>
            <a:chOff x="400885" y="325214"/>
            <a:chExt cx="2298835" cy="489727"/>
          </a:xfrm>
        </p:grpSpPr>
        <p:pic>
          <p:nvPicPr>
            <p:cNvPr id="190" name="Google Shape;190;p3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91" name="Google Shape;191;p31"/>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92" name="Google Shape;192;p31"/>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93" name="Google Shape;193;p31"/>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94" name="Google Shape;194;p31"/>
          <p:cNvSpPr txBox="1"/>
          <p:nvPr>
            <p:ph type="title"/>
          </p:nvPr>
        </p:nvSpPr>
        <p:spPr>
          <a:xfrm>
            <a:off x="331800" y="313009"/>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Introduction</a:t>
            </a:r>
            <a:endParaRPr sz="2820">
              <a:solidFill>
                <a:srgbClr val="A338EB"/>
              </a:solidFill>
              <a:latin typeface="Maven Pro SemiBold"/>
              <a:ea typeface="Maven Pro SemiBold"/>
              <a:cs typeface="Maven Pro SemiBold"/>
              <a:sym typeface="Maven Pro SemiBold"/>
            </a:endParaRPr>
          </a:p>
        </p:txBody>
      </p:sp>
      <p:pic>
        <p:nvPicPr>
          <p:cNvPr id="195" name="Google Shape;195;p31"/>
          <p:cNvPicPr preferRelativeResize="0"/>
          <p:nvPr/>
        </p:nvPicPr>
        <p:blipFill rotWithShape="1">
          <a:blip r:embed="rId5">
            <a:alphaModFix/>
          </a:blip>
          <a:srcRect b="0" l="0" r="25270" t="2414"/>
          <a:stretch/>
        </p:blipFill>
        <p:spPr>
          <a:xfrm>
            <a:off x="371656" y="1132309"/>
            <a:ext cx="3270808" cy="33488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idx="1" type="body"/>
          </p:nvPr>
        </p:nvSpPr>
        <p:spPr>
          <a:xfrm>
            <a:off x="311700" y="1556750"/>
            <a:ext cx="7191300" cy="29244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800"/>
              <a:buFont typeface="IrisUPC"/>
              <a:buChar char="–"/>
            </a:pPr>
            <a:r>
              <a:rPr lang="id" sz="1500">
                <a:solidFill>
                  <a:srgbClr val="282828"/>
                </a:solidFill>
                <a:latin typeface="Inter"/>
                <a:ea typeface="Inter"/>
                <a:cs typeface="Inter"/>
                <a:sym typeface="Inter"/>
              </a:rPr>
              <a:t>Tidak ada </a:t>
            </a:r>
            <a:r>
              <a:rPr i="1" lang="id" sz="1500">
                <a:solidFill>
                  <a:srgbClr val="282828"/>
                </a:solidFill>
                <a:latin typeface="Inter"/>
                <a:ea typeface="Inter"/>
                <a:cs typeface="Inter"/>
                <a:sym typeface="Inter"/>
              </a:rPr>
              <a:t>missing value </a:t>
            </a:r>
            <a:r>
              <a:rPr lang="id" sz="1500">
                <a:solidFill>
                  <a:srgbClr val="282828"/>
                </a:solidFill>
                <a:latin typeface="Inter"/>
                <a:ea typeface="Inter"/>
                <a:cs typeface="Inter"/>
                <a:sym typeface="Inter"/>
              </a:rPr>
              <a:t> pada data</a:t>
            </a:r>
            <a:endParaRPr/>
          </a:p>
          <a:p>
            <a:pPr indent="-285750" lvl="0" marL="285750" rtl="0" algn="l">
              <a:lnSpc>
                <a:spcPct val="115000"/>
              </a:lnSpc>
              <a:spcBef>
                <a:spcPts val="0"/>
              </a:spcBef>
              <a:spcAft>
                <a:spcPts val="0"/>
              </a:spcAft>
              <a:buSzPts val="1800"/>
              <a:buFont typeface="IrisUPC"/>
              <a:buChar char="–"/>
            </a:pPr>
            <a:r>
              <a:rPr lang="id" sz="1500">
                <a:solidFill>
                  <a:srgbClr val="282828"/>
                </a:solidFill>
                <a:latin typeface="Inter"/>
                <a:ea typeface="Inter"/>
                <a:cs typeface="Inter"/>
                <a:sym typeface="Inter"/>
              </a:rPr>
              <a:t>Pada kolom </a:t>
            </a:r>
            <a:r>
              <a:rPr i="1" lang="id" sz="1500">
                <a:solidFill>
                  <a:srgbClr val="282828"/>
                </a:solidFill>
                <a:latin typeface="Inter"/>
                <a:ea typeface="Inter"/>
                <a:cs typeface="Inter"/>
                <a:sym typeface="Inter"/>
              </a:rPr>
              <a:t>CarName</a:t>
            </a:r>
            <a:r>
              <a:rPr lang="id" sz="1500">
                <a:solidFill>
                  <a:srgbClr val="282828"/>
                </a:solidFill>
                <a:latin typeface="Inter"/>
                <a:ea typeface="Inter"/>
                <a:cs typeface="Inter"/>
                <a:sym typeface="Inter"/>
              </a:rPr>
              <a:t> ada kejanggalan yaitu adanya perbedaan tipe nama pada kolom </a:t>
            </a:r>
            <a:r>
              <a:rPr i="1" lang="id" sz="1500">
                <a:solidFill>
                  <a:srgbClr val="282828"/>
                </a:solidFill>
                <a:latin typeface="Inter"/>
                <a:ea typeface="Inter"/>
                <a:cs typeface="Inter"/>
                <a:sym typeface="Inter"/>
              </a:rPr>
              <a:t>C</a:t>
            </a:r>
            <a:r>
              <a:rPr i="1" lang="id" sz="1500">
                <a:solidFill>
                  <a:srgbClr val="282828"/>
                </a:solidFill>
                <a:latin typeface="Inter"/>
                <a:ea typeface="Inter"/>
                <a:cs typeface="Inter"/>
                <a:sym typeface="Inter"/>
              </a:rPr>
              <a:t>arName</a:t>
            </a:r>
            <a:r>
              <a:rPr lang="id" sz="1500">
                <a:solidFill>
                  <a:srgbClr val="282828"/>
                </a:solidFill>
                <a:latin typeface="Inter"/>
                <a:ea typeface="Inter"/>
                <a:cs typeface="Inter"/>
                <a:sym typeface="Inter"/>
              </a:rPr>
              <a:t> dan solusi dari kami yaitu menyelaraskan tipe nama </a:t>
            </a:r>
            <a:r>
              <a:rPr i="1" lang="id" sz="1500">
                <a:solidFill>
                  <a:srgbClr val="282828"/>
                </a:solidFill>
                <a:latin typeface="Inter"/>
                <a:ea typeface="Inter"/>
                <a:cs typeface="Inter"/>
                <a:sym typeface="Inter"/>
              </a:rPr>
              <a:t>CarName </a:t>
            </a:r>
            <a:r>
              <a:rPr lang="id" sz="1500">
                <a:solidFill>
                  <a:srgbClr val="282828"/>
                </a:solidFill>
                <a:latin typeface="Inter"/>
                <a:ea typeface="Inter"/>
                <a:cs typeface="Inter"/>
                <a:sym typeface="Inter"/>
              </a:rPr>
              <a:t> yang ada. Berikut adalah penjelasannya: </a:t>
            </a:r>
            <a:endParaRPr/>
          </a:p>
          <a:p>
            <a:pPr indent="-171450" lvl="0" marL="285750" rtl="0" algn="l">
              <a:lnSpc>
                <a:spcPct val="115000"/>
              </a:lnSpc>
              <a:spcBef>
                <a:spcPts val="0"/>
              </a:spcBef>
              <a:spcAft>
                <a:spcPts val="0"/>
              </a:spcAft>
              <a:buSzPts val="1800"/>
              <a:buFont typeface="IrisUPC"/>
              <a:buNone/>
            </a:pPr>
            <a:r>
              <a:t/>
            </a:r>
            <a:endParaRPr sz="1500">
              <a:solidFill>
                <a:srgbClr val="282828"/>
              </a:solidFill>
              <a:latin typeface="Inter"/>
              <a:ea typeface="Inter"/>
              <a:cs typeface="Inter"/>
              <a:sym typeface="Inter"/>
            </a:endParaRPr>
          </a:p>
          <a:p>
            <a:pPr indent="-171450" lvl="0" marL="285750" rtl="0" algn="l">
              <a:lnSpc>
                <a:spcPct val="115000"/>
              </a:lnSpc>
              <a:spcBef>
                <a:spcPts val="0"/>
              </a:spcBef>
              <a:spcAft>
                <a:spcPts val="0"/>
              </a:spcAft>
              <a:buSzPts val="1800"/>
              <a:buFont typeface="IrisUPC"/>
              <a:buNone/>
            </a:pPr>
            <a:r>
              <a:t/>
            </a:r>
            <a:endParaRPr sz="700">
              <a:solidFill>
                <a:srgbClr val="282828"/>
              </a:solidFill>
              <a:latin typeface="Inter"/>
              <a:ea typeface="Inter"/>
              <a:cs typeface="Inter"/>
              <a:sym typeface="Inter"/>
            </a:endParaRPr>
          </a:p>
          <a:p>
            <a:pPr indent="-171450" lvl="0" marL="285750" rtl="0" algn="l">
              <a:lnSpc>
                <a:spcPct val="115000"/>
              </a:lnSpc>
              <a:spcBef>
                <a:spcPts val="0"/>
              </a:spcBef>
              <a:spcAft>
                <a:spcPts val="0"/>
              </a:spcAft>
              <a:buSzPts val="1800"/>
              <a:buFont typeface="IrisUPC"/>
              <a:buNone/>
            </a:pPr>
            <a:r>
              <a:t/>
            </a:r>
            <a:endParaRPr sz="7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p:txBody>
      </p:sp>
      <p:sp>
        <p:nvSpPr>
          <p:cNvPr id="201" name="Google Shape;201;p3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02" name="Google Shape;202;p32"/>
          <p:cNvGrpSpPr/>
          <p:nvPr/>
        </p:nvGrpSpPr>
        <p:grpSpPr>
          <a:xfrm>
            <a:off x="7503019" y="95797"/>
            <a:ext cx="1516771" cy="323122"/>
            <a:chOff x="400885" y="325214"/>
            <a:chExt cx="2298835" cy="489727"/>
          </a:xfrm>
        </p:grpSpPr>
        <p:pic>
          <p:nvPicPr>
            <p:cNvPr id="203" name="Google Shape;203;p3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04" name="Google Shape;204;p32"/>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05" name="Google Shape;205;p32"/>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06" name="Google Shape;206;p32"/>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07" name="Google Shape;207;p3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208" name="Google Shape;208;p3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graphicFrame>
        <p:nvGraphicFramePr>
          <p:cNvPr id="209" name="Google Shape;209;p32"/>
          <p:cNvGraphicFramePr/>
          <p:nvPr/>
        </p:nvGraphicFramePr>
        <p:xfrm>
          <a:off x="2113037" y="2863152"/>
          <a:ext cx="3000000" cy="3000000"/>
        </p:xfrm>
        <a:graphic>
          <a:graphicData uri="http://schemas.openxmlformats.org/drawingml/2006/table">
            <a:tbl>
              <a:tblPr bandRow="1" firstRow="1">
                <a:noFill/>
                <a:tableStyleId>{6F42DC6B-922B-44E1-9D4D-E999B4B0C1FF}</a:tableStyleId>
              </a:tblPr>
              <a:tblGrid>
                <a:gridCol w="2022525"/>
                <a:gridCol w="2022525"/>
              </a:tblGrid>
              <a:tr h="370850">
                <a:tc>
                  <a:txBody>
                    <a:bodyPr/>
                    <a:lstStyle/>
                    <a:p>
                      <a:pPr indent="0" lvl="0" marL="0" marR="0" rtl="0" algn="ctr">
                        <a:lnSpc>
                          <a:spcPct val="100000"/>
                        </a:lnSpc>
                        <a:spcBef>
                          <a:spcPts val="0"/>
                        </a:spcBef>
                        <a:spcAft>
                          <a:spcPts val="0"/>
                        </a:spcAft>
                        <a:buNone/>
                      </a:pPr>
                      <a:r>
                        <a:rPr lang="id" sz="1400" u="none" cap="none" strike="noStrike"/>
                        <a:t>Sebelum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id" sz="1400" u="none" cap="none" strike="noStrike"/>
                        <a:t>Sesudah </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None/>
                      </a:pPr>
                      <a:r>
                        <a:rPr lang="id" sz="1400" u="none" cap="none" strike="noStrike"/>
                        <a:t>Toyouta</a:t>
                      </a:r>
                      <a:endParaRPr sz="1400" u="none" cap="none" strike="noStrike"/>
                    </a:p>
                    <a:p>
                      <a:pPr indent="0" lvl="0" marL="0" marR="0" rtl="0" algn="ctr">
                        <a:lnSpc>
                          <a:spcPct val="100000"/>
                        </a:lnSpc>
                        <a:spcBef>
                          <a:spcPts val="0"/>
                        </a:spcBef>
                        <a:spcAft>
                          <a:spcPts val="0"/>
                        </a:spcAft>
                        <a:buNone/>
                      </a:pPr>
                      <a:r>
                        <a:rPr lang="id" sz="1400" u="none" cap="none" strike="noStrike"/>
                        <a:t>Maxda</a:t>
                      </a:r>
                      <a:endParaRPr sz="1400" u="none" cap="none" strike="noStrike"/>
                    </a:p>
                    <a:p>
                      <a:pPr indent="0" lvl="0" marL="0" marR="0" rtl="0" algn="ctr">
                        <a:lnSpc>
                          <a:spcPct val="100000"/>
                        </a:lnSpc>
                        <a:spcBef>
                          <a:spcPts val="0"/>
                        </a:spcBef>
                        <a:spcAft>
                          <a:spcPts val="0"/>
                        </a:spcAft>
                        <a:buNone/>
                      </a:pPr>
                      <a:r>
                        <a:rPr lang="id" sz="1400" u="none" cap="none" strike="noStrike"/>
                        <a:t>VW</a:t>
                      </a:r>
                      <a:endParaRPr/>
                    </a:p>
                    <a:p>
                      <a:pPr indent="0" lvl="0" marL="0" marR="0" rtl="0" algn="ctr">
                        <a:lnSpc>
                          <a:spcPct val="100000"/>
                        </a:lnSpc>
                        <a:spcBef>
                          <a:spcPts val="0"/>
                        </a:spcBef>
                        <a:spcAft>
                          <a:spcPts val="0"/>
                        </a:spcAft>
                        <a:buNone/>
                      </a:pPr>
                      <a:r>
                        <a:rPr lang="id" sz="1400" u="none" cap="none" strike="noStrike"/>
                        <a:t>vokswagen</a:t>
                      </a:r>
                      <a:endParaRPr sz="1400" u="none" cap="none" strike="noStrike"/>
                    </a:p>
                    <a:p>
                      <a:pPr indent="0" lvl="0" marL="0" marR="0" rtl="0" algn="ctr">
                        <a:lnSpc>
                          <a:spcPct val="100000"/>
                        </a:lnSpc>
                        <a:spcBef>
                          <a:spcPts val="0"/>
                        </a:spcBef>
                        <a:spcAft>
                          <a:spcPts val="0"/>
                        </a:spcAft>
                        <a:buNone/>
                      </a:pPr>
                      <a:r>
                        <a:rPr lang="id" sz="1400" u="none" cap="none" strike="noStrike"/>
                        <a:t>Porcshce</a:t>
                      </a:r>
                      <a:endParaRPr sz="1400" u="none" cap="none" strike="noStrike"/>
                    </a:p>
                    <a:p>
                      <a:pPr indent="0" lvl="0" marL="0" marR="0" rtl="0" algn="ctr">
                        <a:lnSpc>
                          <a:spcPct val="100000"/>
                        </a:lnSpc>
                        <a:spcBef>
                          <a:spcPts val="0"/>
                        </a:spcBef>
                        <a:spcAft>
                          <a:spcPts val="0"/>
                        </a:spcAft>
                        <a:buNone/>
                      </a:pPr>
                      <a:r>
                        <a:rPr lang="id"/>
                        <a:t>n</a:t>
                      </a:r>
                      <a:r>
                        <a:rPr lang="id" sz="1400" u="none" cap="none" strike="noStrike"/>
                        <a:t>issan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id" sz="1400" u="none" cap="none" strike="noStrike"/>
                        <a:t>Toyota</a:t>
                      </a:r>
                      <a:endParaRPr/>
                    </a:p>
                    <a:p>
                      <a:pPr indent="0" lvl="0" marL="0" marR="0" rtl="0" algn="ctr">
                        <a:lnSpc>
                          <a:spcPct val="100000"/>
                        </a:lnSpc>
                        <a:spcBef>
                          <a:spcPts val="0"/>
                        </a:spcBef>
                        <a:spcAft>
                          <a:spcPts val="0"/>
                        </a:spcAft>
                        <a:buNone/>
                      </a:pPr>
                      <a:r>
                        <a:rPr lang="id" sz="1400" u="none" cap="none" strike="noStrike"/>
                        <a:t>Mazda</a:t>
                      </a:r>
                      <a:endParaRPr/>
                    </a:p>
                    <a:p>
                      <a:pPr indent="0" lvl="0" marL="0" marR="0" rtl="0" algn="ctr">
                        <a:lnSpc>
                          <a:spcPct val="100000"/>
                        </a:lnSpc>
                        <a:spcBef>
                          <a:spcPts val="0"/>
                        </a:spcBef>
                        <a:spcAft>
                          <a:spcPts val="0"/>
                        </a:spcAft>
                        <a:buNone/>
                      </a:pPr>
                      <a:r>
                        <a:rPr lang="id" sz="1400" u="none" cap="none" strike="noStrike"/>
                        <a:t>Volkswagen</a:t>
                      </a:r>
                      <a:endParaRPr/>
                    </a:p>
                    <a:p>
                      <a:pPr indent="0" lvl="0" marL="0" marR="0" rtl="0" algn="ctr">
                        <a:lnSpc>
                          <a:spcPct val="100000"/>
                        </a:lnSpc>
                        <a:spcBef>
                          <a:spcPts val="0"/>
                        </a:spcBef>
                        <a:spcAft>
                          <a:spcPts val="0"/>
                        </a:spcAft>
                        <a:buNone/>
                      </a:pPr>
                      <a:r>
                        <a:rPr lang="id" sz="1400" u="none" cap="none" strike="noStrike"/>
                        <a:t>Volkswagen</a:t>
                      </a:r>
                      <a:endParaRPr/>
                    </a:p>
                    <a:p>
                      <a:pPr indent="0" lvl="0" marL="0" marR="0" rtl="0" algn="ctr">
                        <a:lnSpc>
                          <a:spcPct val="100000"/>
                        </a:lnSpc>
                        <a:spcBef>
                          <a:spcPts val="0"/>
                        </a:spcBef>
                        <a:spcAft>
                          <a:spcPts val="0"/>
                        </a:spcAft>
                        <a:buNone/>
                      </a:pPr>
                      <a:r>
                        <a:rPr lang="id" sz="1400" u="none" cap="none" strike="noStrike"/>
                        <a:t>Porsche</a:t>
                      </a:r>
                      <a:endParaRPr/>
                    </a:p>
                    <a:p>
                      <a:pPr indent="0" lvl="0" marL="0" marR="0" rtl="0" algn="ctr">
                        <a:lnSpc>
                          <a:spcPct val="100000"/>
                        </a:lnSpc>
                        <a:spcBef>
                          <a:spcPts val="0"/>
                        </a:spcBef>
                        <a:spcAft>
                          <a:spcPts val="0"/>
                        </a:spcAft>
                        <a:buNone/>
                      </a:pPr>
                      <a:r>
                        <a:rPr lang="id"/>
                        <a:t>N</a:t>
                      </a:r>
                      <a:r>
                        <a:rPr lang="id" sz="1400" u="none" cap="none" strike="noStrike"/>
                        <a:t>issan</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idx="1" type="body"/>
          </p:nvPr>
        </p:nvSpPr>
        <p:spPr>
          <a:xfrm>
            <a:off x="156848" y="1631913"/>
            <a:ext cx="7718677" cy="1760021"/>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800"/>
              <a:buFont typeface="Inter"/>
              <a:buChar char="–"/>
            </a:pPr>
            <a:r>
              <a:rPr lang="id" sz="1600">
                <a:solidFill>
                  <a:srgbClr val="282828"/>
                </a:solidFill>
                <a:latin typeface="Inter"/>
                <a:ea typeface="Inter"/>
                <a:cs typeface="Inter"/>
                <a:sym typeface="Inter"/>
              </a:rPr>
              <a:t>Untuk mengidentifikasi adanya outliers atau tidak</a:t>
            </a:r>
            <a:endParaRPr sz="1600">
              <a:solidFill>
                <a:srgbClr val="282828"/>
              </a:solidFill>
              <a:latin typeface="Inter"/>
              <a:ea typeface="Inter"/>
              <a:cs typeface="Inter"/>
              <a:sym typeface="Inter"/>
            </a:endParaRPr>
          </a:p>
          <a:p>
            <a:pPr indent="-285750" lvl="0" marL="285750" rtl="0" algn="l">
              <a:lnSpc>
                <a:spcPct val="115000"/>
              </a:lnSpc>
              <a:spcBef>
                <a:spcPts val="0"/>
              </a:spcBef>
              <a:spcAft>
                <a:spcPts val="0"/>
              </a:spcAft>
              <a:buSzPts val="1800"/>
              <a:buFont typeface="Inter"/>
              <a:buChar char="–"/>
            </a:pPr>
            <a:r>
              <a:rPr lang="id" sz="1600">
                <a:solidFill>
                  <a:srgbClr val="282828"/>
                </a:solidFill>
                <a:latin typeface="Inter"/>
                <a:ea typeface="Inter"/>
                <a:cs typeface="Inter"/>
                <a:sym typeface="Inter"/>
              </a:rPr>
              <a:t>Untuk membantu mengetahui karakteristik dari data</a:t>
            </a:r>
            <a:endParaRPr/>
          </a:p>
          <a:p>
            <a:pPr indent="-285750" lvl="0" marL="285750" rtl="0" algn="l">
              <a:lnSpc>
                <a:spcPct val="115000"/>
              </a:lnSpc>
              <a:spcBef>
                <a:spcPts val="0"/>
              </a:spcBef>
              <a:spcAft>
                <a:spcPts val="0"/>
              </a:spcAft>
              <a:buSzPts val="1800"/>
              <a:buFont typeface="Inter"/>
              <a:buChar char="–"/>
            </a:pPr>
            <a:r>
              <a:rPr lang="id" sz="1600">
                <a:solidFill>
                  <a:srgbClr val="282828"/>
                </a:solidFill>
                <a:latin typeface="Inter"/>
                <a:ea typeface="Inter"/>
                <a:cs typeface="Inter"/>
                <a:sym typeface="Inter"/>
              </a:rPr>
              <a:t>Membantu kesimetrisan dari sebuah data</a:t>
            </a:r>
            <a:endParaRPr/>
          </a:p>
        </p:txBody>
      </p:sp>
      <p:sp>
        <p:nvSpPr>
          <p:cNvPr id="215" name="Google Shape;215;p3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d"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16" name="Google Shape;216;p33"/>
          <p:cNvGrpSpPr/>
          <p:nvPr/>
        </p:nvGrpSpPr>
        <p:grpSpPr>
          <a:xfrm>
            <a:off x="7503019" y="95797"/>
            <a:ext cx="1516771" cy="323122"/>
            <a:chOff x="400885" y="325214"/>
            <a:chExt cx="2298835" cy="489727"/>
          </a:xfrm>
        </p:grpSpPr>
        <p:pic>
          <p:nvPicPr>
            <p:cNvPr id="217" name="Google Shape;217;p3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18" name="Google Shape;218;p33"/>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19" name="Google Shape;219;p33"/>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20" name="Google Shape;220;p33"/>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21" name="Google Shape;221;p33"/>
          <p:cNvSpPr txBox="1"/>
          <p:nvPr>
            <p:ph type="title"/>
          </p:nvPr>
        </p:nvSpPr>
        <p:spPr>
          <a:xfrm>
            <a:off x="156848" y="614318"/>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id" sz="2820">
                <a:solidFill>
                  <a:srgbClr val="A338EB"/>
                </a:solidFill>
                <a:latin typeface="Maven Pro SemiBold"/>
                <a:ea typeface="Maven Pro SemiBold"/>
                <a:cs typeface="Maven Pro SemiBold"/>
                <a:sym typeface="Maven Pro SemiBold"/>
              </a:rPr>
              <a:t>BOXPLOT</a:t>
            </a:r>
            <a:endParaRPr sz="2820">
              <a:solidFill>
                <a:srgbClr val="A338EB"/>
              </a:solidFill>
              <a:latin typeface="Maven Pro SemiBold"/>
              <a:ea typeface="Maven Pro SemiBold"/>
              <a:cs typeface="Maven Pro SemiBold"/>
              <a:sym typeface="Maven Pro SemiBold"/>
            </a:endParaRPr>
          </a:p>
        </p:txBody>
      </p:sp>
      <p:sp>
        <p:nvSpPr>
          <p:cNvPr id="222" name="Google Shape;222;p3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