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558C7F2-26F7-4927-8C17-21DB09190EB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Stephen: 8-12, Dennis: 1-2,13, Nina: 3-7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100" spc="-1" strike="noStrike">
                <a:latin typeface="Arial"/>
              </a:rPr>
              <a:t>single candidate per term meaning that only the node with id = v mod r can become candidate of that term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100" spc="-1" strike="noStrike">
                <a:latin typeface="Arial"/>
              </a:rPr>
              <a:t>the key here is that we want to maintain raft’s design principle which is followers don’t talk directly with each other, just with leader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144000" y="205272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5" name="CustomShape 6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9" name="CustomShape 10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roup 13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3" name="CustomShape 14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" name="Group 17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7" name="CustomShape 18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21" name="CustomShape 2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the title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7F10434-5DB1-4AB9-9137-F52D6A0DA4B0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F9606F7-73F5-4F4F-8B88-867408369A35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10900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i="1" lang="en-US" sz="4800" spc="-1" strike="noStrike">
                <a:solidFill>
                  <a:srgbClr val="af7b51"/>
                </a:solidFill>
                <a:latin typeface="Nunito"/>
                <a:ea typeface="Nunito"/>
              </a:rPr>
              <a:t>Byzantine Fault Tolerant Raft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9000" y="29941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743200" indent="457200"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f7b51"/>
                </a:solidFill>
                <a:latin typeface="Calibri"/>
                <a:ea typeface="Calibri"/>
              </a:rPr>
              <a:t>Dennis Wang, Nina Tai, Yicheng An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19000" y="605520"/>
            <a:ext cx="7505280" cy="628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RaftBFT - Leader Election (cont)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32520" y="1411560"/>
            <a:ext cx="7878960" cy="3016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679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233a44"/>
                </a:solidFill>
                <a:latin typeface="Calibri"/>
                <a:ea typeface="Calibri"/>
              </a:rPr>
              <a:t>Election starts when a Follower receives 2f+1 requests and becomes Candidate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233a44"/>
                </a:solidFill>
                <a:latin typeface="Calibri"/>
                <a:ea typeface="Calibri"/>
              </a:rPr>
              <a:t>Candidate requests votes with proof of election start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233a44"/>
                </a:solidFill>
                <a:latin typeface="Calibri"/>
                <a:ea typeface="Calibri"/>
              </a:rPr>
              <a:t>Candidate with most up-to-date log can become leader, just like Raft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233a44"/>
                </a:solidFill>
                <a:latin typeface="Calibri"/>
                <a:ea typeface="Calibri"/>
              </a:rPr>
              <a:t>If there are two candidates both starting the leader election, the one with higher terms win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19000" y="76572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Raft - Safety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19000" y="1419120"/>
            <a:ext cx="7505280" cy="3141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Leader Completeness: The leader for any given term contains all the entries committed in previous terms.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If a candidate’s log is at least as up-to-date as any other majority of logs, then it will hold all committed entries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214;p23" descr=""/>
          <p:cNvPicPr/>
          <p:nvPr/>
        </p:nvPicPr>
        <p:blipFill>
          <a:blip r:embed="rId1"/>
          <a:stretch/>
        </p:blipFill>
        <p:spPr>
          <a:xfrm>
            <a:off x="3069000" y="2130480"/>
            <a:ext cx="3005640" cy="15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19000" y="845640"/>
            <a:ext cx="7505280" cy="67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RaftBFT - Cryptographic Signatures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19000" y="1596600"/>
            <a:ext cx="7776000" cy="2918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Each node holds the public key for all other nodes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Every request is signed by private key of sender and verified by receiver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In addition to details of the operation, each log entry holds 2f+1 signatures as proof that it was committed at its index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This proof is sent with any append operation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19000" y="1188720"/>
            <a:ext cx="7505280" cy="2765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br/>
            <a:br/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Thanks! Questions?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Raft Review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19000" y="158796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Consensus problem divided into 3 subproblems: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Log replication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Leader election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Safety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46840" y="834120"/>
            <a:ext cx="8050320" cy="74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Problem Statement - Byzantine Failure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701280" y="1405080"/>
            <a:ext cx="7741440" cy="3318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Extended fault model: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Start leader election process arbitrarily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Modify client’s request and violate correctness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Instruct different servers to commit different things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Respond arbitrary results to clients or ignore them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33a44"/>
                </a:solidFill>
                <a:latin typeface="Calibri"/>
                <a:ea typeface="Calibri"/>
              </a:rPr>
              <a:t>*Note: We assume the client is non-faulty and network is not controlled by adversary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RaftBFT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19000" y="157932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Raft with extensions: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599"/>
              </a:spcBef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Log Replication: Proof-based, more client interaction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Leader Election: Single candidate per term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233a44"/>
                </a:solidFill>
                <a:latin typeface="Calibri"/>
                <a:ea typeface="Calibri"/>
              </a:rPr>
              <a:t>Safety: Cryptographic signatures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Raft - Log Replication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727560" y="1487880"/>
            <a:ext cx="7505280" cy="329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Leader accepts client commands.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Leader appends to own log and issues AppendEntry RPC to followers.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Once safely replicated, entry is committed and externalized.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154;p17" descr=""/>
          <p:cNvPicPr/>
          <p:nvPr/>
        </p:nvPicPr>
        <p:blipFill>
          <a:blip r:embed="rId1"/>
          <a:stretch/>
        </p:blipFill>
        <p:spPr>
          <a:xfrm>
            <a:off x="1865880" y="2677320"/>
            <a:ext cx="4568760" cy="187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RaftBFT - Log Replication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67880" y="1562040"/>
            <a:ext cx="7505280" cy="3152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Client -&gt; Leader: Req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Leader -&gt; Followers: AppendEntry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Followers -&gt; Leader: AppendEntryAck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Leader -&gt; Followers: PrepareEntry (proof of 2f+1 AppendEntryAck’s)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Followers -&gt; Leader: PrepareEntryAck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Leader -&gt; Followers: CommitEntry (proof of 2f+1 PrepareEntryAck’s)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All -&gt; Client: ReqFinished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RaftBFT - Client Interaction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19000" y="1310400"/>
            <a:ext cx="7607520" cy="3516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Writes go to leader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Reads go to all servers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Client waits for f+1 responses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1800" spc="-1" strike="noStrike">
                <a:solidFill>
                  <a:srgbClr val="233a44"/>
                </a:solidFill>
                <a:latin typeface="Calibri"/>
                <a:ea typeface="Calibri"/>
              </a:rPr>
              <a:t>Time out - request followers to do a leader election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6" name="Group 3"/>
          <p:cNvGrpSpPr/>
          <p:nvPr/>
        </p:nvGrpSpPr>
        <p:grpSpPr>
          <a:xfrm>
            <a:off x="819000" y="2865240"/>
            <a:ext cx="3547080" cy="1348560"/>
            <a:chOff x="819000" y="2865240"/>
            <a:chExt cx="3547080" cy="1348560"/>
          </a:xfrm>
        </p:grpSpPr>
        <p:sp>
          <p:nvSpPr>
            <p:cNvPr id="127" name="CustomShape 4"/>
            <p:cNvSpPr/>
            <p:nvPr/>
          </p:nvSpPr>
          <p:spPr>
            <a:xfrm>
              <a:off x="819000" y="2865240"/>
              <a:ext cx="902520" cy="788400"/>
            </a:xfrm>
            <a:prstGeom prst="ellipse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8" name="CustomShape 5"/>
            <p:cNvSpPr/>
            <p:nvPr/>
          </p:nvSpPr>
          <p:spPr>
            <a:xfrm>
              <a:off x="2247840" y="3093840"/>
              <a:ext cx="857160" cy="331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Leader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9" name="CustomShape 6"/>
            <p:cNvSpPr/>
            <p:nvPr/>
          </p:nvSpPr>
          <p:spPr>
            <a:xfrm>
              <a:off x="1542960" y="3882600"/>
              <a:ext cx="857160" cy="331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follower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0" name="CustomShape 7"/>
            <p:cNvSpPr/>
            <p:nvPr/>
          </p:nvSpPr>
          <p:spPr>
            <a:xfrm>
              <a:off x="2526120" y="3760560"/>
              <a:ext cx="857160" cy="331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follower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1" name="CustomShape 8"/>
            <p:cNvSpPr/>
            <p:nvPr/>
          </p:nvSpPr>
          <p:spPr>
            <a:xfrm>
              <a:off x="3508920" y="3551040"/>
              <a:ext cx="857160" cy="331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follower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2" name="CustomShape 9"/>
            <p:cNvSpPr/>
            <p:nvPr/>
          </p:nvSpPr>
          <p:spPr>
            <a:xfrm flipH="1" rot="10800000">
              <a:off x="1971360" y="3882600"/>
              <a:ext cx="704520" cy="45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0"/>
            <p:cNvSpPr/>
            <p:nvPr/>
          </p:nvSpPr>
          <p:spPr>
            <a:xfrm rot="10800000">
              <a:off x="2676600" y="3425400"/>
              <a:ext cx="277920" cy="335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1"/>
            <p:cNvSpPr/>
            <p:nvPr/>
          </p:nvSpPr>
          <p:spPr>
            <a:xfrm rot="10800000">
              <a:off x="2676960" y="3425760"/>
              <a:ext cx="1260720" cy="125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2"/>
            <p:cNvSpPr/>
            <p:nvPr/>
          </p:nvSpPr>
          <p:spPr>
            <a:xfrm rot="10800000">
              <a:off x="1722240" y="3259080"/>
              <a:ext cx="525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" name="Group 13"/>
          <p:cNvGrpSpPr/>
          <p:nvPr/>
        </p:nvGrpSpPr>
        <p:grpSpPr>
          <a:xfrm>
            <a:off x="4777560" y="2865240"/>
            <a:ext cx="3547080" cy="1348560"/>
            <a:chOff x="4777560" y="2865240"/>
            <a:chExt cx="3547080" cy="1348560"/>
          </a:xfrm>
        </p:grpSpPr>
        <p:sp>
          <p:nvSpPr>
            <p:cNvPr id="137" name="CustomShape 14"/>
            <p:cNvSpPr/>
            <p:nvPr/>
          </p:nvSpPr>
          <p:spPr>
            <a:xfrm>
              <a:off x="4777560" y="2865240"/>
              <a:ext cx="902520" cy="788400"/>
            </a:xfrm>
            <a:prstGeom prst="ellipse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8" name="CustomShape 15"/>
            <p:cNvSpPr/>
            <p:nvPr/>
          </p:nvSpPr>
          <p:spPr>
            <a:xfrm>
              <a:off x="6206400" y="3093840"/>
              <a:ext cx="857160" cy="331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Leader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9" name="CustomShape 16"/>
            <p:cNvSpPr/>
            <p:nvPr/>
          </p:nvSpPr>
          <p:spPr>
            <a:xfrm>
              <a:off x="5501520" y="3882600"/>
              <a:ext cx="857160" cy="331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follower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0" name="CustomShape 17"/>
            <p:cNvSpPr/>
            <p:nvPr/>
          </p:nvSpPr>
          <p:spPr>
            <a:xfrm>
              <a:off x="6484320" y="3760560"/>
              <a:ext cx="857160" cy="331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follower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1" name="CustomShape 18"/>
            <p:cNvSpPr/>
            <p:nvPr/>
          </p:nvSpPr>
          <p:spPr>
            <a:xfrm>
              <a:off x="7467480" y="3551040"/>
              <a:ext cx="857160" cy="331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follower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2" name="CustomShape 19"/>
            <p:cNvSpPr/>
            <p:nvPr/>
          </p:nvSpPr>
          <p:spPr>
            <a:xfrm rot="10800000">
              <a:off x="5680800" y="3259080"/>
              <a:ext cx="525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0"/>
            <p:cNvSpPr/>
            <p:nvPr/>
          </p:nvSpPr>
          <p:spPr>
            <a:xfrm rot="10800000">
              <a:off x="5681160" y="3259800"/>
              <a:ext cx="1786320" cy="45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1"/>
            <p:cNvSpPr/>
            <p:nvPr/>
          </p:nvSpPr>
          <p:spPr>
            <a:xfrm rot="10800000">
              <a:off x="5681160" y="3259440"/>
              <a:ext cx="1231920" cy="501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2"/>
            <p:cNvSpPr/>
            <p:nvPr/>
          </p:nvSpPr>
          <p:spPr>
            <a:xfrm rot="10800000">
              <a:off x="5680800" y="3260160"/>
              <a:ext cx="249120" cy="622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CustomShape 23"/>
          <p:cNvSpPr/>
          <p:nvPr/>
        </p:nvSpPr>
        <p:spPr>
          <a:xfrm>
            <a:off x="1802160" y="4213800"/>
            <a:ext cx="172548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Original Raft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24"/>
          <p:cNvSpPr/>
          <p:nvPr/>
        </p:nvSpPr>
        <p:spPr>
          <a:xfrm>
            <a:off x="5994000" y="4213800"/>
            <a:ext cx="1725480" cy="3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RaftBFT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Raft - Leader Election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194;p20" descr=""/>
          <p:cNvPicPr/>
          <p:nvPr/>
        </p:nvPicPr>
        <p:blipFill>
          <a:blip r:embed="rId1"/>
          <a:stretch/>
        </p:blipFill>
        <p:spPr>
          <a:xfrm>
            <a:off x="1862280" y="1406160"/>
            <a:ext cx="4892040" cy="1699560"/>
          </a:xfrm>
          <a:prstGeom prst="rect">
            <a:avLst/>
          </a:prstGeom>
          <a:ln>
            <a:noFill/>
          </a:ln>
        </p:spPr>
      </p:pic>
      <p:pic>
        <p:nvPicPr>
          <p:cNvPr id="150" name="Google Shape;195;p20" descr=""/>
          <p:cNvPicPr/>
          <p:nvPr/>
        </p:nvPicPr>
        <p:blipFill>
          <a:blip r:embed="rId2"/>
          <a:stretch/>
        </p:blipFill>
        <p:spPr>
          <a:xfrm>
            <a:off x="1879920" y="3106080"/>
            <a:ext cx="5008680" cy="158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19000" y="605520"/>
            <a:ext cx="7505280" cy="628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RaftBFT - Leader Election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32520" y="1411560"/>
            <a:ext cx="7878960" cy="258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679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233a44"/>
                </a:solidFill>
                <a:latin typeface="Calibri"/>
                <a:ea typeface="Calibri"/>
              </a:rPr>
              <a:t>Triggered by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914400" indent="-36792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233a44"/>
                </a:solidFill>
                <a:latin typeface="Calibri"/>
                <a:ea typeface="Calibri"/>
              </a:rPr>
              <a:t>Client: broadcast request to followers after timeout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914400" indent="-36792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en-US" sz="2200" spc="-1" strike="noStrike">
                <a:solidFill>
                  <a:srgbClr val="233a44"/>
                </a:solidFill>
                <a:latin typeface="Calibri"/>
                <a:ea typeface="Calibri"/>
              </a:rPr>
              <a:t>Follower: timed out when waiting for heartbeats from leader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-US" sz="2200" spc="-1" strike="noStrike">
                <a:solidFill>
                  <a:srgbClr val="233a44"/>
                </a:solidFill>
                <a:latin typeface="Calibri"/>
                <a:ea typeface="Calibri"/>
              </a:rPr>
              <a:t>StartElection request sent to node id = newTerm % totalServers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2018-11-30T22:05:36Z</dcterms:modified>
  <cp:revision>1</cp:revision>
  <dc:subject/>
  <dc:title/>
</cp:coreProperties>
</file>