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7.xml"/><Relationship Id="rId22" Type="http://schemas.openxmlformats.org/officeDocument/2006/relationships/font" Target="fonts/Nunito-italic.fntdata"/><Relationship Id="rId10" Type="http://schemas.openxmlformats.org/officeDocument/2006/relationships/slide" Target="slides/slide6.xml"/><Relationship Id="rId21" Type="http://schemas.openxmlformats.org/officeDocument/2006/relationships/font" Target="fonts/Nuni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Stephen: 8-12, Dennis: 1-2,13, Nina: 3-7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519f11d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519f11d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4cbbac7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4cbbac7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4cbbac7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4cbbac7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4cbbac7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4cbbac7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mention that commit phase is not implemented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0aeb2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0aeb2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4cbbac7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4cbbac7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bbac7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4cbbac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cbbac7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cbbac7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4cbbac7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4cbbac7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single candidate per term meaning that only the node with id = v mod r can become candidate of that term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4cbbac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4cbbac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27ca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27ca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the key here is that we want to maintain raft’s design principle which is followers don’t talk directly with each other, just with leader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4cbbac7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4cbbac7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cbbac7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4cbbac7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4cbbac7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4cbbac7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a/stanford.edu/file/d/1QlbnR2gMj5_iU1B9WVzCOywXQ94dgZBg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0901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4800"/>
              <a:t>Byzantine Fault Tolerant Raft</a:t>
            </a:r>
            <a:endParaRPr i="1"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68850" y="2994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Dennis Wang, Nina Tai, Yicheng 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819150" y="605575"/>
            <a:ext cx="75057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RaftBFT - Leader Election (cont)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632400" y="1411500"/>
            <a:ext cx="78792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Election starts when a Follower receives 2f+1 requests and becomes Candidate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Candidate requests votes with proof of election start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Candidate with most up-to-date log can become leader, just like Raft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If there are two candidates both starting the leader election, the one with higher terms win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19150" y="76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 - Safety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19150" y="1419200"/>
            <a:ext cx="75057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Leader Completeness: The leader for any given term contains all the entries committed in previous terms.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If a candidate’s log is at least as up-to-date as any other majority of logs, then it will hold all committed entries</a:t>
            </a:r>
            <a:endParaRPr sz="18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950" y="2130312"/>
            <a:ext cx="3006100" cy="15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819150" y="845600"/>
            <a:ext cx="7505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RaftBFT - Cryptographic Signatures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819150" y="1596500"/>
            <a:ext cx="77763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Each node holds the public key for all other nodes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Every request is signed by private key of sender and verified by receiver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In addition to details of the operation, each log entry holds 2f+1 signatures as proof that it was committed at its index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This proof is sent with any append operation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819150" y="1337250"/>
            <a:ext cx="75057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Link to code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853450" y="1973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200"/>
              <a:t>https://github.com/g60726/zatt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19150" y="1188600"/>
            <a:ext cx="75057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 Review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7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Consensus problem divided into 3 subproblems: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Log replication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Leader 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Safety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46750" y="834175"/>
            <a:ext cx="80505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Statement - Byzantine Failure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01100" y="1404925"/>
            <a:ext cx="77418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Extended fault model: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Start leader election process arbitrarily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Modify client’s request and violate correctness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Instruct different servers to commit different things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Respond arbitrary results to clients or ignore them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*Note: We assume the client is non-faulty and network is not controlled by adversary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RaftBFT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79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Raft with extensions: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Log Replication: Proof-based, more client interaction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Leader Election: Single candidate per term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Safety: Cryptographic signatures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 - Log Replication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27725" y="1487800"/>
            <a:ext cx="75057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Leader</a:t>
            </a:r>
            <a:r>
              <a:rPr lang="zh-CN" sz="1800"/>
              <a:t> accepts client commands.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Leader appends to own log and issues AppendEntry RPC to followers.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Once safely replicated, entry is committed and externalized.</a:t>
            </a:r>
            <a:endParaRPr sz="18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927" y="2677201"/>
            <a:ext cx="4569150" cy="18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RaftBFT - Log Replication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767725" y="1562100"/>
            <a:ext cx="75057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Client -&gt; Leader: Req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Leader -&gt; Followers: AppendEntry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Followers -&gt; Leader: AppendEntryAck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Leader -&gt; Followers: PrepareEntry (proof of 2f+1 AppendEntryAck’s)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Followers -&gt; Leader: PrepareEntryAck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Leader -&gt; Followers: CommitEntry (proof of 2f+1 PrepareEntryAck’s)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All -&gt; Client: ReqFinished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RaftBFT - Client Interaction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310500"/>
            <a:ext cx="76077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Writes go to leader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Reads go to all servers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Client waits for f+1 responses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Time out - request followers to do a leader election</a:t>
            </a:r>
            <a:endParaRPr sz="1800"/>
          </a:p>
        </p:txBody>
      </p:sp>
      <p:grpSp>
        <p:nvGrpSpPr>
          <p:cNvPr id="167" name="Google Shape;167;p19"/>
          <p:cNvGrpSpPr/>
          <p:nvPr/>
        </p:nvGrpSpPr>
        <p:grpSpPr>
          <a:xfrm>
            <a:off x="819150" y="2865125"/>
            <a:ext cx="3547250" cy="1348800"/>
            <a:chOff x="1337300" y="3211825"/>
            <a:chExt cx="3547250" cy="1348800"/>
          </a:xfrm>
        </p:grpSpPr>
        <p:sp>
          <p:nvSpPr>
            <p:cNvPr id="168" name="Google Shape;168;p19"/>
            <p:cNvSpPr/>
            <p:nvPr/>
          </p:nvSpPr>
          <p:spPr>
            <a:xfrm>
              <a:off x="1337300" y="3211825"/>
              <a:ext cx="903000" cy="78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766050" y="3440425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Leader</a:t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061050" y="4229125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follower</a:t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044100" y="4107350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follower</a:t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027150" y="3897625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follower</a:t>
              </a:r>
              <a:endParaRPr/>
            </a:p>
          </p:txBody>
        </p:sp>
        <p:cxnSp>
          <p:nvCxnSpPr>
            <p:cNvPr id="173" name="Google Shape;173;p19"/>
            <p:cNvCxnSpPr>
              <a:stCxn id="170" idx="0"/>
              <a:endCxn id="169" idx="2"/>
            </p:cNvCxnSpPr>
            <p:nvPr/>
          </p:nvCxnSpPr>
          <p:spPr>
            <a:xfrm flipH="1" rot="10800000">
              <a:off x="2489750" y="3771925"/>
              <a:ext cx="7050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19"/>
            <p:cNvCxnSpPr>
              <a:stCxn id="171" idx="0"/>
              <a:endCxn id="169" idx="2"/>
            </p:cNvCxnSpPr>
            <p:nvPr/>
          </p:nvCxnSpPr>
          <p:spPr>
            <a:xfrm rot="10800000">
              <a:off x="3194700" y="3771950"/>
              <a:ext cx="2781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19"/>
            <p:cNvCxnSpPr>
              <a:stCxn id="172" idx="0"/>
              <a:endCxn id="169" idx="2"/>
            </p:cNvCxnSpPr>
            <p:nvPr/>
          </p:nvCxnSpPr>
          <p:spPr>
            <a:xfrm rot="10800000">
              <a:off x="3194650" y="3771925"/>
              <a:ext cx="1261200" cy="12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p19"/>
            <p:cNvCxnSpPr>
              <a:stCxn id="169" idx="1"/>
              <a:endCxn id="168" idx="6"/>
            </p:cNvCxnSpPr>
            <p:nvPr/>
          </p:nvCxnSpPr>
          <p:spPr>
            <a:xfrm rot="10800000">
              <a:off x="2240150" y="3606175"/>
              <a:ext cx="525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7" name="Google Shape;177;p19"/>
          <p:cNvGrpSpPr/>
          <p:nvPr/>
        </p:nvGrpSpPr>
        <p:grpSpPr>
          <a:xfrm>
            <a:off x="4777600" y="2865125"/>
            <a:ext cx="3547250" cy="1348800"/>
            <a:chOff x="5284450" y="3101350"/>
            <a:chExt cx="3547250" cy="1348800"/>
          </a:xfrm>
        </p:grpSpPr>
        <p:sp>
          <p:nvSpPr>
            <p:cNvPr id="178" name="Google Shape;178;p19"/>
            <p:cNvSpPr/>
            <p:nvPr/>
          </p:nvSpPr>
          <p:spPr>
            <a:xfrm>
              <a:off x="5284450" y="3101350"/>
              <a:ext cx="903000" cy="78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713200" y="3329950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Leader</a:t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008200" y="4118650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follower</a:t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991250" y="3996875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follower</a:t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7974300" y="3787150"/>
              <a:ext cx="857400" cy="3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follower</a:t>
              </a:r>
              <a:endParaRPr/>
            </a:p>
          </p:txBody>
        </p:sp>
        <p:cxnSp>
          <p:nvCxnSpPr>
            <p:cNvPr id="183" name="Google Shape;183;p19"/>
            <p:cNvCxnSpPr>
              <a:stCxn id="179" idx="1"/>
              <a:endCxn id="178" idx="6"/>
            </p:cNvCxnSpPr>
            <p:nvPr/>
          </p:nvCxnSpPr>
          <p:spPr>
            <a:xfrm rot="10800000">
              <a:off x="6187300" y="3495700"/>
              <a:ext cx="525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19"/>
            <p:cNvCxnSpPr>
              <a:stCxn id="182" idx="1"/>
              <a:endCxn id="178" idx="6"/>
            </p:cNvCxnSpPr>
            <p:nvPr/>
          </p:nvCxnSpPr>
          <p:spPr>
            <a:xfrm rot="10800000">
              <a:off x="6187500" y="3495700"/>
              <a:ext cx="17868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19"/>
            <p:cNvCxnSpPr>
              <a:stCxn id="181" idx="0"/>
              <a:endCxn id="178" idx="6"/>
            </p:cNvCxnSpPr>
            <p:nvPr/>
          </p:nvCxnSpPr>
          <p:spPr>
            <a:xfrm rot="10800000">
              <a:off x="6187550" y="3495575"/>
              <a:ext cx="1232400" cy="5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19"/>
            <p:cNvCxnSpPr>
              <a:stCxn id="180" idx="0"/>
              <a:endCxn id="178" idx="6"/>
            </p:cNvCxnSpPr>
            <p:nvPr/>
          </p:nvCxnSpPr>
          <p:spPr>
            <a:xfrm rot="10800000">
              <a:off x="6187600" y="3495850"/>
              <a:ext cx="249300" cy="62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7" name="Google Shape;187;p19"/>
          <p:cNvSpPr txBox="1"/>
          <p:nvPr/>
        </p:nvSpPr>
        <p:spPr>
          <a:xfrm>
            <a:off x="1802125" y="4213925"/>
            <a:ext cx="1725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Original Raft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5994075" y="4213925"/>
            <a:ext cx="1725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RaftBFT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 - Leader Election</a:t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50" y="1406075"/>
            <a:ext cx="4892421" cy="170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975" y="3106100"/>
            <a:ext cx="5009174" cy="1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819150" y="605575"/>
            <a:ext cx="75057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Raft</a:t>
            </a:r>
            <a:r>
              <a:rPr lang="zh-CN"/>
              <a:t>BFT</a:t>
            </a:r>
            <a:r>
              <a:rPr lang="zh-CN"/>
              <a:t> - Leader Election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632400" y="1411500"/>
            <a:ext cx="78792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Triggered by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CN" sz="2200"/>
              <a:t>Client: broadcast request to followers after timeout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CN" sz="2200"/>
              <a:t>Follower: timed out when waiting for heartbeats from leader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StartElection request sent to node id = newTerm % totalServers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