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2905A-F652-43B9-B4DE-D824DF442573}" v="199" dt="2025-04-15T17:27:38.769"/>
    <p1510:client id="{C233B66C-9CD4-4B87-B6CF-1696A3AE1876}" v="5" dt="2025-04-16T07:44:44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341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882F8-EAC9-3B69-1FDE-2BF61937E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7C741-6350-10FE-AE57-10DF1764A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EB6A-E2F0-D127-249B-FF34D23D0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EE1E-8BA9-49C5-A6B7-2A7BDDCE51B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4180F-ECA9-B6C1-259C-6E89671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F745D-EB5B-C509-7861-BB4DED37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448-CC1A-4D47-A0EB-1BAE0B998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9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427B-DCD7-B88E-C6BB-8B73DFEC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0EEEA-8BA8-B8FE-8CCC-C89C6B626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49316-D173-60E6-1E6E-86CCF955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EE1E-8BA9-49C5-A6B7-2A7BDDCE51B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2E62-CDBD-E1AB-2A83-185D41CF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533E0-D35D-882F-96C7-74EF369D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448-CC1A-4D47-A0EB-1BAE0B998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37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2938C-6580-59A8-978E-CE22C5AE9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19060-0392-E8CF-6A00-8637E4C9C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01CA-5299-735D-708F-207BB6D0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EE1E-8BA9-49C5-A6B7-2A7BDDCE51B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63B0-8214-C921-D055-C876E325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FE1E2-A786-DDDC-F8D6-E3702D4F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448-CC1A-4D47-A0EB-1BAE0B998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26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C90F-DE9D-AF45-2B9B-925AEDA0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2B21-E720-1252-29C6-32328224A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F878-1A34-CEF2-A95F-7328AD19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EE1E-8BA9-49C5-A6B7-2A7BDDCE51B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AC193-9B46-1BEC-CCAE-D2C301E8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49234-2D27-69CB-BBA9-27D6568B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448-CC1A-4D47-A0EB-1BAE0B998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6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94A1-19B3-5EEF-970E-0487489F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C2FAA-143F-A56D-F0F9-8936A8403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30F5E-2F7D-0EAA-B810-ECE75F97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EE1E-8BA9-49C5-A6B7-2A7BDDCE51B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F3E5-5FC4-8816-A64D-375571F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82C71-31C2-EDB1-FBF3-18F26FB5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448-CC1A-4D47-A0EB-1BAE0B998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72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DD93-486F-C039-1D89-B2CD54AD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0D21-AA2F-1F46-8A74-B06F05D3A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A2CBF-AFCD-C3C3-5BF2-14C51FD77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7BDC0-24F4-9A6E-734B-BC1D716A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EE1E-8BA9-49C5-A6B7-2A7BDDCE51B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DA7DD-DAFD-5955-876E-68FA0FF5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B9D43-1B96-3C4B-FAE1-52484465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448-CC1A-4D47-A0EB-1BAE0B998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07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7AC4-2498-24D7-CEDF-A5FB79052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CED73-1A79-9E55-FB7C-8534D54F7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12A83-FDBB-B5FD-F5D1-1B697616A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934A0-AA62-9564-74F9-71E2D69B0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199D6-CE56-7253-0A98-F67A971F2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056C0-B290-7D99-6C8D-2CD5F573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EE1E-8BA9-49C5-A6B7-2A7BDDCE51B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A6762-6E17-E995-ADCF-E49AB01C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7E477-E5BE-FA2D-8CA7-44D177E7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448-CC1A-4D47-A0EB-1BAE0B998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830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CC0D-F440-A13C-3A8E-2FF5CB0A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05590-C4F7-17F7-14E4-9F7EC537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EE1E-8BA9-49C5-A6B7-2A7BDDCE51B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2565F-ED87-7DAF-CF1F-DF77831E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9C312-53F2-5E5B-139E-16A36ABE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448-CC1A-4D47-A0EB-1BAE0B998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34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50529-7592-0757-0123-442CB7C8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EE1E-8BA9-49C5-A6B7-2A7BDDCE51B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E7224-0CEB-FA08-FC6B-A91B250F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E867A-0C9F-348D-CF54-3A426D4F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448-CC1A-4D47-A0EB-1BAE0B998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2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CDE7-EF88-051F-5A1C-46DBDB88D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94003-E0DD-4BCD-E852-C06DB523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565A4-ABF0-998E-A769-ADE94C9BC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934B1-0733-32E4-7DB5-A8DBFA8C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EE1E-8BA9-49C5-A6B7-2A7BDDCE51B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F37-23A5-3DB1-E430-C46F8398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9BB7-E18D-8204-2953-0EF66491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448-CC1A-4D47-A0EB-1BAE0B998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422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6E10-4F30-77BD-FA40-50565DCB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CC9231-5E59-19F4-D6DD-935F2C3F4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AE120-FCC2-E77E-A955-038BFEAC1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0B258-1317-13BF-B6BE-85308928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5EE1E-8BA9-49C5-A6B7-2A7BDDCE51B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7F667-BEAA-46A9-8051-4BF7EE2F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6A808-235E-ED25-4563-D1A49C3D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8B448-CC1A-4D47-A0EB-1BAE0B998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01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FE062-08FD-59E6-E2B1-920AA1C9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7A449-6801-4148-F37E-4F7811FD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21A3-E176-C4C6-9C62-86B2BB96B3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65EE1E-8BA9-49C5-A6B7-2A7BDDCE51B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0BC90-49F1-1751-A5FA-62CCF21A2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927BA-66BA-1477-B856-A50802A2B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88B448-CC1A-4D47-A0EB-1BAE0B998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7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C0D6-B1E4-9DF9-8B64-8E56C4D60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261938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8E5CC-04AE-D315-DCDC-7D17CA0D8F72}"/>
              </a:ext>
            </a:extLst>
          </p:cNvPr>
          <p:cNvSpPr txBox="1"/>
          <p:nvPr/>
        </p:nvSpPr>
        <p:spPr>
          <a:xfrm>
            <a:off x="762000" y="600074"/>
            <a:ext cx="88201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builtin</a:t>
            </a:r>
            <a:r>
              <a:rPr lang="en-GB" sz="2800" dirty="0"/>
              <a:t> types</a:t>
            </a:r>
          </a:p>
          <a:p>
            <a:r>
              <a:rPr lang="en-GB" sz="2800" dirty="0"/>
              <a:t>  byte, </a:t>
            </a:r>
            <a:r>
              <a:rPr lang="en-GB" sz="2800" dirty="0" err="1"/>
              <a:t>sbyte</a:t>
            </a:r>
            <a:r>
              <a:rPr lang="en-GB" sz="2800" dirty="0"/>
              <a:t>, short, </a:t>
            </a:r>
            <a:r>
              <a:rPr lang="en-GB" sz="2800" dirty="0" err="1"/>
              <a:t>ushort</a:t>
            </a:r>
            <a:r>
              <a:rPr lang="en-GB" sz="2800" dirty="0"/>
              <a:t>, int, </a:t>
            </a:r>
            <a:r>
              <a:rPr lang="en-GB" sz="2800" dirty="0" err="1"/>
              <a:t>uint</a:t>
            </a:r>
            <a:r>
              <a:rPr lang="en-GB" sz="2800" dirty="0"/>
              <a:t>, long, </a:t>
            </a:r>
            <a:r>
              <a:rPr lang="en-GB" sz="2800" dirty="0" err="1"/>
              <a:t>ulong</a:t>
            </a:r>
            <a:r>
              <a:rPr lang="en-GB" sz="2800" dirty="0"/>
              <a:t>, char</a:t>
            </a:r>
          </a:p>
          <a:p>
            <a:r>
              <a:rPr lang="en-GB" sz="2800" dirty="0"/>
              <a:t>  float, double, decimal</a:t>
            </a:r>
          </a:p>
          <a:p>
            <a:r>
              <a:rPr lang="en-GB" sz="2800" dirty="0"/>
              <a:t>  bool</a:t>
            </a:r>
          </a:p>
          <a:p>
            <a:endParaRPr lang="en-GB" sz="2800" dirty="0"/>
          </a:p>
          <a:p>
            <a:r>
              <a:rPr lang="en-GB" sz="2800" dirty="0"/>
              <a:t>N.B all these types are actually shorthand for a type like System.Int32 (int) (which are structs)</a:t>
            </a:r>
          </a:p>
          <a:p>
            <a:endParaRPr lang="en-GB" sz="2800" dirty="0"/>
          </a:p>
          <a:p>
            <a:r>
              <a:rPr lang="en-GB" sz="2800" dirty="0"/>
              <a:t>string is a class (</a:t>
            </a:r>
            <a:r>
              <a:rPr lang="en-GB" sz="2800" dirty="0" err="1"/>
              <a:t>System.String</a:t>
            </a:r>
            <a:r>
              <a:rPr lang="en-GB" sz="2800" dirty="0"/>
              <a:t>) (which is a class)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E8BFA-4271-1C19-6CF4-08C8430F1792}"/>
              </a:ext>
            </a:extLst>
          </p:cNvPr>
          <p:cNvSpPr txBox="1"/>
          <p:nvPr/>
        </p:nvSpPr>
        <p:spPr>
          <a:xfrm>
            <a:off x="771525" y="4991100"/>
            <a:ext cx="8639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var (type deduction, but it's still static typing, not like </a:t>
            </a:r>
            <a:r>
              <a:rPr lang="en-GB" sz="2400" i="1" dirty="0" err="1"/>
              <a:t>const</a:t>
            </a:r>
            <a:r>
              <a:rPr lang="en-GB" sz="2400" i="1" dirty="0"/>
              <a:t> in JS)</a:t>
            </a:r>
          </a:p>
        </p:txBody>
      </p:sp>
    </p:spTree>
    <p:extLst>
      <p:ext uri="{BB962C8B-B14F-4D97-AF65-F5344CB8AC3E}">
        <p14:creationId xmlns:p14="http://schemas.microsoft.com/office/powerpoint/2010/main" val="137249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B2C1926-7F7D-50FF-C8DE-49D8B1A35E5F}"/>
              </a:ext>
            </a:extLst>
          </p:cNvPr>
          <p:cNvSpPr txBox="1"/>
          <p:nvPr/>
        </p:nvSpPr>
        <p:spPr>
          <a:xfrm>
            <a:off x="828675" y="1619250"/>
            <a:ext cx="10077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record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delegate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nested types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anonymous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var z=new{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tuples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void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int,float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)Method 								{return (1,2.3)}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F6F78A-3B0E-8958-301B-5F37351519F6}"/>
              </a:ext>
            </a:extLst>
          </p:cNvPr>
          <p:cNvSpPr txBox="1"/>
          <p:nvPr/>
        </p:nvSpPr>
        <p:spPr>
          <a:xfrm>
            <a:off x="2314575" y="733425"/>
            <a:ext cx="6048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Source Code Structure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42B40A-6CB9-ED75-F918-52FF5FAD4730}"/>
              </a:ext>
            </a:extLst>
          </p:cNvPr>
          <p:cNvSpPr txBox="1"/>
          <p:nvPr/>
        </p:nvSpPr>
        <p:spPr>
          <a:xfrm>
            <a:off x="1076325" y="5286375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New style C# allows you to have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GB" dirty="0"/>
              <a:t>as a top level function but this is just syntactic sugar</a:t>
            </a:r>
          </a:p>
          <a:p>
            <a:r>
              <a:rPr lang="en-GB" dirty="0"/>
              <a:t>for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static class Program { static void Main() {…}}</a:t>
            </a:r>
          </a:p>
        </p:txBody>
      </p:sp>
    </p:spTree>
    <p:extLst>
      <p:ext uri="{BB962C8B-B14F-4D97-AF65-F5344CB8AC3E}">
        <p14:creationId xmlns:p14="http://schemas.microsoft.com/office/powerpoint/2010/main" val="409421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8BEF4F-DD9F-4F99-986C-D6994273E9FE}"/>
              </a:ext>
            </a:extLst>
          </p:cNvPr>
          <p:cNvSpPr txBox="1"/>
          <p:nvPr/>
        </p:nvSpPr>
        <p:spPr>
          <a:xfrm>
            <a:off x="1038225" y="981075"/>
            <a:ext cx="3571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abstract -&gt; class, method</a:t>
            </a:r>
          </a:p>
          <a:p>
            <a:r>
              <a:rPr lang="en-GB" dirty="0"/>
              <a:t>virtual -&gt; method</a:t>
            </a:r>
          </a:p>
          <a:p>
            <a:r>
              <a:rPr lang="en-GB" dirty="0"/>
              <a:t>override -&gt; method</a:t>
            </a:r>
          </a:p>
          <a:p>
            <a:r>
              <a:rPr lang="en-GB" dirty="0"/>
              <a:t>new - &gt;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020A0-64A0-5600-EA27-601D3B6EF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65" y="823616"/>
            <a:ext cx="4077269" cy="42392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76D376-73D1-2575-AA54-E59D4022851D}"/>
              </a:ext>
            </a:extLst>
          </p:cNvPr>
          <p:cNvSpPr txBox="1"/>
          <p:nvPr/>
        </p:nvSpPr>
        <p:spPr>
          <a:xfrm>
            <a:off x="1295400" y="2867025"/>
            <a:ext cx="2790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static class</a:t>
            </a:r>
          </a:p>
          <a:p>
            <a:r>
              <a:rPr lang="en-GB" dirty="0"/>
              <a:t>static method</a:t>
            </a:r>
          </a:p>
          <a:p>
            <a:r>
              <a:rPr lang="en-GB" dirty="0"/>
              <a:t>static field/property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5B9A-7480-454E-4796-4D41A726A243}"/>
              </a:ext>
            </a:extLst>
          </p:cNvPr>
          <p:cNvSpPr txBox="1"/>
          <p:nvPr/>
        </p:nvSpPr>
        <p:spPr>
          <a:xfrm>
            <a:off x="2486025" y="3995678"/>
            <a:ext cx="4781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Example of using static class would be where you only want one resource, like a file handle 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connection, or a single pool of a fixed number of resources.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The downside is you need to deal with race conditions, using locking or Lazy&lt;&gt; initialisation.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0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D978B6-0581-7DAB-82F4-640A5D982B1A}"/>
              </a:ext>
            </a:extLst>
          </p:cNvPr>
          <p:cNvSpPr txBox="1"/>
          <p:nvPr/>
        </p:nvSpPr>
        <p:spPr>
          <a:xfrm>
            <a:off x="2047875" y="876300"/>
            <a:ext cx="3413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Reference Types – class, record</a:t>
            </a:r>
          </a:p>
          <a:p>
            <a:r>
              <a:rPr lang="en-GB" dirty="0" err="1"/>
              <a:t>ValueTypes</a:t>
            </a:r>
            <a:r>
              <a:rPr lang="en-GB" dirty="0"/>
              <a:t> – primitive, struct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B41B5B-732A-DDCA-286B-F53B5EB0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656" y="1885734"/>
            <a:ext cx="2962688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3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132B47-D8F1-AC1C-AF67-8C8883044812}"/>
              </a:ext>
            </a:extLst>
          </p:cNvPr>
          <p:cNvSpPr txBox="1"/>
          <p:nvPr/>
        </p:nvSpPr>
        <p:spPr>
          <a:xfrm>
            <a:off x="666750" y="4152900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struct </a:t>
            </a:r>
            <a:r>
              <a:rPr lang="en-GB" dirty="0" err="1"/>
              <a:t>MyValueType</a:t>
            </a:r>
            <a:r>
              <a:rPr lang="en-GB" dirty="0"/>
              <a:t> {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 err="1"/>
              <a:t>MyValueType</a:t>
            </a:r>
            <a:r>
              <a:rPr lang="en-GB" dirty="0"/>
              <a:t> x;</a:t>
            </a:r>
          </a:p>
          <a:p>
            <a:endParaRPr lang="en-GB" dirty="0"/>
          </a:p>
          <a:p>
            <a:r>
              <a:rPr lang="en-GB" dirty="0"/>
              <a:t>Object a = x; // Boxing. a is a handle to an object on the heap. And x has been </a:t>
            </a:r>
            <a:r>
              <a:rPr lang="en-GB" b="1" dirty="0"/>
              <a:t>copied</a:t>
            </a:r>
            <a:r>
              <a:rPr lang="en-GB" dirty="0"/>
              <a:t> into that object. </a:t>
            </a:r>
          </a:p>
          <a:p>
            <a:endParaRPr lang="en-GB" dirty="0"/>
          </a:p>
          <a:p>
            <a:r>
              <a:rPr lang="en-GB" dirty="0"/>
              <a:t>Method(a, x);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02CAC-A88A-E512-B5F9-A286F9FE86CE}"/>
              </a:ext>
            </a:extLst>
          </p:cNvPr>
          <p:cNvSpPr txBox="1"/>
          <p:nvPr/>
        </p:nvSpPr>
        <p:spPr>
          <a:xfrm>
            <a:off x="7658100" y="3543300"/>
            <a:ext cx="43148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List&lt;</a:t>
            </a:r>
            <a:r>
              <a:rPr lang="en-GB" dirty="0" err="1"/>
              <a:t>MyClass</a:t>
            </a:r>
            <a:r>
              <a:rPr lang="en-GB" dirty="0"/>
              <a:t>&gt; l; // elements are references (addresses)</a:t>
            </a:r>
          </a:p>
          <a:p>
            <a:endParaRPr lang="en-GB" dirty="0"/>
          </a:p>
          <a:p>
            <a:r>
              <a:rPr lang="en-GB" dirty="0"/>
              <a:t>//The following can be a problem. Every element is copied when I Add or Get.</a:t>
            </a:r>
          </a:p>
          <a:p>
            <a:r>
              <a:rPr lang="en-GB" dirty="0"/>
              <a:t>List&lt;</a:t>
            </a:r>
            <a:r>
              <a:rPr lang="en-GB" dirty="0" err="1"/>
              <a:t>MyValueType</a:t>
            </a:r>
            <a:r>
              <a:rPr lang="en-GB" dirty="0"/>
              <a:t>&gt; m; // elements are whole objects of </a:t>
            </a:r>
            <a:r>
              <a:rPr lang="en-GB" dirty="0" err="1"/>
              <a:t>MyValueType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List n; // List of Objects</a:t>
            </a:r>
          </a:p>
          <a:p>
            <a:r>
              <a:rPr lang="en-GB" dirty="0" err="1"/>
              <a:t>n.Add</a:t>
            </a:r>
            <a:r>
              <a:rPr lang="en-GB" dirty="0"/>
              <a:t>( v (a </a:t>
            </a:r>
            <a:r>
              <a:rPr lang="en-GB" dirty="0" err="1"/>
              <a:t>MyValueType</a:t>
            </a:r>
            <a:r>
              <a:rPr lang="en-GB" dirty="0"/>
              <a:t>)) // boxing</a:t>
            </a: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487AFC-C6BB-0436-423D-8D9C4256A93A}"/>
              </a:ext>
            </a:extLst>
          </p:cNvPr>
          <p:cNvSpPr txBox="1"/>
          <p:nvPr/>
        </p:nvSpPr>
        <p:spPr>
          <a:xfrm>
            <a:off x="1271847" y="922713"/>
            <a:ext cx="6741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Boxing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BF1B2-40E9-BACB-CA15-E65398F8B988}"/>
              </a:ext>
            </a:extLst>
          </p:cNvPr>
          <p:cNvSpPr txBox="1"/>
          <p:nvPr/>
        </p:nvSpPr>
        <p:spPr>
          <a:xfrm>
            <a:off x="1795550" y="1550324"/>
            <a:ext cx="5444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Puts a </a:t>
            </a:r>
            <a:r>
              <a:rPr lang="en-GB" dirty="0" err="1"/>
              <a:t>ValueType</a:t>
            </a:r>
            <a:r>
              <a:rPr lang="en-GB" dirty="0"/>
              <a:t> instance inside a reference counted Object.</a:t>
            </a:r>
          </a:p>
          <a:p>
            <a:endParaRPr lang="en-GB" dirty="0"/>
          </a:p>
          <a:p>
            <a:r>
              <a:rPr lang="en-GB" dirty="0"/>
              <a:t>It allows to choose between the extra memory requirements of having unnecessary copies of a </a:t>
            </a:r>
            <a:r>
              <a:rPr lang="en-GB" dirty="0" err="1"/>
              <a:t>ValueObject</a:t>
            </a:r>
            <a:r>
              <a:rPr lang="en-GB" dirty="0"/>
              <a:t> and the extra performance hit of the repeated </a:t>
            </a:r>
            <a:r>
              <a:rPr lang="en-GB" dirty="0" err="1"/>
              <a:t>Box’ing</a:t>
            </a:r>
            <a:r>
              <a:rPr lang="en-GB" dirty="0"/>
              <a:t> and </a:t>
            </a:r>
            <a:r>
              <a:rPr lang="en-GB" dirty="0" err="1"/>
              <a:t>UnBox’ing</a:t>
            </a:r>
            <a:r>
              <a:rPr lang="en-GB" dirty="0"/>
              <a:t> operations.</a:t>
            </a:r>
          </a:p>
        </p:txBody>
      </p:sp>
    </p:spTree>
    <p:extLst>
      <p:ext uri="{BB962C8B-B14F-4D97-AF65-F5344CB8AC3E}">
        <p14:creationId xmlns:p14="http://schemas.microsoft.com/office/powerpoint/2010/main" val="10277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4F5CF6-5158-CAFF-66A9-E727853DFF2E}"/>
              </a:ext>
            </a:extLst>
          </p:cNvPr>
          <p:cNvSpPr txBox="1"/>
          <p:nvPr/>
        </p:nvSpPr>
        <p:spPr>
          <a:xfrm>
            <a:off x="3086100" y="257175"/>
            <a:ext cx="497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74E3F-0FFE-B44C-BF00-55FD73F8A6C3}"/>
              </a:ext>
            </a:extLst>
          </p:cNvPr>
          <p:cNvSpPr txBox="1"/>
          <p:nvPr/>
        </p:nvSpPr>
        <p:spPr>
          <a:xfrm>
            <a:off x="1504950" y="1114425"/>
            <a:ext cx="7610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&lt;T,U,…&gt; where T: constraint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37C61-F140-0EF6-BA93-BC53B9DBBDAF}"/>
              </a:ext>
            </a:extLst>
          </p:cNvPr>
          <p:cNvSpPr txBox="1"/>
          <p:nvPr/>
        </p:nvSpPr>
        <p:spPr>
          <a:xfrm>
            <a:off x="1562100" y="2400300"/>
            <a:ext cx="601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Class {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GenericMethod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63F14-8207-6C2F-0C57-A01A8FA4B01C}"/>
              </a:ext>
            </a:extLst>
          </p:cNvPr>
          <p:cNvSpPr txBox="1"/>
          <p:nvPr/>
        </p:nvSpPr>
        <p:spPr>
          <a:xfrm>
            <a:off x="457201" y="4162425"/>
            <a:ext cx="59245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Contravariant&lt;in U&gt;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Method(U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Contravariant&lt;Base&gt;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new();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Contravariant&lt;Derived&gt;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derivedType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// ok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Derived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Derived();</a:t>
            </a:r>
          </a:p>
          <a:p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derivedType.Method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0BE1B1-13FC-40CE-005B-C8FAB6A425AB}"/>
              </a:ext>
            </a:extLst>
          </p:cNvPr>
          <p:cNvSpPr txBox="1"/>
          <p:nvPr/>
        </p:nvSpPr>
        <p:spPr>
          <a:xfrm>
            <a:off x="6515099" y="4171950"/>
            <a:ext cx="5419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Covariant&lt;out T&gt;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Method();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Covariant&lt;Derived&gt;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derivedType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new();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Covariant&lt;Base&gt;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derivedType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// ok</a:t>
            </a: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Base ret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baseType.Method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43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7E01F3-C0DF-7781-8909-DC83B42B76CB}"/>
              </a:ext>
            </a:extLst>
          </p:cNvPr>
          <p:cNvSpPr txBox="1"/>
          <p:nvPr/>
        </p:nvSpPr>
        <p:spPr>
          <a:xfrm>
            <a:off x="1657350" y="1895475"/>
            <a:ext cx="887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namespace: every type has a fully qualified name which is namespace + type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BDA6B-A6A3-4926-0A6A-47A9B7C356E3}"/>
              </a:ext>
            </a:extLst>
          </p:cNvPr>
          <p:cNvSpPr txBox="1"/>
          <p:nvPr/>
        </p:nvSpPr>
        <p:spPr>
          <a:xfrm>
            <a:off x="1619250" y="3059668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assembly: where the executable code is stored (like </a:t>
            </a:r>
            <a:r>
              <a:rPr lang="en-GB" dirty="0" err="1"/>
              <a:t>npm</a:t>
            </a:r>
            <a:r>
              <a:rPr lang="en-GB" dirty="0"/>
              <a:t> packages and pip packages)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8FAF1-7AB4-6D3C-1D45-4D01385F3DF4}"/>
              </a:ext>
            </a:extLst>
          </p:cNvPr>
          <p:cNvSpPr txBox="1"/>
          <p:nvPr/>
        </p:nvSpPr>
        <p:spPr>
          <a:xfrm>
            <a:off x="2028825" y="3981450"/>
            <a:ext cx="733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two different things, but often with the same/similar name structure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55914-BF09-88A5-5625-38573EC07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81" y="4495731"/>
            <a:ext cx="4572638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7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563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Courier New</vt:lpstr>
      <vt:lpstr>Office Theme</vt:lpstr>
      <vt:lpstr>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Wai T</dc:creator>
  <cp:lastModifiedBy>Wai T</cp:lastModifiedBy>
  <cp:revision>2</cp:revision>
  <dcterms:created xsi:type="dcterms:W3CDTF">2025-04-15T08:42:35Z</dcterms:created>
  <dcterms:modified xsi:type="dcterms:W3CDTF">2025-04-16T07:46:45Z</dcterms:modified>
</cp:coreProperties>
</file>