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EE77-F40D-AEE7-8E7D-35052EAC2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A7F27-81D8-B55F-96DC-0B2B96087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E2288-A921-6443-84ED-DD86DBB8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1E0F-F793-E748-C541-40C38116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5624-A313-C4E9-11E1-91A8FA23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50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98D35-2740-A94B-5BAD-012F2A5F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2CDC-61CD-BED7-0E35-34E008E21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67A1-C0BD-CF14-9A78-57D6443E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EA7C-542D-3DA5-CAD7-89D0F1C2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6EE3C-FF65-2CA3-0A56-A746947F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74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579A40-972B-8A9A-EDD4-9BB74A470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00847-73B0-6A08-524A-EB5908481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F75F-16FD-914A-2EB9-802B39AD7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FB19D-3A27-C446-5793-F58703BF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562BE-AE70-4099-CA36-9AA3CB7B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67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DD76-0F4E-6598-C929-2057D712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EE51D-6A2B-0E78-F09C-5E052A7F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DD49-A67A-A1C1-80E6-D0185FAC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88872-F9C0-6D47-93BA-1E34D66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C0DD-8D37-992A-AAC2-DA6C406D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5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B66A-7086-CF32-C2E1-BA19E639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9FC56-015A-EC57-9B92-2EA68CF5E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D87AF-81A4-9521-D667-82401CE7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8DD1-EA74-DFC5-A152-90EA1191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DF26-2DE1-378C-A001-5B4390DD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24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91B5-257C-671A-9FF0-BE66E22AD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E09BE-43BB-3B50-E06A-B93E46C0E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FF6F8-525B-4013-A1F8-C89832C39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E62F-44FE-E519-30D1-58180FFE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6F5F8-A3B1-540C-56EB-C20AD71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089A9-B8D9-2E24-C27E-FAB2BBFE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0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94B0-2CA6-0A47-8B82-F1FB0FE7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C9514-3AB0-0A6F-D695-66D2A081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756BD-FA91-9025-6D0C-9AE5F024F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3EF56-D0E8-574E-9330-0F081B140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36259-FDE7-647E-8898-C27610118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C59C8-492B-5396-B40A-0D7F4FE7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F4486-1DAF-B197-B6C8-D0718BF7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D3E10-A38A-E03B-3CAD-4B93C7FD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1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306B-01EE-27BF-C9A6-B71D8502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90F26-50AF-37DC-C74E-40D77A45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DA209-BEFB-5106-DC89-1C31861C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F4D59-4E1B-9A41-6659-FCD0F2B0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25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26DE06-BE22-BA5B-84C5-65450618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70A80-ACD5-19D5-A397-49241423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4BD06-BFD6-B796-7676-DF5CC044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16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F04C-B632-6616-9FCA-77728869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39543-FFB6-2067-B1B6-79C0D03DF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4D1D1-8E60-1D36-838B-AE78CCC72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47C66-359D-255E-0B8E-5C791ACF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21B2B-6636-DB9E-858B-A3291290A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D1EBD0-2F71-DBF8-D467-05D53E8A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538D-2D2D-1C7D-70E2-49E01279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AA6E9-48F2-0760-7CE6-8F1EE5B8F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8D9A2-0150-7311-C2AE-3A47D11F7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EBCED-3906-CF83-DEA5-092C9427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8DE31-6706-443A-F7FC-AB846C9F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0DC2E-7C8F-2A10-A1FB-6070FFDB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99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64711-96ED-BE26-8817-88FBEC28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36A05-D09B-C398-F2E3-FA6A6A07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4EB7-0146-46C5-0E45-36BBE2368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2D581D-462E-41BD-AE6F-64A14DE42532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876-C28E-3945-34B8-054B9CBE4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769D-7191-5A37-CD6E-E30561DA5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F4726-2676-4EB7-A55C-EC0C2EADE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6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D01AA-8C94-6582-76C8-B3A2691365BB}"/>
              </a:ext>
            </a:extLst>
          </p:cNvPr>
          <p:cNvSpPr txBox="1"/>
          <p:nvPr/>
        </p:nvSpPr>
        <p:spPr>
          <a:xfrm>
            <a:off x="941832" y="539496"/>
            <a:ext cx="199339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Programming language</a:t>
            </a:r>
          </a:p>
          <a:p>
            <a:endParaRPr lang="en-GB" dirty="0"/>
          </a:p>
          <a:p>
            <a:r>
              <a:rPr lang="en-GB" dirty="0"/>
              <a:t>Understood by humans (in English)</a:t>
            </a:r>
          </a:p>
          <a:p>
            <a:endParaRPr lang="en-GB" dirty="0"/>
          </a:p>
          <a:p>
            <a:r>
              <a:rPr lang="en-GB" dirty="0"/>
              <a:t>COBOL, FORTRAN, C…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FFEF8-E285-E53A-1A1F-806D9C07E767}"/>
              </a:ext>
            </a:extLst>
          </p:cNvPr>
          <p:cNvSpPr txBox="1"/>
          <p:nvPr/>
        </p:nvSpPr>
        <p:spPr>
          <a:xfrm>
            <a:off x="8046720" y="539496"/>
            <a:ext cx="358662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Machine code</a:t>
            </a:r>
          </a:p>
          <a:p>
            <a:endParaRPr lang="en-GB" dirty="0"/>
          </a:p>
          <a:p>
            <a:r>
              <a:rPr lang="en-GB" dirty="0"/>
              <a:t>Binary. 0’s 1’s</a:t>
            </a:r>
          </a:p>
          <a:p>
            <a:endParaRPr lang="en-GB" dirty="0"/>
          </a:p>
          <a:p>
            <a:r>
              <a:rPr lang="en-GB" dirty="0"/>
              <a:t>Understood by CPU</a:t>
            </a:r>
          </a:p>
          <a:p>
            <a:r>
              <a:rPr lang="en-GB" dirty="0"/>
              <a:t>(but X64, M1, Z80.. Are all different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FD2FC-AF70-5E3E-AC78-0884B6EF5D75}"/>
              </a:ext>
            </a:extLst>
          </p:cNvPr>
          <p:cNvCxnSpPr>
            <a:cxnSpLocks/>
          </p:cNvCxnSpPr>
          <p:nvPr/>
        </p:nvCxnSpPr>
        <p:spPr>
          <a:xfrm>
            <a:off x="2935224" y="1527048"/>
            <a:ext cx="49194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36019B-2844-6554-838C-4ACAC6DF9F86}"/>
              </a:ext>
            </a:extLst>
          </p:cNvPr>
          <p:cNvSpPr txBox="1"/>
          <p:nvPr/>
        </p:nvSpPr>
        <p:spPr>
          <a:xfrm>
            <a:off x="4151376" y="905256"/>
            <a:ext cx="160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Compile, Link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BE2D9-4B63-207C-902D-C0B06B4371CD}"/>
              </a:ext>
            </a:extLst>
          </p:cNvPr>
          <p:cNvSpPr txBox="1"/>
          <p:nvPr/>
        </p:nvSpPr>
        <p:spPr>
          <a:xfrm>
            <a:off x="2935224" y="2157984"/>
            <a:ext cx="174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Programs made</a:t>
            </a:r>
          </a:p>
          <a:p>
            <a:r>
              <a:rPr lang="en-GB" dirty="0"/>
              <a:t> of many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56601E-9CA1-A52E-034D-EDD51BBE8689}"/>
              </a:ext>
            </a:extLst>
          </p:cNvPr>
          <p:cNvCxnSpPr>
            <a:cxnSpLocks/>
          </p:cNvCxnSpPr>
          <p:nvPr/>
        </p:nvCxnSpPr>
        <p:spPr>
          <a:xfrm>
            <a:off x="2935224" y="2935224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F15CA7C-D7D3-5EB4-C021-79601D88FBDA}"/>
              </a:ext>
            </a:extLst>
          </p:cNvPr>
          <p:cNvSpPr txBox="1"/>
          <p:nvPr/>
        </p:nvSpPr>
        <p:spPr>
          <a:xfrm>
            <a:off x="3367082" y="3047846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DEE131-7254-0040-89A9-F93CD802235F}"/>
              </a:ext>
            </a:extLst>
          </p:cNvPr>
          <p:cNvSpPr txBox="1"/>
          <p:nvPr/>
        </p:nvSpPr>
        <p:spPr>
          <a:xfrm>
            <a:off x="5129784" y="2404872"/>
            <a:ext cx="219456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Object file</a:t>
            </a:r>
          </a:p>
          <a:p>
            <a:endParaRPr lang="en-GB" dirty="0"/>
          </a:p>
          <a:p>
            <a:r>
              <a:rPr lang="en-GB" dirty="0"/>
              <a:t>Binary. 0’s 1’s</a:t>
            </a:r>
          </a:p>
          <a:p>
            <a:endParaRPr lang="en-GB" dirty="0"/>
          </a:p>
          <a:p>
            <a:r>
              <a:rPr lang="en-GB" dirty="0"/>
              <a:t>“Portable machine code”</a:t>
            </a:r>
          </a:p>
          <a:p>
            <a:r>
              <a:rPr lang="en-GB" dirty="0"/>
              <a:t>Using Symbols (x, </a:t>
            </a:r>
            <a:r>
              <a:rPr lang="en-GB" dirty="0" err="1"/>
              <a:t>func</a:t>
            </a:r>
            <a:r>
              <a:rPr lang="en-GB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319751-6E8B-B8A1-DAC9-ADE88C1E4B44}"/>
              </a:ext>
            </a:extLst>
          </p:cNvPr>
          <p:cNvCxnSpPr>
            <a:cxnSpLocks/>
          </p:cNvCxnSpPr>
          <p:nvPr/>
        </p:nvCxnSpPr>
        <p:spPr>
          <a:xfrm flipV="1">
            <a:off x="7324344" y="2404872"/>
            <a:ext cx="996696" cy="719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5C4BE8-7346-D079-8116-C51EB70315D9}"/>
              </a:ext>
            </a:extLst>
          </p:cNvPr>
          <p:cNvSpPr txBox="1"/>
          <p:nvPr/>
        </p:nvSpPr>
        <p:spPr>
          <a:xfrm>
            <a:off x="7859732" y="282417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Link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CB32BF-6736-224A-DED5-4C113FAE8898}"/>
              </a:ext>
            </a:extLst>
          </p:cNvPr>
          <p:cNvSpPr txBox="1"/>
          <p:nvPr/>
        </p:nvSpPr>
        <p:spPr>
          <a:xfrm>
            <a:off x="480767" y="188536"/>
            <a:ext cx="11378153" cy="5986021"/>
          </a:xfrm>
          <a:prstGeom prst="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DBC08E-AF78-E2C2-3595-D02823D2ABAD}"/>
              </a:ext>
            </a:extLst>
          </p:cNvPr>
          <p:cNvSpPr txBox="1"/>
          <p:nvPr/>
        </p:nvSpPr>
        <p:spPr>
          <a:xfrm>
            <a:off x="9313682" y="2498103"/>
            <a:ext cx="99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71F5D8-5CF0-11EE-D307-916ABCE6489C}"/>
              </a:ext>
            </a:extLst>
          </p:cNvPr>
          <p:cNvSpPr txBox="1"/>
          <p:nvPr/>
        </p:nvSpPr>
        <p:spPr>
          <a:xfrm>
            <a:off x="1357460" y="3610466"/>
            <a:ext cx="66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SRC</a:t>
            </a:r>
          </a:p>
        </p:txBody>
      </p:sp>
    </p:spTree>
    <p:extLst>
      <p:ext uri="{BB962C8B-B14F-4D97-AF65-F5344CB8AC3E}">
        <p14:creationId xmlns:p14="http://schemas.microsoft.com/office/powerpoint/2010/main" val="188984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BC92299-85DC-859A-9A7A-69EC358B027F}"/>
              </a:ext>
            </a:extLst>
          </p:cNvPr>
          <p:cNvSpPr txBox="1"/>
          <p:nvPr/>
        </p:nvSpPr>
        <p:spPr>
          <a:xfrm>
            <a:off x="4619135" y="329938"/>
            <a:ext cx="7136090" cy="3233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A92A1-245D-759D-9339-226CBCA49F2A}"/>
              </a:ext>
            </a:extLst>
          </p:cNvPr>
          <p:cNvSpPr txBox="1"/>
          <p:nvPr/>
        </p:nvSpPr>
        <p:spPr>
          <a:xfrm>
            <a:off x="1046375" y="716437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83255-A130-5696-8495-0D10A1BE6FAA}"/>
              </a:ext>
            </a:extLst>
          </p:cNvPr>
          <p:cNvSpPr txBox="1"/>
          <p:nvPr/>
        </p:nvSpPr>
        <p:spPr>
          <a:xfrm>
            <a:off x="9607484" y="716437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EXE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2DCD8-208A-549B-79C3-97FAAC10007B}"/>
              </a:ext>
            </a:extLst>
          </p:cNvPr>
          <p:cNvSpPr txBox="1"/>
          <p:nvPr/>
        </p:nvSpPr>
        <p:spPr>
          <a:xfrm>
            <a:off x="4817097" y="801278"/>
            <a:ext cx="2658359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Intermediate Language</a:t>
            </a:r>
          </a:p>
          <a:p>
            <a:r>
              <a:rPr lang="en-GB" dirty="0"/>
              <a:t>IL</a:t>
            </a:r>
          </a:p>
          <a:p>
            <a:endParaRPr lang="en-GB" dirty="0"/>
          </a:p>
          <a:p>
            <a:r>
              <a:rPr lang="en-GB" dirty="0"/>
              <a:t>Machine independent. But low level instructions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3B536D-597B-F06B-5D66-71167D30B5F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894029" y="901103"/>
            <a:ext cx="1923068" cy="638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776213-8204-FB2A-A616-1057BAE3DF7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7475456" y="901103"/>
            <a:ext cx="2132028" cy="638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EC66A94-D57B-F29B-44FD-FAE85325F725}"/>
              </a:ext>
            </a:extLst>
          </p:cNvPr>
          <p:cNvSpPr txBox="1"/>
          <p:nvPr/>
        </p:nvSpPr>
        <p:spPr>
          <a:xfrm>
            <a:off x="3384223" y="131975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Compile</a:t>
            </a:r>
          </a:p>
          <a:p>
            <a:r>
              <a:rPr lang="en-GB" dirty="0"/>
              <a:t>csc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EC773-8F27-065A-50DB-1A484CD4C2EA}"/>
              </a:ext>
            </a:extLst>
          </p:cNvPr>
          <p:cNvSpPr txBox="1"/>
          <p:nvPr/>
        </p:nvSpPr>
        <p:spPr>
          <a:xfrm>
            <a:off x="923826" y="2278109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C# source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831F56-69B8-0AC9-90D7-6D453E40D484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2771480" y="1539942"/>
            <a:ext cx="2045617" cy="922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4EAB84B-7B64-4213-104D-0CD747BE2EB6}"/>
              </a:ext>
            </a:extLst>
          </p:cNvPr>
          <p:cNvSpPr txBox="1"/>
          <p:nvPr/>
        </p:nvSpPr>
        <p:spPr>
          <a:xfrm>
            <a:off x="3901351" y="3783943"/>
            <a:ext cx="1160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Assembly</a:t>
            </a:r>
          </a:p>
          <a:p>
            <a:r>
              <a:rPr lang="en-GB" dirty="0"/>
              <a:t>.exe</a:t>
            </a:r>
          </a:p>
          <a:p>
            <a:r>
              <a:rPr lang="en-GB" dirty="0"/>
              <a:t>.</a:t>
            </a:r>
            <a:r>
              <a:rPr lang="en-GB" dirty="0" err="1"/>
              <a:t>dll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DF4EDD-DC66-0887-01D7-36452A36A43C}"/>
              </a:ext>
            </a:extLst>
          </p:cNvPr>
          <p:cNvSpPr txBox="1"/>
          <p:nvPr/>
        </p:nvSpPr>
        <p:spPr>
          <a:xfrm>
            <a:off x="7862481" y="1457857"/>
            <a:ext cx="2870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</a:t>
            </a:r>
          </a:p>
          <a:p>
            <a:r>
              <a:rPr lang="en-GB" dirty="0"/>
              <a:t>JIT compile</a:t>
            </a:r>
          </a:p>
          <a:p>
            <a:r>
              <a:rPr lang="en-GB" dirty="0"/>
              <a:t>(generates machine code</a:t>
            </a:r>
          </a:p>
          <a:p>
            <a:r>
              <a:rPr lang="en-GB" dirty="0"/>
              <a:t>For the CPU we are running</a:t>
            </a:r>
          </a:p>
          <a:p>
            <a:r>
              <a:rPr lang="en-GB" dirty="0"/>
              <a:t>On)</a:t>
            </a:r>
          </a:p>
        </p:txBody>
      </p:sp>
    </p:spTree>
    <p:extLst>
      <p:ext uri="{BB962C8B-B14F-4D97-AF65-F5344CB8AC3E}">
        <p14:creationId xmlns:p14="http://schemas.microsoft.com/office/powerpoint/2010/main" val="313262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DD287-85FE-4D30-660F-D6B55637FC41}"/>
              </a:ext>
            </a:extLst>
          </p:cNvPr>
          <p:cNvSpPr txBox="1"/>
          <p:nvPr/>
        </p:nvSpPr>
        <p:spPr>
          <a:xfrm>
            <a:off x="7819310" y="384699"/>
            <a:ext cx="3881152" cy="32338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79871-34D0-3C3A-47AC-A9563A9C7AF9}"/>
              </a:ext>
            </a:extLst>
          </p:cNvPr>
          <p:cNvSpPr txBox="1"/>
          <p:nvPr/>
        </p:nvSpPr>
        <p:spPr>
          <a:xfrm>
            <a:off x="1046375" y="716437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Java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E2345E-4994-A567-D294-73F2954FC6C3}"/>
              </a:ext>
            </a:extLst>
          </p:cNvPr>
          <p:cNvSpPr txBox="1"/>
          <p:nvPr/>
        </p:nvSpPr>
        <p:spPr>
          <a:xfrm>
            <a:off x="4817097" y="801278"/>
            <a:ext cx="265835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.class file</a:t>
            </a:r>
          </a:p>
          <a:p>
            <a:endParaRPr lang="en-GB" dirty="0"/>
          </a:p>
          <a:p>
            <a:r>
              <a:rPr lang="en-GB" dirty="0"/>
              <a:t>Machine independent. But low level instructions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7F92DB-A442-C05B-AEC5-7B77F6B85DA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94029" y="901103"/>
            <a:ext cx="1923068" cy="500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19087A-9D81-370F-3FD2-816D5E3B8404}"/>
              </a:ext>
            </a:extLst>
          </p:cNvPr>
          <p:cNvSpPr txBox="1"/>
          <p:nvPr/>
        </p:nvSpPr>
        <p:spPr>
          <a:xfrm>
            <a:off x="3338435" y="1608943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Compile</a:t>
            </a:r>
          </a:p>
          <a:p>
            <a:r>
              <a:rPr lang="en-GB" dirty="0" err="1"/>
              <a:t>javac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037FB-565B-3DB2-77C4-D9D3E2DE71AD}"/>
              </a:ext>
            </a:extLst>
          </p:cNvPr>
          <p:cNvSpPr txBox="1"/>
          <p:nvPr/>
        </p:nvSpPr>
        <p:spPr>
          <a:xfrm>
            <a:off x="923826" y="2278109"/>
            <a:ext cx="1847654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Java source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1AF66C-89C2-0B23-BCBB-A7B33FC4C3E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771480" y="2462775"/>
            <a:ext cx="2045617" cy="472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1BBC2B-8932-82E7-46BA-37F8ACE140A2}"/>
              </a:ext>
            </a:extLst>
          </p:cNvPr>
          <p:cNvSpPr txBox="1"/>
          <p:nvPr/>
        </p:nvSpPr>
        <p:spPr>
          <a:xfrm>
            <a:off x="7862481" y="1457857"/>
            <a:ext cx="2870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Run JVM</a:t>
            </a:r>
          </a:p>
          <a:p>
            <a:r>
              <a:rPr lang="en-GB" dirty="0"/>
              <a:t>JIT compile</a:t>
            </a:r>
          </a:p>
          <a:p>
            <a:r>
              <a:rPr lang="en-GB" dirty="0"/>
              <a:t>(generates machine code</a:t>
            </a:r>
          </a:p>
          <a:p>
            <a:r>
              <a:rPr lang="en-GB" dirty="0"/>
              <a:t>For the CPU we are running</a:t>
            </a:r>
          </a:p>
          <a:p>
            <a:r>
              <a:rPr lang="en-GB" dirty="0"/>
              <a:t>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048BE-40AA-057A-C229-8B164834472C}"/>
              </a:ext>
            </a:extLst>
          </p:cNvPr>
          <p:cNvSpPr txBox="1"/>
          <p:nvPr/>
        </p:nvSpPr>
        <p:spPr>
          <a:xfrm>
            <a:off x="4828689" y="2363425"/>
            <a:ext cx="265835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.class file</a:t>
            </a:r>
          </a:p>
          <a:p>
            <a:endParaRPr lang="en-GB" dirty="0"/>
          </a:p>
          <a:p>
            <a:r>
              <a:rPr lang="en-GB" dirty="0"/>
              <a:t>Machine independent. But low level instructions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0FD893-A1C1-F62A-72F1-2F411F6256CE}"/>
              </a:ext>
            </a:extLst>
          </p:cNvPr>
          <p:cNvCxnSpPr>
            <a:stCxn id="7" idx="3"/>
          </p:cNvCxnSpPr>
          <p:nvPr/>
        </p:nvCxnSpPr>
        <p:spPr>
          <a:xfrm>
            <a:off x="7475456" y="1401443"/>
            <a:ext cx="343854" cy="417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C3AFA9-89C0-AB7D-9DC9-0714F8544879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487048" y="2363425"/>
            <a:ext cx="332262" cy="600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A41CEB-D490-9B14-AD4E-FB6724E27414}"/>
              </a:ext>
            </a:extLst>
          </p:cNvPr>
          <p:cNvSpPr txBox="1"/>
          <p:nvPr/>
        </p:nvSpPr>
        <p:spPr>
          <a:xfrm>
            <a:off x="8170328" y="4008343"/>
            <a:ext cx="3530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EXE is actually the JVM which </a:t>
            </a:r>
          </a:p>
          <a:p>
            <a:r>
              <a:rPr lang="en-GB" dirty="0"/>
              <a:t>Is launched using “java”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87C3A5-477C-46D4-F351-44A87C1589D1}"/>
              </a:ext>
            </a:extLst>
          </p:cNvPr>
          <p:cNvSpPr txBox="1"/>
          <p:nvPr/>
        </p:nvSpPr>
        <p:spPr>
          <a:xfrm>
            <a:off x="4128940" y="282804"/>
            <a:ext cx="3567821" cy="51737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64B95C-67F9-44B2-CC65-CBE83D7C78C2}"/>
              </a:ext>
            </a:extLst>
          </p:cNvPr>
          <p:cNvSpPr txBox="1"/>
          <p:nvPr/>
        </p:nvSpPr>
        <p:spPr>
          <a:xfrm>
            <a:off x="5019774" y="4107806"/>
            <a:ext cx="173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Usually held in one library file (.jar extension)</a:t>
            </a:r>
          </a:p>
        </p:txBody>
      </p:sp>
    </p:spTree>
    <p:extLst>
      <p:ext uri="{BB962C8B-B14F-4D97-AF65-F5344CB8AC3E}">
        <p14:creationId xmlns:p14="http://schemas.microsoft.com/office/powerpoint/2010/main" val="304626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9369-AC63-13F6-8095-A59EC52C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B186-0D0B-C19F-4BED-4A8F2999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Includes</a:t>
            </a:r>
          </a:p>
          <a:p>
            <a:pPr lvl="1"/>
            <a:r>
              <a:rPr lang="en-GB" dirty="0"/>
              <a:t>Compile</a:t>
            </a:r>
          </a:p>
          <a:p>
            <a:pPr lvl="1"/>
            <a:r>
              <a:rPr lang="en-GB" dirty="0"/>
              <a:t>Referencing input libraries</a:t>
            </a:r>
          </a:p>
          <a:p>
            <a:pPr lvl="1"/>
            <a:r>
              <a:rPr lang="en-GB" dirty="0"/>
              <a:t>Often additional steps like copying </a:t>
            </a:r>
            <a:r>
              <a:rPr lang="en-GB" dirty="0" err="1"/>
              <a:t>dll</a:t>
            </a:r>
            <a:r>
              <a:rPr lang="en-GB" dirty="0"/>
              <a:t>, exe outputs to the right place</a:t>
            </a:r>
          </a:p>
          <a:p>
            <a:r>
              <a:rPr lang="en-GB" dirty="0"/>
              <a:t>dotnet build (</a:t>
            </a:r>
            <a:r>
              <a:rPr lang="en-GB" dirty="0" err="1"/>
              <a:t>cmd</a:t>
            </a:r>
            <a:r>
              <a:rPr lang="en-GB" dirty="0"/>
              <a:t> line)</a:t>
            </a:r>
          </a:p>
          <a:p>
            <a:r>
              <a:rPr lang="en-GB" dirty="0" err="1"/>
              <a:t>MSBuild</a:t>
            </a:r>
            <a:r>
              <a:rPr lang="en-GB" dirty="0"/>
              <a:t> (Visual Studio)</a:t>
            </a:r>
          </a:p>
          <a:p>
            <a:endParaRPr lang="en-GB" dirty="0"/>
          </a:p>
          <a:p>
            <a:r>
              <a:rPr lang="en-GB" dirty="0"/>
              <a:t>Value added extras include dependency checking (meaning files are not compiled again unless they have changed since the last compile)</a:t>
            </a:r>
          </a:p>
          <a:p>
            <a:pPr lvl="1"/>
            <a:r>
              <a:rPr lang="en-GB" dirty="0"/>
              <a:t>Rebuild overrides this and rebuilds everything again</a:t>
            </a:r>
          </a:p>
          <a:p>
            <a:endParaRPr lang="en-GB" dirty="0"/>
          </a:p>
          <a:p>
            <a:r>
              <a:rPr lang="en-GB" dirty="0" err="1"/>
              <a:t>MSBuild</a:t>
            </a:r>
            <a:r>
              <a:rPr lang="en-GB" dirty="0"/>
              <a:t> internally calls csc for C# (among the other tasks)</a:t>
            </a:r>
          </a:p>
          <a:p>
            <a:r>
              <a:rPr lang="en-GB" dirty="0"/>
              <a:t>dotnet build internal calls </a:t>
            </a:r>
            <a:r>
              <a:rPr lang="en-GB" dirty="0" err="1"/>
              <a:t>MSBuild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008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247</Words>
  <Application>Microsoft Office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Build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1</cp:revision>
  <dcterms:created xsi:type="dcterms:W3CDTF">2025-06-18T10:48:42Z</dcterms:created>
  <dcterms:modified xsi:type="dcterms:W3CDTF">2025-06-18T12:09:34Z</dcterms:modified>
</cp:coreProperties>
</file>