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4A57-A17B-7C8B-1F0A-4DD992B54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B7F5C-DBB2-F5A4-0070-7B89B3493E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7DC81-1864-9EA0-F42B-7CC4DB01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00E4-C203-4049-295F-AD22175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03B9-4ED4-4957-AA9D-E725EE8C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4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EC4E-02AF-42B5-FEEF-D059BC73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D9C83-2CC9-97B0-AEAC-3B54C3578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8BC0-0C8A-591E-DB9A-DAB8D263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AFC83-BCF7-CD88-7168-14A73EB5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B29C-08ED-EE47-913C-F96186DD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05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310C7-42FC-8290-5658-B7C6E93A0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56262-1B2D-9FD8-154D-365A48E6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B1799-722A-83E4-7ECA-F5F8392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9B566-0636-644F-DA91-30E7947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ECF1-F93C-693B-9D42-3D540F70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890D-0A25-CE40-835A-42F6EDE3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22298-683A-06C8-5058-94D7B6FD9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CD88-D9A7-5297-FC63-37FCF24E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67228-AE68-6637-235B-3A3D547F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DB816-C98C-D7B2-CCE3-66EB94AB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66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27A7-DF94-2443-ECBF-AE8E4FF0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B34D2-F902-88CC-DE97-D3DF43DA9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7E52A-E19D-1CF6-CE54-5A14F7B6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81297-61D6-4856-18EA-FFE4180F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42FD-E885-41C1-2789-384AB9C5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0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166-D603-510D-95D7-7AF247DE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B0C96-BFD4-7AF0-11AD-A2233C603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7E37D-A063-A4D3-9662-1C2F3CB60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949D4-A031-8AC7-3A0A-2924537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CBD6A-F09A-5855-B362-50A8B5A5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4647-1957-E498-9645-AF153B57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0FE28-8AA5-6572-4D8D-316144515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147BD-C37B-121D-429D-7B540435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33E9-8175-3A8A-C516-7274D356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A062D-3434-9144-258E-5BAB846AF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FB241-B284-ED22-02AE-DB438E286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65EB1-1E16-5181-4703-D8A034A6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6E6A9-89D8-C5A7-A4D0-F5190347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1202B-DBC5-5491-8D74-72A78B74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3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4850-5C40-6DDB-EBE7-DD05068F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338A9C-0E16-B33B-79AC-F0D9A263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ABD3E-9822-6727-7F0B-4D065E9F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8BBB-76EA-E555-EDE3-B0E0016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3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7BCA6-744C-383D-AD91-F55C1203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C48F0-7BC2-BEB2-E838-21EC48E3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C2B3-E705-7B93-C134-28A8AB7F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5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8459-76DF-606A-ED3B-9278001D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32A-33F1-C9E1-B1E7-136ACE02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54678-5010-5671-9C00-085C7034A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437EC-2805-8DFB-1BC3-BD260857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F48D6-46F2-474C-C299-36621A34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E193-A5E7-3F16-FB25-C98717B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2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7B17-0963-3892-A797-9C5B4BC3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F76F2-6AC3-970F-C803-412DD18DB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DB53B-5B57-4719-9992-609BB8090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557BA-CE40-F069-C0F5-9C86C522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523E3-F67D-2C68-1590-2D37E19E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75FC9-FA44-5B38-2384-6499653E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3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6BCEBF-CD24-4950-7749-ACC8A2A6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BA6BF-CD0D-920E-7405-E628CD5A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3A9D-FEC5-ABB6-37EF-0D9864429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E0BC2-C785-4CDC-BF45-DFA6D525CF98}" type="datetimeFigureOut">
              <a:rPr lang="en-GB" smtClean="0"/>
              <a:t>01/11/2025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3DEA-C18B-59C2-192C-676AC0925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B0F2-5580-4579-0DE3-026DBB4B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86489-5D9A-4B56-8292-56E48DBE0F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129-8681-3A95-429B-719F9C287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Program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9414F-AE54-B5C6-1F0D-CAFE657BC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91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8EAB5D-1294-8676-0798-79EA61E8FAA6}"/>
              </a:ext>
            </a:extLst>
          </p:cNvPr>
          <p:cNvSpPr txBox="1"/>
          <p:nvPr/>
        </p:nvSpPr>
        <p:spPr>
          <a:xfrm>
            <a:off x="2178950" y="2583579"/>
            <a:ext cx="266127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a = new Cat(“Muffin”);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b = new Cat(“Ziggy”);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c = new Dog(“Patch”);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d = c;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a = b;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d = null;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c = null;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B6D97-730F-A7D6-1D0E-8A587B8605A7}"/>
              </a:ext>
            </a:extLst>
          </p:cNvPr>
          <p:cNvSpPr txBox="1"/>
          <p:nvPr/>
        </p:nvSpPr>
        <p:spPr>
          <a:xfrm>
            <a:off x="2103120" y="1024128"/>
            <a:ext cx="650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Heap objects also get cleaned up when nothing points to them any more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0662D-7732-5731-31B3-DF91B59D5D54}"/>
              </a:ext>
            </a:extLst>
          </p:cNvPr>
          <p:cNvSpPr txBox="1"/>
          <p:nvPr/>
        </p:nvSpPr>
        <p:spPr>
          <a:xfrm>
            <a:off x="5660136" y="3247906"/>
            <a:ext cx="206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a</a:t>
            </a:r>
            <a:r>
              <a:rPr lang="en-GB" sz="1200" dirty="0"/>
              <a:t> doesn’t point to “Muffin” any more, and nothing else does, so “Muffin” is cleaned 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DCF49-48B3-D63A-E460-1813D61BFBAF}"/>
              </a:ext>
            </a:extLst>
          </p:cNvPr>
          <p:cNvCxnSpPr/>
          <p:nvPr/>
        </p:nvCxnSpPr>
        <p:spPr>
          <a:xfrm flipH="1">
            <a:off x="2990088" y="3830074"/>
            <a:ext cx="2468880" cy="376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BD59622-7802-5899-F876-517CE7D9A8EB}"/>
              </a:ext>
            </a:extLst>
          </p:cNvPr>
          <p:cNvSpPr txBox="1"/>
          <p:nvPr/>
        </p:nvSpPr>
        <p:spPr>
          <a:xfrm>
            <a:off x="5565648" y="4387858"/>
            <a:ext cx="206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</a:t>
            </a:r>
            <a:r>
              <a:rPr lang="en-GB" sz="1200" dirty="0"/>
              <a:t> doesn’t point to “Patch”, but </a:t>
            </a:r>
            <a:r>
              <a:rPr lang="en-GB" sz="1200" b="1" dirty="0"/>
              <a:t>c</a:t>
            </a:r>
            <a:r>
              <a:rPr lang="en-GB" sz="1200" dirty="0"/>
              <a:t> still points to “Patch”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5AAF9F-FA73-2B92-72C7-6DC19844B236}"/>
              </a:ext>
            </a:extLst>
          </p:cNvPr>
          <p:cNvSpPr txBox="1"/>
          <p:nvPr/>
        </p:nvSpPr>
        <p:spPr>
          <a:xfrm>
            <a:off x="5353812" y="5158478"/>
            <a:ext cx="206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now nothing points to “Patch”, so “Patch” is cleaned up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32CECF-611A-B0B2-EC41-8F23F89BB311}"/>
              </a:ext>
            </a:extLst>
          </p:cNvPr>
          <p:cNvCxnSpPr/>
          <p:nvPr/>
        </p:nvCxnSpPr>
        <p:spPr>
          <a:xfrm flipH="1">
            <a:off x="3136392" y="4618690"/>
            <a:ext cx="2217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EAC82D-2A42-74CC-D984-F3896E405917}"/>
              </a:ext>
            </a:extLst>
          </p:cNvPr>
          <p:cNvCxnSpPr/>
          <p:nvPr/>
        </p:nvCxnSpPr>
        <p:spPr>
          <a:xfrm flipH="1" flipV="1">
            <a:off x="3191256" y="4965192"/>
            <a:ext cx="2048256" cy="516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5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919AB-52DB-C7F5-CF00-8C1304A9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41A32F67-A647-B752-53D6-D4FBD3037D23}"/>
              </a:ext>
            </a:extLst>
          </p:cNvPr>
          <p:cNvSpPr txBox="1"/>
          <p:nvPr/>
        </p:nvSpPr>
        <p:spPr>
          <a:xfrm>
            <a:off x="2011680" y="1806339"/>
            <a:ext cx="286512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int a = 10;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char b = “a”;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double x = 1.234;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C992A8-8F5F-F72F-23D5-956420159B23}"/>
              </a:ext>
            </a:extLst>
          </p:cNvPr>
          <p:cNvCxnSpPr>
            <a:cxnSpLocks/>
          </p:cNvCxnSpPr>
          <p:nvPr/>
        </p:nvCxnSpPr>
        <p:spPr>
          <a:xfrm>
            <a:off x="4956048" y="2331720"/>
            <a:ext cx="1139952" cy="10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8ED1D3-3CB7-1EE3-696F-B4C8D32B852B}"/>
              </a:ext>
            </a:extLst>
          </p:cNvPr>
          <p:cNvCxnSpPr>
            <a:cxnSpLocks/>
          </p:cNvCxnSpPr>
          <p:nvPr/>
        </p:nvCxnSpPr>
        <p:spPr>
          <a:xfrm flipV="1">
            <a:off x="4956048" y="1788114"/>
            <a:ext cx="1175766" cy="19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A6C48D-9AF8-2108-A9C7-C9A24154F622}"/>
              </a:ext>
            </a:extLst>
          </p:cNvPr>
          <p:cNvCxnSpPr>
            <a:cxnSpLocks/>
          </p:cNvCxnSpPr>
          <p:nvPr/>
        </p:nvCxnSpPr>
        <p:spPr>
          <a:xfrm>
            <a:off x="4956048" y="2800028"/>
            <a:ext cx="1175766" cy="9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12841F9-95AE-6D84-A6CA-317AE598CF94}"/>
              </a:ext>
            </a:extLst>
          </p:cNvPr>
          <p:cNvGrpSpPr/>
          <p:nvPr/>
        </p:nvGrpSpPr>
        <p:grpSpPr>
          <a:xfrm>
            <a:off x="6259115" y="1372616"/>
            <a:ext cx="2636426" cy="2492927"/>
            <a:chOff x="6259115" y="1372616"/>
            <a:chExt cx="2636426" cy="24929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F863A-B47A-CCC9-4DC9-661C7B1D1CF2}"/>
                </a:ext>
              </a:extLst>
            </p:cNvPr>
            <p:cNvSpPr txBox="1"/>
            <p:nvPr/>
          </p:nvSpPr>
          <p:spPr>
            <a:xfrm>
              <a:off x="6259115" y="1372617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Address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A26784-08F5-E467-FA40-B8BDF422B2AA}"/>
                </a:ext>
              </a:extLst>
            </p:cNvPr>
            <p:cNvSpPr txBox="1"/>
            <p:nvPr/>
          </p:nvSpPr>
          <p:spPr>
            <a:xfrm>
              <a:off x="7577328" y="137261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2C8AAB-B59B-F323-72C6-5E12D4F760F9}"/>
                </a:ext>
              </a:extLst>
            </p:cNvPr>
            <p:cNvSpPr txBox="1"/>
            <p:nvPr/>
          </p:nvSpPr>
          <p:spPr>
            <a:xfrm>
              <a:off x="6259115" y="164961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81432-666B-54B7-7C75-B49EB0B5E194}"/>
                </a:ext>
              </a:extLst>
            </p:cNvPr>
            <p:cNvSpPr txBox="1"/>
            <p:nvPr/>
          </p:nvSpPr>
          <p:spPr>
            <a:xfrm>
              <a:off x="7577328" y="1649615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GB" dirty="0"/>
                <a:t>a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450218-3FB7-0FFB-A145-CD6145DC6AE4}"/>
                </a:ext>
              </a:extLst>
            </p:cNvPr>
            <p:cNvSpPr txBox="1"/>
            <p:nvPr/>
          </p:nvSpPr>
          <p:spPr>
            <a:xfrm>
              <a:off x="6259115" y="192661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8EBDBF-BFF7-1811-7B3C-CB0AF898569A}"/>
                </a:ext>
              </a:extLst>
            </p:cNvPr>
            <p:cNvSpPr txBox="1"/>
            <p:nvPr/>
          </p:nvSpPr>
          <p:spPr>
            <a:xfrm>
              <a:off x="7577328" y="1926613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CAAB75-3C9D-C8F1-3D1D-D232D188B364}"/>
                </a:ext>
              </a:extLst>
            </p:cNvPr>
            <p:cNvSpPr txBox="1"/>
            <p:nvPr/>
          </p:nvSpPr>
          <p:spPr>
            <a:xfrm>
              <a:off x="6259115" y="220361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7C8CA8-0889-1AFB-47ED-34D8665EFED5}"/>
                </a:ext>
              </a:extLst>
            </p:cNvPr>
            <p:cNvSpPr txBox="1"/>
            <p:nvPr/>
          </p:nvSpPr>
          <p:spPr>
            <a:xfrm>
              <a:off x="7577328" y="2203612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b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7A0017-89A7-60FD-2B32-3D6E05CB57C4}"/>
                </a:ext>
              </a:extLst>
            </p:cNvPr>
            <p:cNvSpPr txBox="1"/>
            <p:nvPr/>
          </p:nvSpPr>
          <p:spPr>
            <a:xfrm>
              <a:off x="6259115" y="2480609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BDD87B-8763-EB71-72B0-35E9736666F5}"/>
                </a:ext>
              </a:extLst>
            </p:cNvPr>
            <p:cNvSpPr txBox="1"/>
            <p:nvPr/>
          </p:nvSpPr>
          <p:spPr>
            <a:xfrm>
              <a:off x="7577328" y="2480608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22EDA0-A705-9830-9DA9-1895DBB3DD11}"/>
                </a:ext>
              </a:extLst>
            </p:cNvPr>
            <p:cNvSpPr txBox="1"/>
            <p:nvPr/>
          </p:nvSpPr>
          <p:spPr>
            <a:xfrm>
              <a:off x="6259115" y="275760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6A6D46-85E6-3A88-A679-43C35619186E}"/>
                </a:ext>
              </a:extLst>
            </p:cNvPr>
            <p:cNvSpPr txBox="1"/>
            <p:nvPr/>
          </p:nvSpPr>
          <p:spPr>
            <a:xfrm>
              <a:off x="7577328" y="2757602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GB" dirty="0"/>
                <a:t>x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667979-AF27-8D26-EBB2-BF7A18F06E90}"/>
                </a:ext>
              </a:extLst>
            </p:cNvPr>
            <p:cNvSpPr txBox="1"/>
            <p:nvPr/>
          </p:nvSpPr>
          <p:spPr>
            <a:xfrm>
              <a:off x="6259115" y="3034592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44F905-4A59-8E47-BF1A-EFC9DCA8696E}"/>
                </a:ext>
              </a:extLst>
            </p:cNvPr>
            <p:cNvSpPr txBox="1"/>
            <p:nvPr/>
          </p:nvSpPr>
          <p:spPr>
            <a:xfrm>
              <a:off x="7577328" y="3034591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4DF5B2-F583-B5A0-990F-1C86E760F2B3}"/>
                </a:ext>
              </a:extLst>
            </p:cNvPr>
            <p:cNvSpPr txBox="1"/>
            <p:nvPr/>
          </p:nvSpPr>
          <p:spPr>
            <a:xfrm>
              <a:off x="6259115" y="331157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61A1CA-3D0B-1A5E-DC13-1CBE6D35EB9D}"/>
                </a:ext>
              </a:extLst>
            </p:cNvPr>
            <p:cNvSpPr txBox="1"/>
            <p:nvPr/>
          </p:nvSpPr>
          <p:spPr>
            <a:xfrm>
              <a:off x="7577328" y="3311573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8C6D42-D11F-50C1-8063-6485BA9E451B}"/>
                </a:ext>
              </a:extLst>
            </p:cNvPr>
            <p:cNvSpPr txBox="1"/>
            <p:nvPr/>
          </p:nvSpPr>
          <p:spPr>
            <a:xfrm>
              <a:off x="6259115" y="358854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2152A4-B4F3-518F-3F4B-3EEB1D803EF7}"/>
                </a:ext>
              </a:extLst>
            </p:cNvPr>
            <p:cNvSpPr txBox="1"/>
            <p:nvPr/>
          </p:nvSpPr>
          <p:spPr>
            <a:xfrm>
              <a:off x="7577328" y="3588543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C04C1A1-1574-7A95-A22A-E1168372E087}"/>
              </a:ext>
            </a:extLst>
          </p:cNvPr>
          <p:cNvSpPr txBox="1"/>
          <p:nvPr/>
        </p:nvSpPr>
        <p:spPr>
          <a:xfrm>
            <a:off x="611492" y="367029"/>
            <a:ext cx="6135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 variable have a special area of memory. They are there</a:t>
            </a:r>
          </a:p>
          <a:p>
            <a:r>
              <a:rPr lang="en-GB" dirty="0"/>
              <a:t>at the start of the program and they stay in the same place</a:t>
            </a:r>
          </a:p>
          <a:p>
            <a:r>
              <a:rPr lang="en-GB" dirty="0"/>
              <a:t>until the program finished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17FE3E-90F9-044F-10B7-8D03DDBADE40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3878146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B01A511-BE02-BC4A-52F1-AB9C9ACEFD30}"/>
              </a:ext>
            </a:extLst>
          </p:cNvPr>
          <p:cNvSpPr/>
          <p:nvPr/>
        </p:nvSpPr>
        <p:spPr>
          <a:xfrm>
            <a:off x="1432875" y="1545996"/>
            <a:ext cx="4110086" cy="669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Stack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9DE12A-9EAC-F120-6209-749A947BEFE5}"/>
              </a:ext>
            </a:extLst>
          </p:cNvPr>
          <p:cNvSpPr/>
          <p:nvPr/>
        </p:nvSpPr>
        <p:spPr>
          <a:xfrm>
            <a:off x="1432875" y="2215299"/>
            <a:ext cx="4110086" cy="1564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56FF3A-D33F-57BD-748C-67560BA0C632}"/>
              </a:ext>
            </a:extLst>
          </p:cNvPr>
          <p:cNvSpPr/>
          <p:nvPr/>
        </p:nvSpPr>
        <p:spPr>
          <a:xfrm>
            <a:off x="1432875" y="3780148"/>
            <a:ext cx="4110086" cy="6386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Static (Data)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BBD37-436A-46A1-5AF0-9D958EF620CF}"/>
              </a:ext>
            </a:extLst>
          </p:cNvPr>
          <p:cNvSpPr/>
          <p:nvPr/>
        </p:nvSpPr>
        <p:spPr>
          <a:xfrm>
            <a:off x="1432875" y="4418815"/>
            <a:ext cx="4110086" cy="6386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(Text)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072A7B-F473-856C-9252-779DA9B48F37}"/>
              </a:ext>
            </a:extLst>
          </p:cNvPr>
          <p:cNvSpPr txBox="1"/>
          <p:nvPr/>
        </p:nvSpPr>
        <p:spPr>
          <a:xfrm>
            <a:off x="6183984" y="1084082"/>
            <a:ext cx="36481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 memory is one-dimensional. It starts at 0 and ends at the maximum address. </a:t>
            </a:r>
          </a:p>
          <a:p>
            <a:endParaRPr lang="en-GB" dirty="0"/>
          </a:p>
          <a:p>
            <a:r>
              <a:rPr lang="en-GB" dirty="0"/>
              <a:t>So the memory is divided into different sections to be used by the stack, heap, static variable and even the program’s code.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0A7F2-F062-7DE7-B3DF-0054F848B971}"/>
              </a:ext>
            </a:extLst>
          </p:cNvPr>
          <p:cNvSpPr txBox="1"/>
          <p:nvPr/>
        </p:nvSpPr>
        <p:spPr>
          <a:xfrm>
            <a:off x="791852" y="139516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FB2357-D5D3-A5EC-3EC3-9F490A4CCBDD}"/>
              </a:ext>
            </a:extLst>
          </p:cNvPr>
          <p:cNvSpPr txBox="1"/>
          <p:nvPr/>
        </p:nvSpPr>
        <p:spPr>
          <a:xfrm>
            <a:off x="424206" y="4967926"/>
            <a:ext cx="78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772D7F-C605-3A96-FEAF-781F0ECE66FC}"/>
              </a:ext>
            </a:extLst>
          </p:cNvPr>
          <p:cNvSpPr txBox="1"/>
          <p:nvPr/>
        </p:nvSpPr>
        <p:spPr>
          <a:xfrm>
            <a:off x="6183984" y="3959258"/>
            <a:ext cx="364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N.B. this is how a computer works at low level, but .NET is slightly higher level than this but the concept is the same</a:t>
            </a:r>
          </a:p>
        </p:txBody>
      </p:sp>
    </p:spTree>
    <p:extLst>
      <p:ext uri="{BB962C8B-B14F-4D97-AF65-F5344CB8AC3E}">
        <p14:creationId xmlns:p14="http://schemas.microsoft.com/office/powerpoint/2010/main" val="1306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7B0B57-F3FB-0D17-6869-5B14AE5190CA}"/>
              </a:ext>
            </a:extLst>
          </p:cNvPr>
          <p:cNvSpPr txBox="1"/>
          <p:nvPr/>
        </p:nvSpPr>
        <p:spPr>
          <a:xfrm>
            <a:off x="7408534" y="134467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Address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D1421-F436-3AF2-512C-11F10F5E055C}"/>
              </a:ext>
            </a:extLst>
          </p:cNvPr>
          <p:cNvSpPr txBox="1"/>
          <p:nvPr/>
        </p:nvSpPr>
        <p:spPr>
          <a:xfrm>
            <a:off x="8726747" y="134467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FB28E-9845-C0A4-CA96-E3092498287B}"/>
              </a:ext>
            </a:extLst>
          </p:cNvPr>
          <p:cNvSpPr txBox="1"/>
          <p:nvPr/>
        </p:nvSpPr>
        <p:spPr>
          <a:xfrm>
            <a:off x="7408534" y="162167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72B45-5C02-7BF3-9F8F-2D513EF36306}"/>
              </a:ext>
            </a:extLst>
          </p:cNvPr>
          <p:cNvSpPr txBox="1"/>
          <p:nvPr/>
        </p:nvSpPr>
        <p:spPr>
          <a:xfrm>
            <a:off x="8726747" y="162167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DC22E-B5D0-CE4A-67F0-9FF3CD0AD923}"/>
              </a:ext>
            </a:extLst>
          </p:cNvPr>
          <p:cNvSpPr txBox="1"/>
          <p:nvPr/>
        </p:nvSpPr>
        <p:spPr>
          <a:xfrm>
            <a:off x="7408534" y="189867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D0A85-0926-9730-864E-BAE202B36991}"/>
              </a:ext>
            </a:extLst>
          </p:cNvPr>
          <p:cNvSpPr txBox="1"/>
          <p:nvPr/>
        </p:nvSpPr>
        <p:spPr>
          <a:xfrm>
            <a:off x="8726747" y="189867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Cat { “Ziggy”}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F2A01-7744-F053-915A-99D2DD605D3F}"/>
              </a:ext>
            </a:extLst>
          </p:cNvPr>
          <p:cNvSpPr txBox="1"/>
          <p:nvPr/>
        </p:nvSpPr>
        <p:spPr>
          <a:xfrm>
            <a:off x="7408534" y="217567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E240A7-3777-F4B5-780D-85C5E532B17E}"/>
              </a:ext>
            </a:extLst>
          </p:cNvPr>
          <p:cNvSpPr txBox="1"/>
          <p:nvPr/>
        </p:nvSpPr>
        <p:spPr>
          <a:xfrm>
            <a:off x="8726747" y="2175672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2CBFB2-D1CF-CE43-83B1-E5DD466EB6F5}"/>
              </a:ext>
            </a:extLst>
          </p:cNvPr>
          <p:cNvSpPr txBox="1"/>
          <p:nvPr/>
        </p:nvSpPr>
        <p:spPr>
          <a:xfrm>
            <a:off x="7408534" y="2452669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F5DFB8-FB87-B995-AAF1-361D143C4754}"/>
              </a:ext>
            </a:extLst>
          </p:cNvPr>
          <p:cNvSpPr txBox="1"/>
          <p:nvPr/>
        </p:nvSpPr>
        <p:spPr>
          <a:xfrm>
            <a:off x="8726747" y="2452668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6F607-62A3-12EE-4112-0637B30C144D}"/>
              </a:ext>
            </a:extLst>
          </p:cNvPr>
          <p:cNvSpPr txBox="1"/>
          <p:nvPr/>
        </p:nvSpPr>
        <p:spPr>
          <a:xfrm>
            <a:off x="7408534" y="272966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69E038-C539-6ED8-8628-BA0FCB887C7A}"/>
              </a:ext>
            </a:extLst>
          </p:cNvPr>
          <p:cNvSpPr txBox="1"/>
          <p:nvPr/>
        </p:nvSpPr>
        <p:spPr>
          <a:xfrm>
            <a:off x="8726747" y="2729662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Cat{“Muffin”}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B7EE0-0223-1805-BA27-99296EFA4D33}"/>
              </a:ext>
            </a:extLst>
          </p:cNvPr>
          <p:cNvSpPr txBox="1"/>
          <p:nvPr/>
        </p:nvSpPr>
        <p:spPr>
          <a:xfrm>
            <a:off x="7408534" y="300665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3DACD7-FA4A-A330-C7C8-9D64365D189A}"/>
              </a:ext>
            </a:extLst>
          </p:cNvPr>
          <p:cNvSpPr txBox="1"/>
          <p:nvPr/>
        </p:nvSpPr>
        <p:spPr>
          <a:xfrm>
            <a:off x="8726747" y="3006651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0B003A-34B8-4AA3-9389-9C338F015EC1}"/>
              </a:ext>
            </a:extLst>
          </p:cNvPr>
          <p:cNvSpPr txBox="1"/>
          <p:nvPr/>
        </p:nvSpPr>
        <p:spPr>
          <a:xfrm>
            <a:off x="7408534" y="328363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BE21D2-BF40-9558-31AE-43C8D7CD95E3}"/>
              </a:ext>
            </a:extLst>
          </p:cNvPr>
          <p:cNvSpPr txBox="1"/>
          <p:nvPr/>
        </p:nvSpPr>
        <p:spPr>
          <a:xfrm>
            <a:off x="8726747" y="328363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2ECD8E-B934-991D-B758-EF647F8A5206}"/>
              </a:ext>
            </a:extLst>
          </p:cNvPr>
          <p:cNvSpPr txBox="1"/>
          <p:nvPr/>
        </p:nvSpPr>
        <p:spPr>
          <a:xfrm>
            <a:off x="7408534" y="356060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DAD6E2-F45F-0ED4-F52D-BCF5B1F6E7CE}"/>
              </a:ext>
            </a:extLst>
          </p:cNvPr>
          <p:cNvSpPr txBox="1"/>
          <p:nvPr/>
        </p:nvSpPr>
        <p:spPr>
          <a:xfrm>
            <a:off x="8726747" y="356060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1EEEFB-88D4-4435-12D5-69CFD0EB54A2}"/>
              </a:ext>
            </a:extLst>
          </p:cNvPr>
          <p:cNvSpPr txBox="1"/>
          <p:nvPr/>
        </p:nvSpPr>
        <p:spPr>
          <a:xfrm>
            <a:off x="7408534" y="383755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9E62A6-0160-72F4-6827-33FC191E6E24}"/>
              </a:ext>
            </a:extLst>
          </p:cNvPr>
          <p:cNvSpPr txBox="1"/>
          <p:nvPr/>
        </p:nvSpPr>
        <p:spPr>
          <a:xfrm>
            <a:off x="8726747" y="383755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99C751-D716-3213-A523-E814CED9674A}"/>
              </a:ext>
            </a:extLst>
          </p:cNvPr>
          <p:cNvSpPr txBox="1"/>
          <p:nvPr/>
        </p:nvSpPr>
        <p:spPr>
          <a:xfrm>
            <a:off x="7408534" y="411447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900D8-16D1-1FBA-4769-1EE29469E6FB}"/>
              </a:ext>
            </a:extLst>
          </p:cNvPr>
          <p:cNvSpPr txBox="1"/>
          <p:nvPr/>
        </p:nvSpPr>
        <p:spPr>
          <a:xfrm>
            <a:off x="8726747" y="4114474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Dog{“Patch”}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B6089-B1C7-A5EF-6F15-72D11B219B5F}"/>
              </a:ext>
            </a:extLst>
          </p:cNvPr>
          <p:cNvSpPr txBox="1"/>
          <p:nvPr/>
        </p:nvSpPr>
        <p:spPr>
          <a:xfrm>
            <a:off x="7408534" y="439134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D42BE-4A15-6138-133D-E721FE734D6B}"/>
              </a:ext>
            </a:extLst>
          </p:cNvPr>
          <p:cNvSpPr txBox="1"/>
          <p:nvPr/>
        </p:nvSpPr>
        <p:spPr>
          <a:xfrm>
            <a:off x="8726747" y="4391345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65840-B919-2823-5960-F9D897A2EA00}"/>
              </a:ext>
            </a:extLst>
          </p:cNvPr>
          <p:cNvSpPr txBox="1"/>
          <p:nvPr/>
        </p:nvSpPr>
        <p:spPr>
          <a:xfrm>
            <a:off x="2215526" y="1806339"/>
            <a:ext cx="2661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a = new Cat(“Muffin”);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b = new Cat(“Ziggy”);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c = new Dog(“Patch”);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d = c;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519DA7-E494-37B4-149B-7B87A96A1E4F}"/>
              </a:ext>
            </a:extLst>
          </p:cNvPr>
          <p:cNvCxnSpPr>
            <a:endCxn id="17" idx="1"/>
          </p:cNvCxnSpPr>
          <p:nvPr/>
        </p:nvCxnSpPr>
        <p:spPr>
          <a:xfrm>
            <a:off x="4747260" y="1965960"/>
            <a:ext cx="2661274" cy="902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7E02E6-9864-4F19-37C6-4D4902E06741}"/>
              </a:ext>
            </a:extLst>
          </p:cNvPr>
          <p:cNvCxnSpPr/>
          <p:nvPr/>
        </p:nvCxnSpPr>
        <p:spPr>
          <a:xfrm flipV="1">
            <a:off x="4709160" y="2037172"/>
            <a:ext cx="2598420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6BAD8C-E518-387C-A23E-9C7249289B76}"/>
              </a:ext>
            </a:extLst>
          </p:cNvPr>
          <p:cNvCxnSpPr>
            <a:cxnSpLocks/>
          </p:cNvCxnSpPr>
          <p:nvPr/>
        </p:nvCxnSpPr>
        <p:spPr>
          <a:xfrm>
            <a:off x="4636008" y="2729662"/>
            <a:ext cx="2694432" cy="1523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091C6EB-E4F2-6D46-FF1B-CB99BC450236}"/>
              </a:ext>
            </a:extLst>
          </p:cNvPr>
          <p:cNvCxnSpPr>
            <a:cxnSpLocks/>
          </p:cNvCxnSpPr>
          <p:nvPr/>
        </p:nvCxnSpPr>
        <p:spPr>
          <a:xfrm>
            <a:off x="3575304" y="3072384"/>
            <a:ext cx="3732276" cy="1180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39812B-4E67-F733-EC73-40D2CCF26FBD}"/>
              </a:ext>
            </a:extLst>
          </p:cNvPr>
          <p:cNvSpPr txBox="1"/>
          <p:nvPr/>
        </p:nvSpPr>
        <p:spPr>
          <a:xfrm>
            <a:off x="6558928" y="228052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F96CCD-89CA-FC11-AB42-94E0902D7440}"/>
              </a:ext>
            </a:extLst>
          </p:cNvPr>
          <p:cNvSpPr txBox="1"/>
          <p:nvPr/>
        </p:nvSpPr>
        <p:spPr>
          <a:xfrm>
            <a:off x="6438900" y="177268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2C89CF-7EBC-9801-A222-1909739C79EC}"/>
              </a:ext>
            </a:extLst>
          </p:cNvPr>
          <p:cNvSpPr txBox="1"/>
          <p:nvPr/>
        </p:nvSpPr>
        <p:spPr>
          <a:xfrm>
            <a:off x="5571167" y="2960484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D867111-0CAB-57E5-1295-58093B7B10D9}"/>
              </a:ext>
            </a:extLst>
          </p:cNvPr>
          <p:cNvSpPr txBox="1"/>
          <p:nvPr/>
        </p:nvSpPr>
        <p:spPr>
          <a:xfrm>
            <a:off x="5469268" y="344508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BA930A9-6D4F-32B6-8FE9-81B2DBF0D896}"/>
              </a:ext>
            </a:extLst>
          </p:cNvPr>
          <p:cNvSpPr/>
          <p:nvPr/>
        </p:nvSpPr>
        <p:spPr>
          <a:xfrm>
            <a:off x="1929384" y="1453896"/>
            <a:ext cx="185188" cy="2383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5B463-0D9A-2771-4828-C40B58A3FFAF}"/>
              </a:ext>
            </a:extLst>
          </p:cNvPr>
          <p:cNvSpPr txBox="1"/>
          <p:nvPr/>
        </p:nvSpPr>
        <p:spPr>
          <a:xfrm>
            <a:off x="611171" y="1898673"/>
            <a:ext cx="1135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 runs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80D19F-E9F1-97FB-8147-5ABCAD01F9B7}"/>
              </a:ext>
            </a:extLst>
          </p:cNvPr>
          <p:cNvSpPr txBox="1"/>
          <p:nvPr/>
        </p:nvSpPr>
        <p:spPr>
          <a:xfrm>
            <a:off x="1591056" y="448056"/>
            <a:ext cx="6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 types are allocated in the heap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D9A0C3-5FA9-3F94-39C1-51E805BE7AC6}"/>
              </a:ext>
            </a:extLst>
          </p:cNvPr>
          <p:cNvSpPr txBox="1"/>
          <p:nvPr/>
        </p:nvSpPr>
        <p:spPr>
          <a:xfrm>
            <a:off x="613804" y="4833726"/>
            <a:ext cx="6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 are reference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493B1-7F90-E955-C748-CC685C427A5B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45734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20" grpId="0" animBg="1"/>
      <p:bldP spid="28" grpId="0" animBg="1"/>
      <p:bldP spid="30" grpId="0" animBg="1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1DF34-24D0-4AEB-31CF-A0D0A121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975C38C-D21F-31A4-8F76-F1BF57C07105}"/>
              </a:ext>
            </a:extLst>
          </p:cNvPr>
          <p:cNvSpPr txBox="1"/>
          <p:nvPr/>
        </p:nvSpPr>
        <p:spPr>
          <a:xfrm>
            <a:off x="2011680" y="1806339"/>
            <a:ext cx="28651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a = 10;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char b = “a”;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double x = 1.234;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C176F7-C304-A771-72AA-2C13B3DAEAC3}"/>
              </a:ext>
            </a:extLst>
          </p:cNvPr>
          <p:cNvCxnSpPr>
            <a:cxnSpLocks/>
          </p:cNvCxnSpPr>
          <p:nvPr/>
        </p:nvCxnSpPr>
        <p:spPr>
          <a:xfrm>
            <a:off x="4956048" y="2331720"/>
            <a:ext cx="1139952" cy="10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1015CA0-41D9-9E37-F75C-F1ED065DFBB7}"/>
              </a:ext>
            </a:extLst>
          </p:cNvPr>
          <p:cNvCxnSpPr>
            <a:cxnSpLocks/>
          </p:cNvCxnSpPr>
          <p:nvPr/>
        </p:nvCxnSpPr>
        <p:spPr>
          <a:xfrm flipV="1">
            <a:off x="4956048" y="1788114"/>
            <a:ext cx="1175766" cy="19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76CEE-D710-0386-79AF-3B9509C33FC9}"/>
              </a:ext>
            </a:extLst>
          </p:cNvPr>
          <p:cNvCxnSpPr>
            <a:cxnSpLocks/>
          </p:cNvCxnSpPr>
          <p:nvPr/>
        </p:nvCxnSpPr>
        <p:spPr>
          <a:xfrm>
            <a:off x="4956048" y="2800028"/>
            <a:ext cx="1175766" cy="9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742F6B-DE1E-A9CD-1A64-D37FC9BDF420}"/>
              </a:ext>
            </a:extLst>
          </p:cNvPr>
          <p:cNvCxnSpPr>
            <a:cxnSpLocks/>
          </p:cNvCxnSpPr>
          <p:nvPr/>
        </p:nvCxnSpPr>
        <p:spPr>
          <a:xfrm>
            <a:off x="4956048" y="3163824"/>
            <a:ext cx="1175766" cy="798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064B05-CE8B-7572-D26D-DF46CFDEE48C}"/>
              </a:ext>
            </a:extLst>
          </p:cNvPr>
          <p:cNvSpPr txBox="1"/>
          <p:nvPr/>
        </p:nvSpPr>
        <p:spPr>
          <a:xfrm>
            <a:off x="6259115" y="137261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Address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5C54FF-F94C-36DC-F4F9-86DC2CE6114F}"/>
              </a:ext>
            </a:extLst>
          </p:cNvPr>
          <p:cNvSpPr txBox="1"/>
          <p:nvPr/>
        </p:nvSpPr>
        <p:spPr>
          <a:xfrm>
            <a:off x="7577328" y="137261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37345-056A-271B-AC04-70B6B7EA40D5}"/>
              </a:ext>
            </a:extLst>
          </p:cNvPr>
          <p:cNvSpPr txBox="1"/>
          <p:nvPr/>
        </p:nvSpPr>
        <p:spPr>
          <a:xfrm>
            <a:off x="6259115" y="164961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2E104-2A7F-9BA1-37EA-81049D20A784}"/>
              </a:ext>
            </a:extLst>
          </p:cNvPr>
          <p:cNvSpPr txBox="1"/>
          <p:nvPr/>
        </p:nvSpPr>
        <p:spPr>
          <a:xfrm>
            <a:off x="7577328" y="1649615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B0ED0-339C-F838-E8FF-07CD21B4D885}"/>
              </a:ext>
            </a:extLst>
          </p:cNvPr>
          <p:cNvSpPr txBox="1"/>
          <p:nvPr/>
        </p:nvSpPr>
        <p:spPr>
          <a:xfrm>
            <a:off x="6259115" y="192661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0918A-C23E-9476-8DF4-30FC87003AFF}"/>
              </a:ext>
            </a:extLst>
          </p:cNvPr>
          <p:cNvSpPr txBox="1"/>
          <p:nvPr/>
        </p:nvSpPr>
        <p:spPr>
          <a:xfrm>
            <a:off x="7577328" y="192661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CD605B-EF4C-7745-7C13-79F44E6AE2D8}"/>
              </a:ext>
            </a:extLst>
          </p:cNvPr>
          <p:cNvSpPr txBox="1"/>
          <p:nvPr/>
        </p:nvSpPr>
        <p:spPr>
          <a:xfrm>
            <a:off x="6259115" y="220361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142A1-8834-4F6D-920A-910115CC183F}"/>
              </a:ext>
            </a:extLst>
          </p:cNvPr>
          <p:cNvSpPr txBox="1"/>
          <p:nvPr/>
        </p:nvSpPr>
        <p:spPr>
          <a:xfrm>
            <a:off x="7577328" y="2203612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b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4C9EA-5056-12D2-822D-5B62DBF4D19A}"/>
              </a:ext>
            </a:extLst>
          </p:cNvPr>
          <p:cNvSpPr txBox="1"/>
          <p:nvPr/>
        </p:nvSpPr>
        <p:spPr>
          <a:xfrm>
            <a:off x="6259115" y="2480609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CBFC15-85AF-6034-DEF3-D02AB969194E}"/>
              </a:ext>
            </a:extLst>
          </p:cNvPr>
          <p:cNvSpPr txBox="1"/>
          <p:nvPr/>
        </p:nvSpPr>
        <p:spPr>
          <a:xfrm>
            <a:off x="7577328" y="2480608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49111-6729-2386-8AA8-ACFEB88387A9}"/>
              </a:ext>
            </a:extLst>
          </p:cNvPr>
          <p:cNvSpPr txBox="1"/>
          <p:nvPr/>
        </p:nvSpPr>
        <p:spPr>
          <a:xfrm>
            <a:off x="6259115" y="275760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51867-5DDC-1B45-DFD6-2008B1E3C3C7}"/>
              </a:ext>
            </a:extLst>
          </p:cNvPr>
          <p:cNvSpPr txBox="1"/>
          <p:nvPr/>
        </p:nvSpPr>
        <p:spPr>
          <a:xfrm>
            <a:off x="7577328" y="2757602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x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4D3134-EEBF-537B-399E-2E82BD9EE6FB}"/>
              </a:ext>
            </a:extLst>
          </p:cNvPr>
          <p:cNvSpPr txBox="1"/>
          <p:nvPr/>
        </p:nvSpPr>
        <p:spPr>
          <a:xfrm>
            <a:off x="6259115" y="303459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AB6F5-51AF-281C-96D8-EE44C5D62B91}"/>
              </a:ext>
            </a:extLst>
          </p:cNvPr>
          <p:cNvSpPr txBox="1"/>
          <p:nvPr/>
        </p:nvSpPr>
        <p:spPr>
          <a:xfrm>
            <a:off x="7577328" y="3034591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C44076-8268-6DAF-022D-F2FAD03AE1FD}"/>
              </a:ext>
            </a:extLst>
          </p:cNvPr>
          <p:cNvSpPr txBox="1"/>
          <p:nvPr/>
        </p:nvSpPr>
        <p:spPr>
          <a:xfrm>
            <a:off x="6259115" y="331157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7C108-7F1C-FD83-F1BB-307A3C921000}"/>
              </a:ext>
            </a:extLst>
          </p:cNvPr>
          <p:cNvSpPr txBox="1"/>
          <p:nvPr/>
        </p:nvSpPr>
        <p:spPr>
          <a:xfrm>
            <a:off x="7577328" y="331157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420744-B777-BF1F-79BB-C30982322BE1}"/>
              </a:ext>
            </a:extLst>
          </p:cNvPr>
          <p:cNvSpPr txBox="1"/>
          <p:nvPr/>
        </p:nvSpPr>
        <p:spPr>
          <a:xfrm>
            <a:off x="6259115" y="358854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22712-764D-4293-E1B2-69D9A213CFBF}"/>
              </a:ext>
            </a:extLst>
          </p:cNvPr>
          <p:cNvSpPr txBox="1"/>
          <p:nvPr/>
        </p:nvSpPr>
        <p:spPr>
          <a:xfrm>
            <a:off x="7577328" y="358854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69C296-837C-3C37-973C-2D32A902533F}"/>
              </a:ext>
            </a:extLst>
          </p:cNvPr>
          <p:cNvSpPr txBox="1"/>
          <p:nvPr/>
        </p:nvSpPr>
        <p:spPr>
          <a:xfrm>
            <a:off x="6259115" y="386549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0E277-451F-CE59-510C-E2250A594EB2}"/>
              </a:ext>
            </a:extLst>
          </p:cNvPr>
          <p:cNvSpPr txBox="1"/>
          <p:nvPr/>
        </p:nvSpPr>
        <p:spPr>
          <a:xfrm>
            <a:off x="7577328" y="3865494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 err="1"/>
              <a:t>st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02FAEE-E32D-E57F-D524-F476F2F9EDDE}"/>
              </a:ext>
            </a:extLst>
          </p:cNvPr>
          <p:cNvSpPr txBox="1"/>
          <p:nvPr/>
        </p:nvSpPr>
        <p:spPr>
          <a:xfrm>
            <a:off x="6259115" y="414241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E6DE2-6E8A-CAD4-B1D2-BFC82E2D3552}"/>
              </a:ext>
            </a:extLst>
          </p:cNvPr>
          <p:cNvSpPr txBox="1"/>
          <p:nvPr/>
        </p:nvSpPr>
        <p:spPr>
          <a:xfrm>
            <a:off x="7577328" y="4142414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91767A-713B-8637-D700-D40CFA56FD23}"/>
              </a:ext>
            </a:extLst>
          </p:cNvPr>
          <p:cNvSpPr txBox="1"/>
          <p:nvPr/>
        </p:nvSpPr>
        <p:spPr>
          <a:xfrm>
            <a:off x="6259115" y="441928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403125-6023-435A-0213-F457D39161B0}"/>
              </a:ext>
            </a:extLst>
          </p:cNvPr>
          <p:cNvSpPr txBox="1"/>
          <p:nvPr/>
        </p:nvSpPr>
        <p:spPr>
          <a:xfrm>
            <a:off x="7577328" y="4419285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32505-D04D-8F76-FBEB-AD71F4C73FF7}"/>
              </a:ext>
            </a:extLst>
          </p:cNvPr>
          <p:cNvSpPr txBox="1"/>
          <p:nvPr/>
        </p:nvSpPr>
        <p:spPr>
          <a:xfrm>
            <a:off x="6259115" y="469607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69EBE-4A62-F63D-5F31-23E6027186D0}"/>
              </a:ext>
            </a:extLst>
          </p:cNvPr>
          <p:cNvSpPr txBox="1"/>
          <p:nvPr/>
        </p:nvSpPr>
        <p:spPr>
          <a:xfrm>
            <a:off x="7577328" y="4696075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034B1-21DF-B2DE-604E-E8B7B4E4E2BF}"/>
              </a:ext>
            </a:extLst>
          </p:cNvPr>
          <p:cNvSpPr txBox="1"/>
          <p:nvPr/>
        </p:nvSpPr>
        <p:spPr>
          <a:xfrm>
            <a:off x="6259115" y="497273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AC4F3-BD10-1614-8022-6F41CC57C190}"/>
              </a:ext>
            </a:extLst>
          </p:cNvPr>
          <p:cNvSpPr txBox="1"/>
          <p:nvPr/>
        </p:nvSpPr>
        <p:spPr>
          <a:xfrm>
            <a:off x="7577328" y="497273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unknown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B7B85-F0E3-6155-845A-FD10FD2EEA7C}"/>
              </a:ext>
            </a:extLst>
          </p:cNvPr>
          <p:cNvSpPr txBox="1"/>
          <p:nvPr/>
        </p:nvSpPr>
        <p:spPr>
          <a:xfrm>
            <a:off x="6259115" y="524918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C51C20-E791-1FDC-3138-13548D0D4314}"/>
              </a:ext>
            </a:extLst>
          </p:cNvPr>
          <p:cNvSpPr txBox="1"/>
          <p:nvPr/>
        </p:nvSpPr>
        <p:spPr>
          <a:xfrm>
            <a:off x="7577328" y="524918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unknown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096E2E6-3E9B-88EF-4915-219E64A2E5A3}"/>
              </a:ext>
            </a:extLst>
          </p:cNvPr>
          <p:cNvSpPr/>
          <p:nvPr/>
        </p:nvSpPr>
        <p:spPr>
          <a:xfrm>
            <a:off x="9107424" y="1373030"/>
            <a:ext cx="329184" cy="3600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A81267A-25B9-4819-6E74-65CA5C5B7B2F}"/>
              </a:ext>
            </a:extLst>
          </p:cNvPr>
          <p:cNvSpPr/>
          <p:nvPr/>
        </p:nvSpPr>
        <p:spPr>
          <a:xfrm>
            <a:off x="1519381" y="1691625"/>
            <a:ext cx="329184" cy="3600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0894C0-4961-6ED8-C564-35BB57B75991}"/>
              </a:ext>
            </a:extLst>
          </p:cNvPr>
          <p:cNvSpPr txBox="1"/>
          <p:nvPr/>
        </p:nvSpPr>
        <p:spPr>
          <a:xfrm>
            <a:off x="493776" y="2619107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 runs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956FB0-9DAF-335D-1CA2-45C278C6318C}"/>
              </a:ext>
            </a:extLst>
          </p:cNvPr>
          <p:cNvSpPr txBox="1"/>
          <p:nvPr/>
        </p:nvSpPr>
        <p:spPr>
          <a:xfrm>
            <a:off x="9436608" y="2342111"/>
            <a:ext cx="13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Stack grows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2127CE-57A5-138B-6759-E030EFA6C1B8}"/>
              </a:ext>
            </a:extLst>
          </p:cNvPr>
          <p:cNvSpPr txBox="1"/>
          <p:nvPr/>
        </p:nvSpPr>
        <p:spPr>
          <a:xfrm>
            <a:off x="1471028" y="955847"/>
            <a:ext cx="365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 types are allocated in a stack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F39993-0332-B5E4-2993-62E7AF23B422}"/>
              </a:ext>
            </a:extLst>
          </p:cNvPr>
          <p:cNvSpPr txBox="1"/>
          <p:nvPr/>
        </p:nvSpPr>
        <p:spPr>
          <a:xfrm>
            <a:off x="2759917" y="5902153"/>
            <a:ext cx="6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Ints</a:t>
            </a:r>
            <a:r>
              <a:rPr lang="en-GB" dirty="0"/>
              <a:t>, doubles and structs are value types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568177-6608-E9FC-A42E-FBB669EA03A3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53868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06AB-3E1F-BF8B-F3C7-5BF80618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B501F66-46EC-438E-16F9-9D1484F987B7}"/>
              </a:ext>
            </a:extLst>
          </p:cNvPr>
          <p:cNvSpPr txBox="1"/>
          <p:nvPr/>
        </p:nvSpPr>
        <p:spPr>
          <a:xfrm>
            <a:off x="2011680" y="1806339"/>
            <a:ext cx="286512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a = 10;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  // enter block scope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char b = “a”;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double x = 1.234;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 // exit block scope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38A397-5569-4176-1229-D2CB7287D827}"/>
              </a:ext>
            </a:extLst>
          </p:cNvPr>
          <p:cNvSpPr txBox="1"/>
          <p:nvPr/>
        </p:nvSpPr>
        <p:spPr>
          <a:xfrm>
            <a:off x="1481328" y="1188720"/>
            <a:ext cx="59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Let’s change the code to this: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6703B-04FC-D110-1DE0-985893023942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98048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E9FC4-9F27-7930-10D9-3A40BC4C2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D8C50B9-DF8C-7675-FCC2-8BA2DAD6D190}"/>
              </a:ext>
            </a:extLst>
          </p:cNvPr>
          <p:cNvSpPr txBox="1"/>
          <p:nvPr/>
        </p:nvSpPr>
        <p:spPr>
          <a:xfrm>
            <a:off x="7577328" y="2203612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b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57912-903B-9820-617F-E53FCFAAE04E}"/>
              </a:ext>
            </a:extLst>
          </p:cNvPr>
          <p:cNvSpPr txBox="1"/>
          <p:nvPr/>
        </p:nvSpPr>
        <p:spPr>
          <a:xfrm>
            <a:off x="7577328" y="2480608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0AAD0-E0E2-159A-54F9-D763F00FB115}"/>
              </a:ext>
            </a:extLst>
          </p:cNvPr>
          <p:cNvSpPr txBox="1"/>
          <p:nvPr/>
        </p:nvSpPr>
        <p:spPr>
          <a:xfrm>
            <a:off x="7577328" y="2757602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u="sng" dirty="0"/>
              <a:t>x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F54F4-213A-4DA6-37A6-834CD4A9C50E}"/>
              </a:ext>
            </a:extLst>
          </p:cNvPr>
          <p:cNvSpPr txBox="1"/>
          <p:nvPr/>
        </p:nvSpPr>
        <p:spPr>
          <a:xfrm>
            <a:off x="7577328" y="3034591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FC6471-9856-B0C3-B1EE-36A91F553E9D}"/>
              </a:ext>
            </a:extLst>
          </p:cNvPr>
          <p:cNvSpPr txBox="1"/>
          <p:nvPr/>
        </p:nvSpPr>
        <p:spPr>
          <a:xfrm>
            <a:off x="7577328" y="331157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0D73AC-0139-5D67-EF0D-53A04CCAD639}"/>
              </a:ext>
            </a:extLst>
          </p:cNvPr>
          <p:cNvSpPr txBox="1"/>
          <p:nvPr/>
        </p:nvSpPr>
        <p:spPr>
          <a:xfrm>
            <a:off x="7577328" y="358854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FF78A-3D8D-D68B-4025-AEB0CE1D9C9E}"/>
              </a:ext>
            </a:extLst>
          </p:cNvPr>
          <p:cNvSpPr txBox="1"/>
          <p:nvPr/>
        </p:nvSpPr>
        <p:spPr>
          <a:xfrm>
            <a:off x="7577328" y="2203756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 err="1"/>
              <a:t>st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3F3799-22BA-EF03-F868-26BDCED75340}"/>
              </a:ext>
            </a:extLst>
          </p:cNvPr>
          <p:cNvSpPr txBox="1"/>
          <p:nvPr/>
        </p:nvSpPr>
        <p:spPr>
          <a:xfrm>
            <a:off x="7577328" y="2480676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8FD832-6D51-725D-005B-2801336104D6}"/>
              </a:ext>
            </a:extLst>
          </p:cNvPr>
          <p:cNvSpPr txBox="1"/>
          <p:nvPr/>
        </p:nvSpPr>
        <p:spPr>
          <a:xfrm>
            <a:off x="7577328" y="2757547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CBCD28-5618-AE95-8C68-C4F15FD86F50}"/>
              </a:ext>
            </a:extLst>
          </p:cNvPr>
          <p:cNvSpPr txBox="1"/>
          <p:nvPr/>
        </p:nvSpPr>
        <p:spPr>
          <a:xfrm>
            <a:off x="7577328" y="3034337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A319F5-FD44-FC9E-27EC-BAE2AFBDFDE6}"/>
              </a:ext>
            </a:extLst>
          </p:cNvPr>
          <p:cNvSpPr txBox="1"/>
          <p:nvPr/>
        </p:nvSpPr>
        <p:spPr>
          <a:xfrm>
            <a:off x="2011680" y="1806339"/>
            <a:ext cx="286512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a = 10;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  // enter block scope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char b = “a”;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double x = 1.234;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 // exit block scope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899EE0-44FD-2254-976D-DE2F57CFCBF8}"/>
              </a:ext>
            </a:extLst>
          </p:cNvPr>
          <p:cNvCxnSpPr>
            <a:cxnSpLocks/>
          </p:cNvCxnSpPr>
          <p:nvPr/>
        </p:nvCxnSpPr>
        <p:spPr>
          <a:xfrm>
            <a:off x="4956048" y="2331720"/>
            <a:ext cx="1139952" cy="10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D27DDD-BB28-8414-76F1-FA0B1A99815C}"/>
              </a:ext>
            </a:extLst>
          </p:cNvPr>
          <p:cNvCxnSpPr>
            <a:cxnSpLocks/>
          </p:cNvCxnSpPr>
          <p:nvPr/>
        </p:nvCxnSpPr>
        <p:spPr>
          <a:xfrm flipV="1">
            <a:off x="4956048" y="1788114"/>
            <a:ext cx="1175766" cy="19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E68DB31-C0BB-031B-227D-8484A39D7817}"/>
              </a:ext>
            </a:extLst>
          </p:cNvPr>
          <p:cNvCxnSpPr>
            <a:cxnSpLocks/>
          </p:cNvCxnSpPr>
          <p:nvPr/>
        </p:nvCxnSpPr>
        <p:spPr>
          <a:xfrm>
            <a:off x="4956048" y="2800028"/>
            <a:ext cx="1175766" cy="96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F9B786-509F-D833-5397-1C5C72BC89D8}"/>
              </a:ext>
            </a:extLst>
          </p:cNvPr>
          <p:cNvCxnSpPr>
            <a:cxnSpLocks/>
          </p:cNvCxnSpPr>
          <p:nvPr/>
        </p:nvCxnSpPr>
        <p:spPr>
          <a:xfrm flipV="1">
            <a:off x="4988052" y="2480508"/>
            <a:ext cx="1107948" cy="948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5B525A-6BF1-A314-EB07-1EDADB692AB0}"/>
              </a:ext>
            </a:extLst>
          </p:cNvPr>
          <p:cNvSpPr txBox="1"/>
          <p:nvPr/>
        </p:nvSpPr>
        <p:spPr>
          <a:xfrm>
            <a:off x="6259115" y="137261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Address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A9CC4-62AD-CEDB-F893-EF966581A283}"/>
              </a:ext>
            </a:extLst>
          </p:cNvPr>
          <p:cNvSpPr txBox="1"/>
          <p:nvPr/>
        </p:nvSpPr>
        <p:spPr>
          <a:xfrm>
            <a:off x="7577328" y="137261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0E17C-08CA-AC81-1E51-19828C5CD77F}"/>
              </a:ext>
            </a:extLst>
          </p:cNvPr>
          <p:cNvSpPr txBox="1"/>
          <p:nvPr/>
        </p:nvSpPr>
        <p:spPr>
          <a:xfrm>
            <a:off x="6259115" y="164961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96418-9ACC-FDF9-CA24-F715069559F3}"/>
              </a:ext>
            </a:extLst>
          </p:cNvPr>
          <p:cNvSpPr txBox="1"/>
          <p:nvPr/>
        </p:nvSpPr>
        <p:spPr>
          <a:xfrm>
            <a:off x="7577328" y="1649615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u="sng" dirty="0"/>
              <a:t>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13CB0-2ECB-5AFD-201C-37EE39B25939}"/>
              </a:ext>
            </a:extLst>
          </p:cNvPr>
          <p:cNvSpPr txBox="1"/>
          <p:nvPr/>
        </p:nvSpPr>
        <p:spPr>
          <a:xfrm>
            <a:off x="6259115" y="192661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0D50E-CDAB-48AB-5563-9DD0839FEF63}"/>
              </a:ext>
            </a:extLst>
          </p:cNvPr>
          <p:cNvSpPr txBox="1"/>
          <p:nvPr/>
        </p:nvSpPr>
        <p:spPr>
          <a:xfrm>
            <a:off x="7577328" y="192661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A2AE4-D049-77B1-ABB0-782141421422}"/>
              </a:ext>
            </a:extLst>
          </p:cNvPr>
          <p:cNvSpPr txBox="1"/>
          <p:nvPr/>
        </p:nvSpPr>
        <p:spPr>
          <a:xfrm>
            <a:off x="6259115" y="220361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C1884-1410-286F-4883-74ED418DB103}"/>
              </a:ext>
            </a:extLst>
          </p:cNvPr>
          <p:cNvSpPr txBox="1"/>
          <p:nvPr/>
        </p:nvSpPr>
        <p:spPr>
          <a:xfrm>
            <a:off x="6259115" y="2480609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2EFFDD-5186-D846-9C5D-C07F5018E66B}"/>
              </a:ext>
            </a:extLst>
          </p:cNvPr>
          <p:cNvSpPr txBox="1"/>
          <p:nvPr/>
        </p:nvSpPr>
        <p:spPr>
          <a:xfrm>
            <a:off x="6259115" y="275760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66B966-7A68-6528-1998-89BEAB812463}"/>
              </a:ext>
            </a:extLst>
          </p:cNvPr>
          <p:cNvSpPr txBox="1"/>
          <p:nvPr/>
        </p:nvSpPr>
        <p:spPr>
          <a:xfrm>
            <a:off x="6259115" y="303459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58021B-0D45-A92A-6517-C57A8F3AD266}"/>
              </a:ext>
            </a:extLst>
          </p:cNvPr>
          <p:cNvSpPr txBox="1"/>
          <p:nvPr/>
        </p:nvSpPr>
        <p:spPr>
          <a:xfrm>
            <a:off x="6259115" y="331157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FEEC1A-1FC5-6056-B28A-A4A26C3F8799}"/>
              </a:ext>
            </a:extLst>
          </p:cNvPr>
          <p:cNvSpPr txBox="1"/>
          <p:nvPr/>
        </p:nvSpPr>
        <p:spPr>
          <a:xfrm>
            <a:off x="6259115" y="358854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BD5827-FC78-8946-4D81-34BAC8C1BE57}"/>
              </a:ext>
            </a:extLst>
          </p:cNvPr>
          <p:cNvSpPr txBox="1"/>
          <p:nvPr/>
        </p:nvSpPr>
        <p:spPr>
          <a:xfrm>
            <a:off x="6259115" y="386549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538553-1312-BCA4-0081-42CCA679A18C}"/>
              </a:ext>
            </a:extLst>
          </p:cNvPr>
          <p:cNvSpPr txBox="1"/>
          <p:nvPr/>
        </p:nvSpPr>
        <p:spPr>
          <a:xfrm>
            <a:off x="6259115" y="414241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81B50-ACAB-ECF8-87E4-DEFFC118BA08}"/>
              </a:ext>
            </a:extLst>
          </p:cNvPr>
          <p:cNvSpPr txBox="1"/>
          <p:nvPr/>
        </p:nvSpPr>
        <p:spPr>
          <a:xfrm>
            <a:off x="6259115" y="441928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401C5-4C76-E211-4289-053F198EEC0F}"/>
              </a:ext>
            </a:extLst>
          </p:cNvPr>
          <p:cNvSpPr txBox="1"/>
          <p:nvPr/>
        </p:nvSpPr>
        <p:spPr>
          <a:xfrm>
            <a:off x="6259115" y="469607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A387D-8F22-EF4E-E8D1-44D7332FA5A1}"/>
              </a:ext>
            </a:extLst>
          </p:cNvPr>
          <p:cNvSpPr txBox="1"/>
          <p:nvPr/>
        </p:nvSpPr>
        <p:spPr>
          <a:xfrm>
            <a:off x="6259115" y="497273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0C60A-3167-CF4C-C95F-AEB0A081BBBD}"/>
              </a:ext>
            </a:extLst>
          </p:cNvPr>
          <p:cNvSpPr txBox="1"/>
          <p:nvPr/>
        </p:nvSpPr>
        <p:spPr>
          <a:xfrm>
            <a:off x="6259115" y="524918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u="sng" dirty="0"/>
              <a:t>00B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D2C90E5-B2A2-B03E-19ED-5314339DFDF9}"/>
              </a:ext>
            </a:extLst>
          </p:cNvPr>
          <p:cNvSpPr/>
          <p:nvPr/>
        </p:nvSpPr>
        <p:spPr>
          <a:xfrm>
            <a:off x="9107424" y="1373030"/>
            <a:ext cx="329184" cy="3600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7D07332-A610-7C55-6963-3B9E585B6B00}"/>
              </a:ext>
            </a:extLst>
          </p:cNvPr>
          <p:cNvSpPr/>
          <p:nvPr/>
        </p:nvSpPr>
        <p:spPr>
          <a:xfrm>
            <a:off x="1519381" y="1691625"/>
            <a:ext cx="329184" cy="36001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546094-62B0-D21A-8924-51D0AEB6D823}"/>
              </a:ext>
            </a:extLst>
          </p:cNvPr>
          <p:cNvSpPr txBox="1"/>
          <p:nvPr/>
        </p:nvSpPr>
        <p:spPr>
          <a:xfrm>
            <a:off x="493776" y="2619107"/>
            <a:ext cx="1133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Program runs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721D9F6-7082-1A57-D20D-DB63D2D6D63E}"/>
              </a:ext>
            </a:extLst>
          </p:cNvPr>
          <p:cNvSpPr txBox="1"/>
          <p:nvPr/>
        </p:nvSpPr>
        <p:spPr>
          <a:xfrm>
            <a:off x="9436608" y="2342111"/>
            <a:ext cx="13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Stack grows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E59986-F972-B515-1B41-65FCF56E0EB7}"/>
              </a:ext>
            </a:extLst>
          </p:cNvPr>
          <p:cNvCxnSpPr/>
          <p:nvPr/>
        </p:nvCxnSpPr>
        <p:spPr>
          <a:xfrm flipH="1">
            <a:off x="9592056" y="3429000"/>
            <a:ext cx="1298448" cy="2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B51D3D3-8B60-1414-44EB-7A7EB7E8DBE9}"/>
              </a:ext>
            </a:extLst>
          </p:cNvPr>
          <p:cNvSpPr txBox="1"/>
          <p:nvPr/>
        </p:nvSpPr>
        <p:spPr>
          <a:xfrm>
            <a:off x="10180320" y="3455507"/>
            <a:ext cx="136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 of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5D9E1-5494-C821-58D3-6088A7FD5F1C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5870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31" grpId="0" animBg="1"/>
      <p:bldP spid="39" grpId="0" animBg="1"/>
      <p:bldP spid="41" grpId="0" animBg="1"/>
      <p:bldP spid="42" grpId="0" animBg="1"/>
      <p:bldP spid="10" grpId="0" animBg="1"/>
      <p:bldP spid="12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8836-D818-39F3-E56D-F45903691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2AB0C4C-09A2-80E9-56D4-9E781BD8A6E4}"/>
              </a:ext>
            </a:extLst>
          </p:cNvPr>
          <p:cNvSpPr txBox="1"/>
          <p:nvPr/>
        </p:nvSpPr>
        <p:spPr>
          <a:xfrm>
            <a:off x="1746504" y="1529221"/>
            <a:ext cx="286512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int a = 10;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  // enter block scope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char b = “a”;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double x = 1.234;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 // exit block scope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539D5E-84F3-5B79-FC4C-4038AB065493}"/>
              </a:ext>
            </a:extLst>
          </p:cNvPr>
          <p:cNvSpPr txBox="1"/>
          <p:nvPr/>
        </p:nvSpPr>
        <p:spPr>
          <a:xfrm>
            <a:off x="1481328" y="1188720"/>
            <a:ext cx="59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function call is also a new scope: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860AB-E811-270C-4753-AA3594587713}"/>
              </a:ext>
            </a:extLst>
          </p:cNvPr>
          <p:cNvSpPr txBox="1"/>
          <p:nvPr/>
        </p:nvSpPr>
        <p:spPr>
          <a:xfrm>
            <a:off x="6096000" y="1663333"/>
            <a:ext cx="2865120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void main()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int a = 10;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function();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void function()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char b = “a”;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double x = 1.234;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return;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D86310-9880-2C6A-073D-01BACD0E2630}"/>
              </a:ext>
            </a:extLst>
          </p:cNvPr>
          <p:cNvCxnSpPr>
            <a:cxnSpLocks/>
          </p:cNvCxnSpPr>
          <p:nvPr/>
        </p:nvCxnSpPr>
        <p:spPr>
          <a:xfrm>
            <a:off x="3529584" y="2402074"/>
            <a:ext cx="2651760" cy="850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93226CA-3D79-9F13-CAE3-33DC5A82DAEA}"/>
              </a:ext>
            </a:extLst>
          </p:cNvPr>
          <p:cNvSpPr txBox="1"/>
          <p:nvPr/>
        </p:nvSpPr>
        <p:spPr>
          <a:xfrm>
            <a:off x="1822704" y="4091767"/>
            <a:ext cx="30327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void main()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int a = 10;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function2(“a”);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= new </a:t>
            </a:r>
            <a:r>
              <a:rPr lang="en-GB" sz="12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MyStruct</a:t>
            </a:r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static void function2(char b)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double x = 1.234;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return;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53AE92-BB71-AF3E-F59D-F5A91D6679CE}"/>
              </a:ext>
            </a:extLst>
          </p:cNvPr>
          <p:cNvCxnSpPr/>
          <p:nvPr/>
        </p:nvCxnSpPr>
        <p:spPr>
          <a:xfrm flipH="1">
            <a:off x="4407408" y="3328416"/>
            <a:ext cx="1618488" cy="205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5D6FFC-79CF-72D0-8928-4438864CD254}"/>
              </a:ext>
            </a:extLst>
          </p:cNvPr>
          <p:cNvSpPr txBox="1"/>
          <p:nvPr/>
        </p:nvSpPr>
        <p:spPr>
          <a:xfrm>
            <a:off x="4919472" y="5000345"/>
            <a:ext cx="1847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parameters also go on the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4A112-EA5A-4154-4082-593A67F2EEC1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58193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E859-981B-53C9-D1FB-77251F370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time you exit a {} block scope or return from a function the Stack shrinks and gives up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FE1A1-294F-EEE8-6BF7-7C85A7DE48CC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63025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C1E5F-4690-58D3-AF1F-58FD338B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EFF5645A-A18A-0D4B-3059-B46A4A6FE3E0}"/>
              </a:ext>
            </a:extLst>
          </p:cNvPr>
          <p:cNvGrpSpPr/>
          <p:nvPr/>
        </p:nvGrpSpPr>
        <p:grpSpPr>
          <a:xfrm>
            <a:off x="909737" y="1517334"/>
            <a:ext cx="2636426" cy="4706676"/>
            <a:chOff x="5428351" y="1453896"/>
            <a:chExt cx="2636426" cy="47066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25AA57-15A1-3A64-CA5A-B43D14FD4A08}"/>
                </a:ext>
              </a:extLst>
            </p:cNvPr>
            <p:cNvSpPr txBox="1"/>
            <p:nvPr/>
          </p:nvSpPr>
          <p:spPr>
            <a:xfrm>
              <a:off x="5428351" y="1453897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Address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83CD5A-55F4-9E01-6EF6-DFB2C0B2B05A}"/>
                </a:ext>
              </a:extLst>
            </p:cNvPr>
            <p:cNvSpPr txBox="1"/>
            <p:nvPr/>
          </p:nvSpPr>
          <p:spPr>
            <a:xfrm>
              <a:off x="6746564" y="145389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Data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9414B9-6D1B-7CBC-8D54-C432B525EB4F}"/>
                </a:ext>
              </a:extLst>
            </p:cNvPr>
            <p:cNvSpPr txBox="1"/>
            <p:nvPr/>
          </p:nvSpPr>
          <p:spPr>
            <a:xfrm>
              <a:off x="5428351" y="173089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9FE659-4894-ABD2-6A5A-CFE6BEDF0A12}"/>
                </a:ext>
              </a:extLst>
            </p:cNvPr>
            <p:cNvSpPr txBox="1"/>
            <p:nvPr/>
          </p:nvSpPr>
          <p:spPr>
            <a:xfrm>
              <a:off x="6746564" y="1730895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GB" dirty="0"/>
                <a:t>a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507E9D-19B3-EDC5-70D5-5BE61A969B19}"/>
                </a:ext>
              </a:extLst>
            </p:cNvPr>
            <p:cNvSpPr txBox="1"/>
            <p:nvPr/>
          </p:nvSpPr>
          <p:spPr>
            <a:xfrm>
              <a:off x="5428351" y="200789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A991D6-E3B0-5DA5-095E-AC0210AB5EBA}"/>
                </a:ext>
              </a:extLst>
            </p:cNvPr>
            <p:cNvSpPr txBox="1"/>
            <p:nvPr/>
          </p:nvSpPr>
          <p:spPr>
            <a:xfrm>
              <a:off x="6746564" y="2007893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631E8F-16F7-F00C-4028-995A30B48C78}"/>
                </a:ext>
              </a:extLst>
            </p:cNvPr>
            <p:cNvSpPr txBox="1"/>
            <p:nvPr/>
          </p:nvSpPr>
          <p:spPr>
            <a:xfrm>
              <a:off x="5428351" y="228489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289AB8-B05B-368D-7CF7-B0DDDD27A561}"/>
                </a:ext>
              </a:extLst>
            </p:cNvPr>
            <p:cNvSpPr txBox="1"/>
            <p:nvPr/>
          </p:nvSpPr>
          <p:spPr>
            <a:xfrm>
              <a:off x="6746564" y="2284892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B374FF-C078-7F33-127A-966F719BB48F}"/>
                </a:ext>
              </a:extLst>
            </p:cNvPr>
            <p:cNvSpPr txBox="1"/>
            <p:nvPr/>
          </p:nvSpPr>
          <p:spPr>
            <a:xfrm>
              <a:off x="5428351" y="2561889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8EFCD9-FF53-173D-979E-CAC03AFB8812}"/>
                </a:ext>
              </a:extLst>
            </p:cNvPr>
            <p:cNvSpPr txBox="1"/>
            <p:nvPr/>
          </p:nvSpPr>
          <p:spPr>
            <a:xfrm>
              <a:off x="6746564" y="2561888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70974B-6C35-D876-4EF6-4BB742CA8321}"/>
                </a:ext>
              </a:extLst>
            </p:cNvPr>
            <p:cNvSpPr txBox="1"/>
            <p:nvPr/>
          </p:nvSpPr>
          <p:spPr>
            <a:xfrm>
              <a:off x="5428351" y="283888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17BB9C-AA2D-D1B0-FD44-E6C3416684AB}"/>
                </a:ext>
              </a:extLst>
            </p:cNvPr>
            <p:cNvSpPr txBox="1"/>
            <p:nvPr/>
          </p:nvSpPr>
          <p:spPr>
            <a:xfrm>
              <a:off x="6746564" y="2838882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GB" dirty="0"/>
                <a:t>b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963F56-85EC-BF0C-639C-429B4C1A8E18}"/>
                </a:ext>
              </a:extLst>
            </p:cNvPr>
            <p:cNvSpPr txBox="1"/>
            <p:nvPr/>
          </p:nvSpPr>
          <p:spPr>
            <a:xfrm>
              <a:off x="5428351" y="3115872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3CABF32-1124-55A6-5A88-3B4BBB8DF919}"/>
                </a:ext>
              </a:extLst>
            </p:cNvPr>
            <p:cNvSpPr txBox="1"/>
            <p:nvPr/>
          </p:nvSpPr>
          <p:spPr>
            <a:xfrm>
              <a:off x="6746564" y="3115871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45EE9BC-A830-483C-103B-9DE44C69A9E4}"/>
                </a:ext>
              </a:extLst>
            </p:cNvPr>
            <p:cNvSpPr txBox="1"/>
            <p:nvPr/>
          </p:nvSpPr>
          <p:spPr>
            <a:xfrm>
              <a:off x="5428351" y="339285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A07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DA7A57-4334-11FC-66FE-1708E8C38590}"/>
                </a:ext>
              </a:extLst>
            </p:cNvPr>
            <p:cNvSpPr txBox="1"/>
            <p:nvPr/>
          </p:nvSpPr>
          <p:spPr>
            <a:xfrm>
              <a:off x="6746564" y="3392853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1456BAA-6CA2-9277-D966-F65BA24DB281}"/>
                </a:ext>
              </a:extLst>
            </p:cNvPr>
            <p:cNvSpPr txBox="1"/>
            <p:nvPr/>
          </p:nvSpPr>
          <p:spPr>
            <a:xfrm>
              <a:off x="5428351" y="366982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1E3F0F-D70A-EA52-D98A-81AB21373109}"/>
                </a:ext>
              </a:extLst>
            </p:cNvPr>
            <p:cNvSpPr txBox="1"/>
            <p:nvPr/>
          </p:nvSpPr>
          <p:spPr>
            <a:xfrm>
              <a:off x="6746564" y="3669823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1F33C-B1F2-FA0E-364A-488873BB7BBB}"/>
                </a:ext>
              </a:extLst>
            </p:cNvPr>
            <p:cNvSpPr txBox="1"/>
            <p:nvPr/>
          </p:nvSpPr>
          <p:spPr>
            <a:xfrm>
              <a:off x="5428351" y="3946775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A09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D57AE5-E6BE-09B1-48FA-C260D3B6DE7B}"/>
                </a:ext>
              </a:extLst>
            </p:cNvPr>
            <p:cNvSpPr txBox="1"/>
            <p:nvPr/>
          </p:nvSpPr>
          <p:spPr>
            <a:xfrm>
              <a:off x="6746564" y="3946774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GB" dirty="0"/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BF4E0E6-ED94-7355-118A-80A0AEBAC7A1}"/>
                </a:ext>
              </a:extLst>
            </p:cNvPr>
            <p:cNvSpPr txBox="1"/>
            <p:nvPr/>
          </p:nvSpPr>
          <p:spPr>
            <a:xfrm>
              <a:off x="5428351" y="4223695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A57705F-953C-86EC-D6CD-654726A6352F}"/>
                </a:ext>
              </a:extLst>
            </p:cNvPr>
            <p:cNvSpPr txBox="1"/>
            <p:nvPr/>
          </p:nvSpPr>
          <p:spPr>
            <a:xfrm>
              <a:off x="6746564" y="4223694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57258A-A6E3-4119-42CB-EB76C4BCA4A9}"/>
                </a:ext>
              </a:extLst>
            </p:cNvPr>
            <p:cNvSpPr txBox="1"/>
            <p:nvPr/>
          </p:nvSpPr>
          <p:spPr>
            <a:xfrm>
              <a:off x="5428351" y="450056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7BFD552-2320-6AA4-6789-A13CDE6106A5}"/>
                </a:ext>
              </a:extLst>
            </p:cNvPr>
            <p:cNvSpPr txBox="1"/>
            <p:nvPr/>
          </p:nvSpPr>
          <p:spPr>
            <a:xfrm>
              <a:off x="6746564" y="4500565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7D4215-8682-AE26-D453-3427A07F8757}"/>
                </a:ext>
              </a:extLst>
            </p:cNvPr>
            <p:cNvSpPr txBox="1"/>
            <p:nvPr/>
          </p:nvSpPr>
          <p:spPr>
            <a:xfrm>
              <a:off x="5428351" y="477735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A0C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44921A-20CD-0B6C-02A2-89C451DC9A25}"/>
                </a:ext>
              </a:extLst>
            </p:cNvPr>
            <p:cNvSpPr txBox="1"/>
            <p:nvPr/>
          </p:nvSpPr>
          <p:spPr>
            <a:xfrm>
              <a:off x="6746564" y="4777355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endParaRPr lang="en-GB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49492B-9127-F9B9-C7BC-F18DD7F5ED4D}"/>
                </a:ext>
              </a:extLst>
            </p:cNvPr>
            <p:cNvSpPr txBox="1"/>
            <p:nvPr/>
          </p:nvSpPr>
          <p:spPr>
            <a:xfrm>
              <a:off x="5428351" y="505401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C05C87-5F68-F419-20FF-194B2161069F}"/>
                </a:ext>
              </a:extLst>
            </p:cNvPr>
            <p:cNvSpPr txBox="1"/>
            <p:nvPr/>
          </p:nvSpPr>
          <p:spPr>
            <a:xfrm>
              <a:off x="6746564" y="5054015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D515EC-8F69-E0A0-9B3F-CF5B15A24EBB}"/>
                </a:ext>
              </a:extLst>
            </p:cNvPr>
            <p:cNvSpPr txBox="1"/>
            <p:nvPr/>
          </p:nvSpPr>
          <p:spPr>
            <a:xfrm>
              <a:off x="5428351" y="5330465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F23F6A-A9DD-95CF-A77B-9B062784FFEF}"/>
                </a:ext>
              </a:extLst>
            </p:cNvPr>
            <p:cNvSpPr txBox="1"/>
            <p:nvPr/>
          </p:nvSpPr>
          <p:spPr>
            <a:xfrm>
              <a:off x="6746564" y="5330464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3CE7CD-D616-C09C-4793-DD4550E50922}"/>
                </a:ext>
              </a:extLst>
            </p:cNvPr>
            <p:cNvSpPr txBox="1"/>
            <p:nvPr/>
          </p:nvSpPr>
          <p:spPr>
            <a:xfrm>
              <a:off x="5428351" y="560712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A0F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F922B20-2F01-AF30-A795-3375274FF3DA}"/>
                </a:ext>
              </a:extLst>
            </p:cNvPr>
            <p:cNvSpPr txBox="1"/>
            <p:nvPr/>
          </p:nvSpPr>
          <p:spPr>
            <a:xfrm>
              <a:off x="6746564" y="5607123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A04A5C-1BA6-E95D-E3EA-9FDCB4DA344B}"/>
                </a:ext>
              </a:extLst>
            </p:cNvPr>
            <p:cNvSpPr txBox="1"/>
            <p:nvPr/>
          </p:nvSpPr>
          <p:spPr>
            <a:xfrm>
              <a:off x="5428351" y="588357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A10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64F3F6C-0729-27B3-2CC5-2D26DDABAB4A}"/>
                </a:ext>
              </a:extLst>
            </p:cNvPr>
            <p:cNvSpPr txBox="1"/>
            <p:nvPr/>
          </p:nvSpPr>
          <p:spPr>
            <a:xfrm>
              <a:off x="6746564" y="5883572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9D5329-1547-F8DE-C44C-7FA0AF981AF7}"/>
              </a:ext>
            </a:extLst>
          </p:cNvPr>
          <p:cNvGrpSpPr/>
          <p:nvPr/>
        </p:nvGrpSpPr>
        <p:grpSpPr>
          <a:xfrm>
            <a:off x="9018342" y="686338"/>
            <a:ext cx="2636426" cy="3323669"/>
            <a:chOff x="7408534" y="1344676"/>
            <a:chExt cx="2636426" cy="3323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0F85C-4F2C-1BF6-A4F2-9356A99F7D2C}"/>
                </a:ext>
              </a:extLst>
            </p:cNvPr>
            <p:cNvSpPr txBox="1"/>
            <p:nvPr/>
          </p:nvSpPr>
          <p:spPr>
            <a:xfrm>
              <a:off x="7408534" y="1344677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Address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33E0AC-CCC2-258C-A30A-79B5D9AD06CD}"/>
                </a:ext>
              </a:extLst>
            </p:cNvPr>
            <p:cNvSpPr txBox="1"/>
            <p:nvPr/>
          </p:nvSpPr>
          <p:spPr>
            <a:xfrm>
              <a:off x="8726747" y="134467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Data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A8EE7D-9502-B769-B159-097DA3242124}"/>
                </a:ext>
              </a:extLst>
            </p:cNvPr>
            <p:cNvSpPr txBox="1"/>
            <p:nvPr/>
          </p:nvSpPr>
          <p:spPr>
            <a:xfrm>
              <a:off x="7408534" y="162167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15383-A13A-2187-A72A-B24A6F6D8382}"/>
                </a:ext>
              </a:extLst>
            </p:cNvPr>
            <p:cNvSpPr txBox="1"/>
            <p:nvPr/>
          </p:nvSpPr>
          <p:spPr>
            <a:xfrm>
              <a:off x="8726747" y="1621675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unknown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E56260-2E49-982C-6668-A740B04A0C3F}"/>
                </a:ext>
              </a:extLst>
            </p:cNvPr>
            <p:cNvSpPr txBox="1"/>
            <p:nvPr/>
          </p:nvSpPr>
          <p:spPr>
            <a:xfrm>
              <a:off x="7408534" y="189867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3228FAC-FB44-0B23-BE07-56E3511ED55C}"/>
                </a:ext>
              </a:extLst>
            </p:cNvPr>
            <p:cNvSpPr txBox="1"/>
            <p:nvPr/>
          </p:nvSpPr>
          <p:spPr>
            <a:xfrm>
              <a:off x="8726747" y="1898673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Cat { “Ziggy”}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1337B0-C2D5-2424-9815-5994CB884ACF}"/>
                </a:ext>
              </a:extLst>
            </p:cNvPr>
            <p:cNvSpPr txBox="1"/>
            <p:nvPr/>
          </p:nvSpPr>
          <p:spPr>
            <a:xfrm>
              <a:off x="7408534" y="217567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5B55E7-8582-4589-E71C-E4556BEADD13}"/>
                </a:ext>
              </a:extLst>
            </p:cNvPr>
            <p:cNvSpPr txBox="1"/>
            <p:nvPr/>
          </p:nvSpPr>
          <p:spPr>
            <a:xfrm>
              <a:off x="8726747" y="2175672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AB9F96-6BE8-57C3-9BB7-F48A7126DC9D}"/>
                </a:ext>
              </a:extLst>
            </p:cNvPr>
            <p:cNvSpPr txBox="1"/>
            <p:nvPr/>
          </p:nvSpPr>
          <p:spPr>
            <a:xfrm>
              <a:off x="7408534" y="2452669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BCB999-1463-CE92-0468-520716E52C2B}"/>
                </a:ext>
              </a:extLst>
            </p:cNvPr>
            <p:cNvSpPr txBox="1"/>
            <p:nvPr/>
          </p:nvSpPr>
          <p:spPr>
            <a:xfrm>
              <a:off x="8726747" y="2452668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unknown</a:t>
              </a:r>
              <a:endParaRPr lang="en-GB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9E489-F834-0CC7-8891-C881B617F404}"/>
                </a:ext>
              </a:extLst>
            </p:cNvPr>
            <p:cNvSpPr txBox="1"/>
            <p:nvPr/>
          </p:nvSpPr>
          <p:spPr>
            <a:xfrm>
              <a:off x="7408534" y="272966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B812493-92FE-71FA-64BC-AF6F776A62E1}"/>
                </a:ext>
              </a:extLst>
            </p:cNvPr>
            <p:cNvSpPr txBox="1"/>
            <p:nvPr/>
          </p:nvSpPr>
          <p:spPr>
            <a:xfrm>
              <a:off x="8726747" y="2729662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Cat{“Muffin”}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695370-2571-48D5-5A62-26C48FED80A1}"/>
                </a:ext>
              </a:extLst>
            </p:cNvPr>
            <p:cNvSpPr txBox="1"/>
            <p:nvPr/>
          </p:nvSpPr>
          <p:spPr>
            <a:xfrm>
              <a:off x="7408534" y="3006652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006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AC56BA-331F-C2F4-3363-77CD64902E42}"/>
                </a:ext>
              </a:extLst>
            </p:cNvPr>
            <p:cNvSpPr txBox="1"/>
            <p:nvPr/>
          </p:nvSpPr>
          <p:spPr>
            <a:xfrm>
              <a:off x="8726747" y="3006651"/>
              <a:ext cx="1318213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0A5ACA-E952-D739-4C51-52213786B130}"/>
                </a:ext>
              </a:extLst>
            </p:cNvPr>
            <p:cNvSpPr txBox="1"/>
            <p:nvPr/>
          </p:nvSpPr>
          <p:spPr>
            <a:xfrm>
              <a:off x="7408534" y="328363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F80F49-87F1-0349-3A0B-E9BE02D404F0}"/>
                </a:ext>
              </a:extLst>
            </p:cNvPr>
            <p:cNvSpPr txBox="1"/>
            <p:nvPr/>
          </p:nvSpPr>
          <p:spPr>
            <a:xfrm>
              <a:off x="8726747" y="328363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unknown</a:t>
              </a:r>
              <a:endParaRPr lang="en-GB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DB3E7C-B074-ACC4-CD1C-2165149163B7}"/>
                </a:ext>
              </a:extLst>
            </p:cNvPr>
            <p:cNvSpPr txBox="1"/>
            <p:nvPr/>
          </p:nvSpPr>
          <p:spPr>
            <a:xfrm>
              <a:off x="7408534" y="356060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C47F7B-1A3E-4138-6C6C-EB8A2983EAE3}"/>
                </a:ext>
              </a:extLst>
            </p:cNvPr>
            <p:cNvSpPr txBox="1"/>
            <p:nvPr/>
          </p:nvSpPr>
          <p:spPr>
            <a:xfrm>
              <a:off x="8726747" y="3560603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unknown</a:t>
              </a:r>
              <a:endParaRPr lang="en-GB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3A3039-66DF-5698-2F5C-3FFB923050B6}"/>
                </a:ext>
              </a:extLst>
            </p:cNvPr>
            <p:cNvSpPr txBox="1"/>
            <p:nvPr/>
          </p:nvSpPr>
          <p:spPr>
            <a:xfrm>
              <a:off x="7408534" y="3837555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C0CEC6-5153-04C0-AFE3-4FA25266652D}"/>
                </a:ext>
              </a:extLst>
            </p:cNvPr>
            <p:cNvSpPr txBox="1"/>
            <p:nvPr/>
          </p:nvSpPr>
          <p:spPr>
            <a:xfrm>
              <a:off x="8726747" y="3837554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unknown</a:t>
              </a:r>
              <a:endParaRPr lang="en-GB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8BBCC1-5907-0A02-7310-421CF6E8F434}"/>
                </a:ext>
              </a:extLst>
            </p:cNvPr>
            <p:cNvSpPr txBox="1"/>
            <p:nvPr/>
          </p:nvSpPr>
          <p:spPr>
            <a:xfrm>
              <a:off x="7408534" y="4114475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8278E-8CDD-A721-CC2F-280E762B6779}"/>
                </a:ext>
              </a:extLst>
            </p:cNvPr>
            <p:cNvSpPr txBox="1"/>
            <p:nvPr/>
          </p:nvSpPr>
          <p:spPr>
            <a:xfrm>
              <a:off x="8726747" y="4114474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Dog{“Patch”}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F6A5A9-3E8E-D841-AFCE-986560ADA1F2}"/>
                </a:ext>
              </a:extLst>
            </p:cNvPr>
            <p:cNvSpPr txBox="1"/>
            <p:nvPr/>
          </p:nvSpPr>
          <p:spPr>
            <a:xfrm>
              <a:off x="7408534" y="4391346"/>
              <a:ext cx="13182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00B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AA40220-7D13-D8D1-6743-CE60BFC9C686}"/>
                </a:ext>
              </a:extLst>
            </p:cNvPr>
            <p:cNvSpPr txBox="1"/>
            <p:nvPr/>
          </p:nvSpPr>
          <p:spPr>
            <a:xfrm>
              <a:off x="8726747" y="4391345"/>
              <a:ext cx="1318213" cy="27699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unknown</a:t>
              </a:r>
              <a:endParaRPr lang="en-GB" sz="1200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9E21A2-7B8F-B1DC-D6F9-6568ED05514B}"/>
              </a:ext>
            </a:extLst>
          </p:cNvPr>
          <p:cNvSpPr txBox="1"/>
          <p:nvPr/>
        </p:nvSpPr>
        <p:spPr>
          <a:xfrm>
            <a:off x="4606867" y="1829419"/>
            <a:ext cx="26612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a = new Cat(“Muffin”);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b = new Cat(“Ziggy”);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c = new Dog(“Patch”);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d = c;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A2407C-7A7C-48AF-5B3A-51B1334C0F3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019636" y="2021418"/>
            <a:ext cx="1998706" cy="18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E71F5F1-91C9-1C59-3D0A-38881A601CB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019636" y="1378836"/>
            <a:ext cx="1998706" cy="982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A967C6-B849-D4E1-3197-1E3B73FF5BF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019636" y="2763684"/>
            <a:ext cx="1998706" cy="83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2BF87B-846F-E37C-E20E-3B246EC558D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680364" y="3091723"/>
            <a:ext cx="3337978" cy="502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1DE475-12B8-BD72-4D6B-483B1BCA2DED}"/>
              </a:ext>
            </a:extLst>
          </p:cNvPr>
          <p:cNvSpPr txBox="1"/>
          <p:nvPr/>
        </p:nvSpPr>
        <p:spPr>
          <a:xfrm>
            <a:off x="1591056" y="448056"/>
            <a:ext cx="6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heap object actually uses the Stack too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D9EB6A-5FFC-BEB9-D9D5-F98D2CFEDAA0}"/>
              </a:ext>
            </a:extLst>
          </p:cNvPr>
          <p:cNvSpPr txBox="1"/>
          <p:nvPr/>
        </p:nvSpPr>
        <p:spPr>
          <a:xfrm>
            <a:off x="7726680" y="448056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Heap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74B0D3-EF53-AF56-B99A-899DDF0C084C}"/>
              </a:ext>
            </a:extLst>
          </p:cNvPr>
          <p:cNvCxnSpPr/>
          <p:nvPr/>
        </p:nvCxnSpPr>
        <p:spPr>
          <a:xfrm flipH="1">
            <a:off x="3639127" y="1932829"/>
            <a:ext cx="886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260266E-9E8B-72CC-7BA0-4B4AB5010BD2}"/>
              </a:ext>
            </a:extLst>
          </p:cNvPr>
          <p:cNvCxnSpPr/>
          <p:nvPr/>
        </p:nvCxnSpPr>
        <p:spPr>
          <a:xfrm flipH="1">
            <a:off x="3629891" y="2361423"/>
            <a:ext cx="858982" cy="67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8F4E5A2-5807-D5F2-E863-7756D2CD2620}"/>
              </a:ext>
            </a:extLst>
          </p:cNvPr>
          <p:cNvCxnSpPr/>
          <p:nvPr/>
        </p:nvCxnSpPr>
        <p:spPr>
          <a:xfrm flipH="1">
            <a:off x="3639127" y="2763684"/>
            <a:ext cx="886691" cy="1385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0628FCC-CBCA-2EE9-D747-0D6B3C74E518}"/>
              </a:ext>
            </a:extLst>
          </p:cNvPr>
          <p:cNvCxnSpPr/>
          <p:nvPr/>
        </p:nvCxnSpPr>
        <p:spPr>
          <a:xfrm flipH="1">
            <a:off x="3629891" y="3091723"/>
            <a:ext cx="976976" cy="2164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C2696FFA-5F58-639F-2496-EA39DD2601D6}"/>
              </a:ext>
            </a:extLst>
          </p:cNvPr>
          <p:cNvSpPr txBox="1"/>
          <p:nvPr/>
        </p:nvSpPr>
        <p:spPr>
          <a:xfrm>
            <a:off x="1403303" y="887990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270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8794-1D6E-4345-D233-4E68D2659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8E8C9D-60FC-4FC9-EA8E-25420EEA6AE3}"/>
              </a:ext>
            </a:extLst>
          </p:cNvPr>
          <p:cNvSpPr txBox="1"/>
          <p:nvPr/>
        </p:nvSpPr>
        <p:spPr>
          <a:xfrm>
            <a:off x="909737" y="151733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Address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F4489-78E9-67E6-37AE-88EBD1A30D96}"/>
              </a:ext>
            </a:extLst>
          </p:cNvPr>
          <p:cNvSpPr txBox="1"/>
          <p:nvPr/>
        </p:nvSpPr>
        <p:spPr>
          <a:xfrm>
            <a:off x="2227950" y="151733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Data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85B42-9EBC-2DB1-5DC4-0467F325C1A5}"/>
              </a:ext>
            </a:extLst>
          </p:cNvPr>
          <p:cNvSpPr txBox="1"/>
          <p:nvPr/>
        </p:nvSpPr>
        <p:spPr>
          <a:xfrm>
            <a:off x="909737" y="179433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0FD0C5-3DCB-47DB-4EF9-6D4772B07BCE}"/>
              </a:ext>
            </a:extLst>
          </p:cNvPr>
          <p:cNvSpPr txBox="1"/>
          <p:nvPr/>
        </p:nvSpPr>
        <p:spPr>
          <a:xfrm>
            <a:off x="2227950" y="179433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a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CB0E25-E09B-6ECD-2219-23BB98199D27}"/>
              </a:ext>
            </a:extLst>
          </p:cNvPr>
          <p:cNvSpPr txBox="1"/>
          <p:nvPr/>
        </p:nvSpPr>
        <p:spPr>
          <a:xfrm>
            <a:off x="909737" y="207133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6F25B9-045A-F760-AFCE-57511D7FB9B8}"/>
              </a:ext>
            </a:extLst>
          </p:cNvPr>
          <p:cNvSpPr txBox="1"/>
          <p:nvPr/>
        </p:nvSpPr>
        <p:spPr>
          <a:xfrm>
            <a:off x="2227950" y="2071331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3C97A4-C3D9-DDFA-DE09-54873F41D4C1}"/>
              </a:ext>
            </a:extLst>
          </p:cNvPr>
          <p:cNvSpPr txBox="1"/>
          <p:nvPr/>
        </p:nvSpPr>
        <p:spPr>
          <a:xfrm>
            <a:off x="909737" y="2348331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30956F-1B37-C3A9-5D4D-96B9A58C7FCB}"/>
              </a:ext>
            </a:extLst>
          </p:cNvPr>
          <p:cNvSpPr txBox="1"/>
          <p:nvPr/>
        </p:nvSpPr>
        <p:spPr>
          <a:xfrm>
            <a:off x="2227950" y="2348330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A5B9CF-EAEF-3D97-F437-593C2CA56F5C}"/>
              </a:ext>
            </a:extLst>
          </p:cNvPr>
          <p:cNvSpPr txBox="1"/>
          <p:nvPr/>
        </p:nvSpPr>
        <p:spPr>
          <a:xfrm>
            <a:off x="909737" y="262532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8E5C2A-1B24-AD6F-1277-FE76788A519D}"/>
              </a:ext>
            </a:extLst>
          </p:cNvPr>
          <p:cNvSpPr txBox="1"/>
          <p:nvPr/>
        </p:nvSpPr>
        <p:spPr>
          <a:xfrm>
            <a:off x="2227950" y="2625326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B53802-F707-82B2-CC87-E1623B8EB5A2}"/>
              </a:ext>
            </a:extLst>
          </p:cNvPr>
          <p:cNvSpPr txBox="1"/>
          <p:nvPr/>
        </p:nvSpPr>
        <p:spPr>
          <a:xfrm>
            <a:off x="909737" y="2902321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EBC710-1177-807E-78A9-1DAC18EB1389}"/>
              </a:ext>
            </a:extLst>
          </p:cNvPr>
          <p:cNvSpPr txBox="1"/>
          <p:nvPr/>
        </p:nvSpPr>
        <p:spPr>
          <a:xfrm>
            <a:off x="2227950" y="2902320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b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ACB5D03-97CF-309F-07C2-F92C06CF4269}"/>
              </a:ext>
            </a:extLst>
          </p:cNvPr>
          <p:cNvSpPr txBox="1"/>
          <p:nvPr/>
        </p:nvSpPr>
        <p:spPr>
          <a:xfrm>
            <a:off x="909737" y="3179310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45316F-AE51-7FB1-1971-52A07E4E2052}"/>
              </a:ext>
            </a:extLst>
          </p:cNvPr>
          <p:cNvSpPr txBox="1"/>
          <p:nvPr/>
        </p:nvSpPr>
        <p:spPr>
          <a:xfrm>
            <a:off x="2227950" y="3179309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5B551F-DA13-49DB-A42F-697C1DEC95D2}"/>
              </a:ext>
            </a:extLst>
          </p:cNvPr>
          <p:cNvSpPr txBox="1"/>
          <p:nvPr/>
        </p:nvSpPr>
        <p:spPr>
          <a:xfrm>
            <a:off x="909737" y="345629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C6B8DB-AC20-430C-8750-8A97B8459BA4}"/>
              </a:ext>
            </a:extLst>
          </p:cNvPr>
          <p:cNvSpPr txBox="1"/>
          <p:nvPr/>
        </p:nvSpPr>
        <p:spPr>
          <a:xfrm>
            <a:off x="2227950" y="3456291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469E40-65A3-415D-802E-D489D562BFED}"/>
              </a:ext>
            </a:extLst>
          </p:cNvPr>
          <p:cNvSpPr txBox="1"/>
          <p:nvPr/>
        </p:nvSpPr>
        <p:spPr>
          <a:xfrm>
            <a:off x="909737" y="373326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A33D8-555E-DD7F-914A-8E45FDAF46EB}"/>
              </a:ext>
            </a:extLst>
          </p:cNvPr>
          <p:cNvSpPr txBox="1"/>
          <p:nvPr/>
        </p:nvSpPr>
        <p:spPr>
          <a:xfrm>
            <a:off x="2227950" y="3733261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3939B4-748F-C4DD-32C3-16A3DDA615F0}"/>
              </a:ext>
            </a:extLst>
          </p:cNvPr>
          <p:cNvSpPr txBox="1"/>
          <p:nvPr/>
        </p:nvSpPr>
        <p:spPr>
          <a:xfrm>
            <a:off x="909737" y="401021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DA80B0-C406-C0AE-E59A-FC33BC479589}"/>
              </a:ext>
            </a:extLst>
          </p:cNvPr>
          <p:cNvSpPr txBox="1"/>
          <p:nvPr/>
        </p:nvSpPr>
        <p:spPr>
          <a:xfrm>
            <a:off x="2227950" y="4010212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87938D7-C6F1-16F1-A249-B3E36B957CF9}"/>
              </a:ext>
            </a:extLst>
          </p:cNvPr>
          <p:cNvSpPr txBox="1"/>
          <p:nvPr/>
        </p:nvSpPr>
        <p:spPr>
          <a:xfrm>
            <a:off x="909737" y="428713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1238AD-48DA-04D8-D3F5-CDE69D554A5F}"/>
              </a:ext>
            </a:extLst>
          </p:cNvPr>
          <p:cNvSpPr txBox="1"/>
          <p:nvPr/>
        </p:nvSpPr>
        <p:spPr>
          <a:xfrm>
            <a:off x="2227950" y="4287132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599310-C186-9DDA-BF2B-2F03A0C90702}"/>
              </a:ext>
            </a:extLst>
          </p:cNvPr>
          <p:cNvSpPr txBox="1"/>
          <p:nvPr/>
        </p:nvSpPr>
        <p:spPr>
          <a:xfrm>
            <a:off x="909737" y="456400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2C02085-17BF-788A-40B1-F9A617D2C65F}"/>
              </a:ext>
            </a:extLst>
          </p:cNvPr>
          <p:cNvSpPr txBox="1"/>
          <p:nvPr/>
        </p:nvSpPr>
        <p:spPr>
          <a:xfrm>
            <a:off x="2227950" y="456400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0A317-EBD2-F97F-6058-69DC8FCFEBDF}"/>
              </a:ext>
            </a:extLst>
          </p:cNvPr>
          <p:cNvSpPr txBox="1"/>
          <p:nvPr/>
        </p:nvSpPr>
        <p:spPr>
          <a:xfrm>
            <a:off x="909737" y="484079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9343FB-0CE4-6F77-B3E2-C83FE822A3D8}"/>
              </a:ext>
            </a:extLst>
          </p:cNvPr>
          <p:cNvSpPr txBox="1"/>
          <p:nvPr/>
        </p:nvSpPr>
        <p:spPr>
          <a:xfrm>
            <a:off x="2227950" y="4840793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endParaRPr lang="en-GB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5C0069-C54D-43F2-7A0B-2EFB88CE3123}"/>
              </a:ext>
            </a:extLst>
          </p:cNvPr>
          <p:cNvSpPr txBox="1"/>
          <p:nvPr/>
        </p:nvSpPr>
        <p:spPr>
          <a:xfrm>
            <a:off x="909737" y="511745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F6EABB-FD0C-C343-DD3E-1EBCBC27469E}"/>
              </a:ext>
            </a:extLst>
          </p:cNvPr>
          <p:cNvSpPr txBox="1"/>
          <p:nvPr/>
        </p:nvSpPr>
        <p:spPr>
          <a:xfrm>
            <a:off x="2227950" y="5117453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151320-F056-2ECF-AB38-5B2A9FA1D180}"/>
              </a:ext>
            </a:extLst>
          </p:cNvPr>
          <p:cNvSpPr txBox="1"/>
          <p:nvPr/>
        </p:nvSpPr>
        <p:spPr>
          <a:xfrm>
            <a:off x="909737" y="5393903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0919A9E-339D-473C-9196-D3F0585FED11}"/>
              </a:ext>
            </a:extLst>
          </p:cNvPr>
          <p:cNvSpPr txBox="1"/>
          <p:nvPr/>
        </p:nvSpPr>
        <p:spPr>
          <a:xfrm>
            <a:off x="2227950" y="5393902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8B484E6-624B-5048-F9F5-ED129F866B92}"/>
              </a:ext>
            </a:extLst>
          </p:cNvPr>
          <p:cNvSpPr txBox="1"/>
          <p:nvPr/>
        </p:nvSpPr>
        <p:spPr>
          <a:xfrm>
            <a:off x="909737" y="5670562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A0F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D53116-260E-E398-3BE4-54203D733F1B}"/>
              </a:ext>
            </a:extLst>
          </p:cNvPr>
          <p:cNvSpPr txBox="1"/>
          <p:nvPr/>
        </p:nvSpPr>
        <p:spPr>
          <a:xfrm>
            <a:off x="2227950" y="5670561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811092C-6D57-F06E-141B-91996AB41A33}"/>
              </a:ext>
            </a:extLst>
          </p:cNvPr>
          <p:cNvSpPr txBox="1"/>
          <p:nvPr/>
        </p:nvSpPr>
        <p:spPr>
          <a:xfrm>
            <a:off x="909737" y="5947011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B942F1-6B95-3DB8-BA14-A417BDCF7B6E}"/>
              </a:ext>
            </a:extLst>
          </p:cNvPr>
          <p:cNvSpPr txBox="1"/>
          <p:nvPr/>
        </p:nvSpPr>
        <p:spPr>
          <a:xfrm>
            <a:off x="2227950" y="5947010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82298-B7AE-C664-BD1C-B1C7EED88180}"/>
              </a:ext>
            </a:extLst>
          </p:cNvPr>
          <p:cNvSpPr txBox="1"/>
          <p:nvPr/>
        </p:nvSpPr>
        <p:spPr>
          <a:xfrm>
            <a:off x="9018342" y="686339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Address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C3529-22DB-1C49-3B13-213D902DF70F}"/>
              </a:ext>
            </a:extLst>
          </p:cNvPr>
          <p:cNvSpPr txBox="1"/>
          <p:nvPr/>
        </p:nvSpPr>
        <p:spPr>
          <a:xfrm>
            <a:off x="10336555" y="686338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661982-0875-2B2B-911F-14A07A08DF8D}"/>
              </a:ext>
            </a:extLst>
          </p:cNvPr>
          <p:cNvSpPr txBox="1"/>
          <p:nvPr/>
        </p:nvSpPr>
        <p:spPr>
          <a:xfrm>
            <a:off x="9018342" y="963338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EEF90-880B-980C-0E19-5B316616BA1B}"/>
              </a:ext>
            </a:extLst>
          </p:cNvPr>
          <p:cNvSpPr txBox="1"/>
          <p:nvPr/>
        </p:nvSpPr>
        <p:spPr>
          <a:xfrm>
            <a:off x="10336555" y="96333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387BD-873F-65B2-97D8-8E350FD1CAD5}"/>
              </a:ext>
            </a:extLst>
          </p:cNvPr>
          <p:cNvSpPr txBox="1"/>
          <p:nvPr/>
        </p:nvSpPr>
        <p:spPr>
          <a:xfrm>
            <a:off x="9018342" y="124033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C7DCBD-BDA1-27F7-422E-80B9B6158807}"/>
              </a:ext>
            </a:extLst>
          </p:cNvPr>
          <p:cNvSpPr txBox="1"/>
          <p:nvPr/>
        </p:nvSpPr>
        <p:spPr>
          <a:xfrm>
            <a:off x="10336555" y="1240335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Cat { “Ziggy”}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D8F8F-2366-9447-6B0B-19707A35282C}"/>
              </a:ext>
            </a:extLst>
          </p:cNvPr>
          <p:cNvSpPr txBox="1"/>
          <p:nvPr/>
        </p:nvSpPr>
        <p:spPr>
          <a:xfrm>
            <a:off x="9018342" y="151733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C2C15-6D55-986F-1057-FDAF4FF7F291}"/>
              </a:ext>
            </a:extLst>
          </p:cNvPr>
          <p:cNvSpPr txBox="1"/>
          <p:nvPr/>
        </p:nvSpPr>
        <p:spPr>
          <a:xfrm>
            <a:off x="10336555" y="1517334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8A565-0AAB-1B31-0596-7F338AFFD31F}"/>
              </a:ext>
            </a:extLst>
          </p:cNvPr>
          <p:cNvSpPr txBox="1"/>
          <p:nvPr/>
        </p:nvSpPr>
        <p:spPr>
          <a:xfrm>
            <a:off x="9018342" y="1794331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7AABE-5624-B52D-1E16-95050744164B}"/>
              </a:ext>
            </a:extLst>
          </p:cNvPr>
          <p:cNvSpPr txBox="1"/>
          <p:nvPr/>
        </p:nvSpPr>
        <p:spPr>
          <a:xfrm>
            <a:off x="10336555" y="1794330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4F115A-2B55-3F1D-7642-5BBBC419A45D}"/>
              </a:ext>
            </a:extLst>
          </p:cNvPr>
          <p:cNvSpPr txBox="1"/>
          <p:nvPr/>
        </p:nvSpPr>
        <p:spPr>
          <a:xfrm>
            <a:off x="9018342" y="207132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0629D8-C917-8E72-9C7E-4C0892F35000}"/>
              </a:ext>
            </a:extLst>
          </p:cNvPr>
          <p:cNvSpPr txBox="1"/>
          <p:nvPr/>
        </p:nvSpPr>
        <p:spPr>
          <a:xfrm>
            <a:off x="10336555" y="2071324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Cat{“Muffin”}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D11ED0-BBB5-6C88-2DB6-7214F7E06215}"/>
              </a:ext>
            </a:extLst>
          </p:cNvPr>
          <p:cNvSpPr txBox="1"/>
          <p:nvPr/>
        </p:nvSpPr>
        <p:spPr>
          <a:xfrm>
            <a:off x="9018342" y="2348314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876551-FA50-0E20-B942-84180CEA3CF2}"/>
              </a:ext>
            </a:extLst>
          </p:cNvPr>
          <p:cNvSpPr txBox="1"/>
          <p:nvPr/>
        </p:nvSpPr>
        <p:spPr>
          <a:xfrm>
            <a:off x="10336555" y="2348313"/>
            <a:ext cx="1318213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0F6DE-1A0F-BA0D-D85B-22502E7882C3}"/>
              </a:ext>
            </a:extLst>
          </p:cNvPr>
          <p:cNvSpPr txBox="1"/>
          <p:nvPr/>
        </p:nvSpPr>
        <p:spPr>
          <a:xfrm>
            <a:off x="9018342" y="262529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36B624-750F-B0AA-F543-755D21D13F23}"/>
              </a:ext>
            </a:extLst>
          </p:cNvPr>
          <p:cNvSpPr txBox="1"/>
          <p:nvPr/>
        </p:nvSpPr>
        <p:spPr>
          <a:xfrm>
            <a:off x="10336555" y="262529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66E39-4C89-200A-A3E6-68F8C11E6412}"/>
              </a:ext>
            </a:extLst>
          </p:cNvPr>
          <p:cNvSpPr txBox="1"/>
          <p:nvPr/>
        </p:nvSpPr>
        <p:spPr>
          <a:xfrm>
            <a:off x="9018342" y="290226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317B17-49F6-AC99-BDCE-2E8FED3F9005}"/>
              </a:ext>
            </a:extLst>
          </p:cNvPr>
          <p:cNvSpPr txBox="1"/>
          <p:nvPr/>
        </p:nvSpPr>
        <p:spPr>
          <a:xfrm>
            <a:off x="10336555" y="2902265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B3D168-0D19-C81A-C8E9-B6EC8F89131B}"/>
              </a:ext>
            </a:extLst>
          </p:cNvPr>
          <p:cNvSpPr txBox="1"/>
          <p:nvPr/>
        </p:nvSpPr>
        <p:spPr>
          <a:xfrm>
            <a:off x="9018342" y="317921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F1A45D-C083-FED3-12A1-E8461943AABF}"/>
              </a:ext>
            </a:extLst>
          </p:cNvPr>
          <p:cNvSpPr txBox="1"/>
          <p:nvPr/>
        </p:nvSpPr>
        <p:spPr>
          <a:xfrm>
            <a:off x="10336555" y="3179216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0E599E-9165-2711-5BD3-9045824AEE2F}"/>
              </a:ext>
            </a:extLst>
          </p:cNvPr>
          <p:cNvSpPr txBox="1"/>
          <p:nvPr/>
        </p:nvSpPr>
        <p:spPr>
          <a:xfrm>
            <a:off x="9018342" y="3456137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64406-B280-ECB3-D2BC-4412384566B1}"/>
              </a:ext>
            </a:extLst>
          </p:cNvPr>
          <p:cNvSpPr txBox="1"/>
          <p:nvPr/>
        </p:nvSpPr>
        <p:spPr>
          <a:xfrm>
            <a:off x="10336555" y="3456136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Dog{“Patch”}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E4BCEA-E57B-2AF0-7A08-2B6FAB3D0F4B}"/>
              </a:ext>
            </a:extLst>
          </p:cNvPr>
          <p:cNvSpPr txBox="1"/>
          <p:nvPr/>
        </p:nvSpPr>
        <p:spPr>
          <a:xfrm>
            <a:off x="9018342" y="3733008"/>
            <a:ext cx="13182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00B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A71713-8F3F-C61F-0D0F-B2F55A0C87C8}"/>
              </a:ext>
            </a:extLst>
          </p:cNvPr>
          <p:cNvSpPr txBox="1"/>
          <p:nvPr/>
        </p:nvSpPr>
        <p:spPr>
          <a:xfrm>
            <a:off x="10336555" y="3733007"/>
            <a:ext cx="1318213" cy="27699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unknown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1D448-BE00-2118-FC5D-77DA71EF3583}"/>
              </a:ext>
            </a:extLst>
          </p:cNvPr>
          <p:cNvSpPr txBox="1"/>
          <p:nvPr/>
        </p:nvSpPr>
        <p:spPr>
          <a:xfrm>
            <a:off x="4606867" y="1829419"/>
            <a:ext cx="2661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a = new Cat(“Muffin”);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var b = new Cat(“Ziggy”);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var c = new Dog(“Patch”);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var d = c;</a:t>
            </a:r>
          </a:p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B47887-F4FE-4787-1E65-E66DA6DA6D1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019636" y="2021418"/>
            <a:ext cx="1998706" cy="18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FE59A-01A3-7F22-F970-635B4582F46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019636" y="1378836"/>
            <a:ext cx="1998706" cy="830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52DEA6-E6E9-24BD-C54E-DF2065BCDB1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121236" y="2512291"/>
            <a:ext cx="1897106" cy="1082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1CD039-BA2A-19B6-4DAD-7709F6C5A813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003636" y="2902265"/>
            <a:ext cx="3014706" cy="692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D02953-D4E9-BF58-2D3F-8AAE77C803C5}"/>
              </a:ext>
            </a:extLst>
          </p:cNvPr>
          <p:cNvSpPr txBox="1"/>
          <p:nvPr/>
        </p:nvSpPr>
        <p:spPr>
          <a:xfrm>
            <a:off x="1591056" y="448056"/>
            <a:ext cx="613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class variables go out of scope memory is cleaned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710E1-D3D6-CBEA-93BB-1BC2C71BBEEA}"/>
              </a:ext>
            </a:extLst>
          </p:cNvPr>
          <p:cNvSpPr txBox="1"/>
          <p:nvPr/>
        </p:nvSpPr>
        <p:spPr>
          <a:xfrm>
            <a:off x="7726680" y="448056"/>
            <a:ext cx="1069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Heap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8A7194F-B14C-0E55-D03D-05C7DEC20B3F}"/>
              </a:ext>
            </a:extLst>
          </p:cNvPr>
          <p:cNvCxnSpPr/>
          <p:nvPr/>
        </p:nvCxnSpPr>
        <p:spPr>
          <a:xfrm flipH="1">
            <a:off x="3639127" y="1932829"/>
            <a:ext cx="8866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C2EDC6-D36D-5807-C843-2090376A2E60}"/>
              </a:ext>
            </a:extLst>
          </p:cNvPr>
          <p:cNvCxnSpPr>
            <a:cxnSpLocks/>
          </p:cNvCxnSpPr>
          <p:nvPr/>
        </p:nvCxnSpPr>
        <p:spPr>
          <a:xfrm flipH="1">
            <a:off x="3629891" y="2142836"/>
            <a:ext cx="976976" cy="897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A5853A-8CDB-2202-A78E-D598C4A490E1}"/>
              </a:ext>
            </a:extLst>
          </p:cNvPr>
          <p:cNvCxnSpPr>
            <a:cxnSpLocks/>
          </p:cNvCxnSpPr>
          <p:nvPr/>
        </p:nvCxnSpPr>
        <p:spPr>
          <a:xfrm flipH="1">
            <a:off x="3639127" y="2512291"/>
            <a:ext cx="1154546" cy="1636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400BF90-92AC-EEBC-BF74-DA0706317F9B}"/>
              </a:ext>
            </a:extLst>
          </p:cNvPr>
          <p:cNvCxnSpPr>
            <a:cxnSpLocks/>
          </p:cNvCxnSpPr>
          <p:nvPr/>
        </p:nvCxnSpPr>
        <p:spPr>
          <a:xfrm flipH="1">
            <a:off x="3629891" y="2902265"/>
            <a:ext cx="1357745" cy="235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30E9943-CE69-BAC0-F39C-98EE9FC67C24}"/>
              </a:ext>
            </a:extLst>
          </p:cNvPr>
          <p:cNvSpPr txBox="1"/>
          <p:nvPr/>
        </p:nvSpPr>
        <p:spPr>
          <a:xfrm>
            <a:off x="1403303" y="887990"/>
            <a:ext cx="287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highlight>
                  <a:srgbClr val="0000FF"/>
                </a:highlight>
                <a:latin typeface="+mj-lt"/>
              </a:rPr>
              <a:t>Stack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FDC7636-C687-EFA7-97B1-77315884B29A}"/>
              </a:ext>
            </a:extLst>
          </p:cNvPr>
          <p:cNvSpPr txBox="1"/>
          <p:nvPr/>
        </p:nvSpPr>
        <p:spPr>
          <a:xfrm>
            <a:off x="4626818" y="2991023"/>
            <a:ext cx="266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}  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250DF3-119D-7CE9-E2E1-A6AF3C0D7B57}"/>
              </a:ext>
            </a:extLst>
          </p:cNvPr>
          <p:cNvSpPr txBox="1"/>
          <p:nvPr/>
        </p:nvSpPr>
        <p:spPr>
          <a:xfrm>
            <a:off x="4430776" y="3198167"/>
            <a:ext cx="266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  }  </a:t>
            </a:r>
          </a:p>
          <a:p>
            <a:endParaRPr lang="en-GB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08319C-C5B5-1FC8-70B6-E021492B2400}"/>
              </a:ext>
            </a:extLst>
          </p:cNvPr>
          <p:cNvSpPr txBox="1"/>
          <p:nvPr/>
        </p:nvSpPr>
        <p:spPr>
          <a:xfrm>
            <a:off x="8645839" y="4286797"/>
            <a:ext cx="2727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object on the heap is only cleaned up when there are no more variables pointing to it</a:t>
            </a:r>
          </a:p>
        </p:txBody>
      </p:sp>
    </p:spTree>
    <p:extLst>
      <p:ext uri="{BB962C8B-B14F-4D97-AF65-F5344CB8AC3E}">
        <p14:creationId xmlns:p14="http://schemas.microsoft.com/office/powerpoint/2010/main" val="2408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7" grpId="0" animBg="1"/>
      <p:bldP spid="79" grpId="0" animBg="1"/>
      <p:bldP spid="28" grpId="0" animBg="1"/>
      <p:bldP spid="30" grpId="0" animBg="1"/>
      <p:bldP spid="74" grpId="0"/>
      <p:bldP spid="75" grpId="0"/>
      <p:bldP spid="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876</Words>
  <Application>Microsoft Office PowerPoint</Application>
  <PresentationFormat>Widescreen</PresentationFormat>
  <Paragraphs>315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Cascadia Code</vt:lpstr>
      <vt:lpstr>Office Theme</vt:lpstr>
      <vt:lpstr>Program 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7</cp:revision>
  <dcterms:created xsi:type="dcterms:W3CDTF">2025-10-28T06:39:42Z</dcterms:created>
  <dcterms:modified xsi:type="dcterms:W3CDTF">2025-11-01T07:36:51Z</dcterms:modified>
</cp:coreProperties>
</file>