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2"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101" d="100"/>
          <a:sy n="101" d="100"/>
        </p:scale>
        <p:origin x="186" y="108"/>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0269-ABD2-CFDD-777A-9D72D7E032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F782009-2BF9-AFC6-76D0-6DD50AEDBC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F5FBC0C-5757-532E-E04D-4F8C51DC118E}"/>
              </a:ext>
            </a:extLst>
          </p:cNvPr>
          <p:cNvSpPr>
            <a:spLocks noGrp="1"/>
          </p:cNvSpPr>
          <p:nvPr>
            <p:ph type="dt" sz="half" idx="10"/>
          </p:nvPr>
        </p:nvSpPr>
        <p:spPr/>
        <p:txBody>
          <a:bodyPr/>
          <a:lstStyle/>
          <a:p>
            <a:fld id="{09EEC723-0739-4D08-8464-19AE84B77C81}" type="datetimeFigureOut">
              <a:rPr lang="en-GB" smtClean="0"/>
              <a:t>08/04/2025</a:t>
            </a:fld>
            <a:endParaRPr lang="en-GB"/>
          </a:p>
        </p:txBody>
      </p:sp>
      <p:sp>
        <p:nvSpPr>
          <p:cNvPr id="5" name="Footer Placeholder 4">
            <a:extLst>
              <a:ext uri="{FF2B5EF4-FFF2-40B4-BE49-F238E27FC236}">
                <a16:creationId xmlns:a16="http://schemas.microsoft.com/office/drawing/2014/main" id="{53982A58-3B3A-2709-6A24-22C933D8DD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81146D-4A4F-4530-2C6F-67274180C37F}"/>
              </a:ext>
            </a:extLst>
          </p:cNvPr>
          <p:cNvSpPr>
            <a:spLocks noGrp="1"/>
          </p:cNvSpPr>
          <p:nvPr>
            <p:ph type="sldNum" sz="quarter" idx="12"/>
          </p:nvPr>
        </p:nvSpPr>
        <p:spPr/>
        <p:txBody>
          <a:bodyPr/>
          <a:lstStyle/>
          <a:p>
            <a:fld id="{39BDD580-12E9-4C2A-8C20-D2772134D85B}" type="slidenum">
              <a:rPr lang="en-GB" smtClean="0"/>
              <a:t>‹#›</a:t>
            </a:fld>
            <a:endParaRPr lang="en-GB"/>
          </a:p>
        </p:txBody>
      </p:sp>
    </p:spTree>
    <p:extLst>
      <p:ext uri="{BB962C8B-B14F-4D97-AF65-F5344CB8AC3E}">
        <p14:creationId xmlns:p14="http://schemas.microsoft.com/office/powerpoint/2010/main" val="3234878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DD3B8-6194-280A-42F0-ECE46E692F6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A917326-A796-01EB-AC3E-AC94B1DEB9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588327-D700-4176-4682-FB622C0CFF7A}"/>
              </a:ext>
            </a:extLst>
          </p:cNvPr>
          <p:cNvSpPr>
            <a:spLocks noGrp="1"/>
          </p:cNvSpPr>
          <p:nvPr>
            <p:ph type="dt" sz="half" idx="10"/>
          </p:nvPr>
        </p:nvSpPr>
        <p:spPr/>
        <p:txBody>
          <a:bodyPr/>
          <a:lstStyle/>
          <a:p>
            <a:fld id="{09EEC723-0739-4D08-8464-19AE84B77C81}" type="datetimeFigureOut">
              <a:rPr lang="en-GB" smtClean="0"/>
              <a:t>08/04/2025</a:t>
            </a:fld>
            <a:endParaRPr lang="en-GB"/>
          </a:p>
        </p:txBody>
      </p:sp>
      <p:sp>
        <p:nvSpPr>
          <p:cNvPr id="5" name="Footer Placeholder 4">
            <a:extLst>
              <a:ext uri="{FF2B5EF4-FFF2-40B4-BE49-F238E27FC236}">
                <a16:creationId xmlns:a16="http://schemas.microsoft.com/office/drawing/2014/main" id="{96D85E86-CE23-F412-DB4A-2DE5DAF9B9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76DFC3-0D47-D7C8-21AF-43215D24D116}"/>
              </a:ext>
            </a:extLst>
          </p:cNvPr>
          <p:cNvSpPr>
            <a:spLocks noGrp="1"/>
          </p:cNvSpPr>
          <p:nvPr>
            <p:ph type="sldNum" sz="quarter" idx="12"/>
          </p:nvPr>
        </p:nvSpPr>
        <p:spPr/>
        <p:txBody>
          <a:bodyPr/>
          <a:lstStyle/>
          <a:p>
            <a:fld id="{39BDD580-12E9-4C2A-8C20-D2772134D85B}" type="slidenum">
              <a:rPr lang="en-GB" smtClean="0"/>
              <a:t>‹#›</a:t>
            </a:fld>
            <a:endParaRPr lang="en-GB"/>
          </a:p>
        </p:txBody>
      </p:sp>
    </p:spTree>
    <p:extLst>
      <p:ext uri="{BB962C8B-B14F-4D97-AF65-F5344CB8AC3E}">
        <p14:creationId xmlns:p14="http://schemas.microsoft.com/office/powerpoint/2010/main" val="3711272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B3D65D-F86E-F084-9944-91252A69F9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143A37-7B33-FEDF-2D8F-C70713D89F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4057E1-6B05-55AD-4417-EDED983C2677}"/>
              </a:ext>
            </a:extLst>
          </p:cNvPr>
          <p:cNvSpPr>
            <a:spLocks noGrp="1"/>
          </p:cNvSpPr>
          <p:nvPr>
            <p:ph type="dt" sz="half" idx="10"/>
          </p:nvPr>
        </p:nvSpPr>
        <p:spPr/>
        <p:txBody>
          <a:bodyPr/>
          <a:lstStyle/>
          <a:p>
            <a:fld id="{09EEC723-0739-4D08-8464-19AE84B77C81}" type="datetimeFigureOut">
              <a:rPr lang="en-GB" smtClean="0"/>
              <a:t>08/04/2025</a:t>
            </a:fld>
            <a:endParaRPr lang="en-GB"/>
          </a:p>
        </p:txBody>
      </p:sp>
      <p:sp>
        <p:nvSpPr>
          <p:cNvPr id="5" name="Footer Placeholder 4">
            <a:extLst>
              <a:ext uri="{FF2B5EF4-FFF2-40B4-BE49-F238E27FC236}">
                <a16:creationId xmlns:a16="http://schemas.microsoft.com/office/drawing/2014/main" id="{2E73B4D0-CFB8-A422-5A3D-A944083429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892E98-0415-0A80-B979-7648BE4FF160}"/>
              </a:ext>
            </a:extLst>
          </p:cNvPr>
          <p:cNvSpPr>
            <a:spLocks noGrp="1"/>
          </p:cNvSpPr>
          <p:nvPr>
            <p:ph type="sldNum" sz="quarter" idx="12"/>
          </p:nvPr>
        </p:nvSpPr>
        <p:spPr/>
        <p:txBody>
          <a:bodyPr/>
          <a:lstStyle/>
          <a:p>
            <a:fld id="{39BDD580-12E9-4C2A-8C20-D2772134D85B}" type="slidenum">
              <a:rPr lang="en-GB" smtClean="0"/>
              <a:t>‹#›</a:t>
            </a:fld>
            <a:endParaRPr lang="en-GB"/>
          </a:p>
        </p:txBody>
      </p:sp>
    </p:spTree>
    <p:extLst>
      <p:ext uri="{BB962C8B-B14F-4D97-AF65-F5344CB8AC3E}">
        <p14:creationId xmlns:p14="http://schemas.microsoft.com/office/powerpoint/2010/main" val="1690928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CED48-CF11-2006-218A-FA8781AE5B1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980727D-761A-C0B3-0F16-9994978BD3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3276B0-BF24-14B1-B741-47BD6AE2524C}"/>
              </a:ext>
            </a:extLst>
          </p:cNvPr>
          <p:cNvSpPr>
            <a:spLocks noGrp="1"/>
          </p:cNvSpPr>
          <p:nvPr>
            <p:ph type="dt" sz="half" idx="10"/>
          </p:nvPr>
        </p:nvSpPr>
        <p:spPr/>
        <p:txBody>
          <a:bodyPr/>
          <a:lstStyle/>
          <a:p>
            <a:fld id="{09EEC723-0739-4D08-8464-19AE84B77C81}" type="datetimeFigureOut">
              <a:rPr lang="en-GB" smtClean="0"/>
              <a:t>08/04/2025</a:t>
            </a:fld>
            <a:endParaRPr lang="en-GB"/>
          </a:p>
        </p:txBody>
      </p:sp>
      <p:sp>
        <p:nvSpPr>
          <p:cNvPr id="5" name="Footer Placeholder 4">
            <a:extLst>
              <a:ext uri="{FF2B5EF4-FFF2-40B4-BE49-F238E27FC236}">
                <a16:creationId xmlns:a16="http://schemas.microsoft.com/office/drawing/2014/main" id="{2D39A8FA-3891-E92E-10E5-357A0CC312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D0F3E08-284C-52D0-296E-8C0C9331AA12}"/>
              </a:ext>
            </a:extLst>
          </p:cNvPr>
          <p:cNvSpPr>
            <a:spLocks noGrp="1"/>
          </p:cNvSpPr>
          <p:nvPr>
            <p:ph type="sldNum" sz="quarter" idx="12"/>
          </p:nvPr>
        </p:nvSpPr>
        <p:spPr/>
        <p:txBody>
          <a:bodyPr/>
          <a:lstStyle/>
          <a:p>
            <a:fld id="{39BDD580-12E9-4C2A-8C20-D2772134D85B}" type="slidenum">
              <a:rPr lang="en-GB" smtClean="0"/>
              <a:t>‹#›</a:t>
            </a:fld>
            <a:endParaRPr lang="en-GB"/>
          </a:p>
        </p:txBody>
      </p:sp>
    </p:spTree>
    <p:extLst>
      <p:ext uri="{BB962C8B-B14F-4D97-AF65-F5344CB8AC3E}">
        <p14:creationId xmlns:p14="http://schemas.microsoft.com/office/powerpoint/2010/main" val="3685271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5D7C-97A1-3063-7A8F-C0A50A154B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3A69305-1BA4-5A32-88F5-31A0F79651D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134DDE-96AC-11B5-1212-01FD995B0E0E}"/>
              </a:ext>
            </a:extLst>
          </p:cNvPr>
          <p:cNvSpPr>
            <a:spLocks noGrp="1"/>
          </p:cNvSpPr>
          <p:nvPr>
            <p:ph type="dt" sz="half" idx="10"/>
          </p:nvPr>
        </p:nvSpPr>
        <p:spPr/>
        <p:txBody>
          <a:bodyPr/>
          <a:lstStyle/>
          <a:p>
            <a:fld id="{09EEC723-0739-4D08-8464-19AE84B77C81}" type="datetimeFigureOut">
              <a:rPr lang="en-GB" smtClean="0"/>
              <a:t>08/04/2025</a:t>
            </a:fld>
            <a:endParaRPr lang="en-GB"/>
          </a:p>
        </p:txBody>
      </p:sp>
      <p:sp>
        <p:nvSpPr>
          <p:cNvPr id="5" name="Footer Placeholder 4">
            <a:extLst>
              <a:ext uri="{FF2B5EF4-FFF2-40B4-BE49-F238E27FC236}">
                <a16:creationId xmlns:a16="http://schemas.microsoft.com/office/drawing/2014/main" id="{BD8E7FE8-4163-FE87-0F10-7EFC1980E0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D037CB-5C4D-6CB9-4421-CDE5BC8706E4}"/>
              </a:ext>
            </a:extLst>
          </p:cNvPr>
          <p:cNvSpPr>
            <a:spLocks noGrp="1"/>
          </p:cNvSpPr>
          <p:nvPr>
            <p:ph type="sldNum" sz="quarter" idx="12"/>
          </p:nvPr>
        </p:nvSpPr>
        <p:spPr/>
        <p:txBody>
          <a:bodyPr/>
          <a:lstStyle/>
          <a:p>
            <a:fld id="{39BDD580-12E9-4C2A-8C20-D2772134D85B}" type="slidenum">
              <a:rPr lang="en-GB" smtClean="0"/>
              <a:t>‹#›</a:t>
            </a:fld>
            <a:endParaRPr lang="en-GB"/>
          </a:p>
        </p:txBody>
      </p:sp>
    </p:spTree>
    <p:extLst>
      <p:ext uri="{BB962C8B-B14F-4D97-AF65-F5344CB8AC3E}">
        <p14:creationId xmlns:p14="http://schemas.microsoft.com/office/powerpoint/2010/main" val="4188637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5C62C-3751-2858-7846-F8E761C754A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285B703-0F6F-4F30-0792-8EF5903172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8CB8341-2114-D010-6980-1EF1C34E7B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6D41F2C-B640-1897-35A5-65BFABC76F85}"/>
              </a:ext>
            </a:extLst>
          </p:cNvPr>
          <p:cNvSpPr>
            <a:spLocks noGrp="1"/>
          </p:cNvSpPr>
          <p:nvPr>
            <p:ph type="dt" sz="half" idx="10"/>
          </p:nvPr>
        </p:nvSpPr>
        <p:spPr/>
        <p:txBody>
          <a:bodyPr/>
          <a:lstStyle/>
          <a:p>
            <a:fld id="{09EEC723-0739-4D08-8464-19AE84B77C81}" type="datetimeFigureOut">
              <a:rPr lang="en-GB" smtClean="0"/>
              <a:t>08/04/2025</a:t>
            </a:fld>
            <a:endParaRPr lang="en-GB"/>
          </a:p>
        </p:txBody>
      </p:sp>
      <p:sp>
        <p:nvSpPr>
          <p:cNvPr id="6" name="Footer Placeholder 5">
            <a:extLst>
              <a:ext uri="{FF2B5EF4-FFF2-40B4-BE49-F238E27FC236}">
                <a16:creationId xmlns:a16="http://schemas.microsoft.com/office/drawing/2014/main" id="{B354860C-3C5F-0356-8E5A-3F70589A56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EDD799-FE13-E03C-C942-E74E04825253}"/>
              </a:ext>
            </a:extLst>
          </p:cNvPr>
          <p:cNvSpPr>
            <a:spLocks noGrp="1"/>
          </p:cNvSpPr>
          <p:nvPr>
            <p:ph type="sldNum" sz="quarter" idx="12"/>
          </p:nvPr>
        </p:nvSpPr>
        <p:spPr/>
        <p:txBody>
          <a:bodyPr/>
          <a:lstStyle/>
          <a:p>
            <a:fld id="{39BDD580-12E9-4C2A-8C20-D2772134D85B}" type="slidenum">
              <a:rPr lang="en-GB" smtClean="0"/>
              <a:t>‹#›</a:t>
            </a:fld>
            <a:endParaRPr lang="en-GB"/>
          </a:p>
        </p:txBody>
      </p:sp>
    </p:spTree>
    <p:extLst>
      <p:ext uri="{BB962C8B-B14F-4D97-AF65-F5344CB8AC3E}">
        <p14:creationId xmlns:p14="http://schemas.microsoft.com/office/powerpoint/2010/main" val="1146541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5C973-263B-7598-6494-F54C58AF869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8D3BE09-83DE-34E4-5AE0-FD91698C3D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5940E2-4326-B1CB-8292-86D4042EA4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0DAD8D-07A1-449F-028C-253FD3AA23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028E1E-092F-908D-22A9-793F2BDA0E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F045600-2BDB-91F2-15C5-EA2BDC81A17F}"/>
              </a:ext>
            </a:extLst>
          </p:cNvPr>
          <p:cNvSpPr>
            <a:spLocks noGrp="1"/>
          </p:cNvSpPr>
          <p:nvPr>
            <p:ph type="dt" sz="half" idx="10"/>
          </p:nvPr>
        </p:nvSpPr>
        <p:spPr/>
        <p:txBody>
          <a:bodyPr/>
          <a:lstStyle/>
          <a:p>
            <a:fld id="{09EEC723-0739-4D08-8464-19AE84B77C81}" type="datetimeFigureOut">
              <a:rPr lang="en-GB" smtClean="0"/>
              <a:t>08/04/2025</a:t>
            </a:fld>
            <a:endParaRPr lang="en-GB"/>
          </a:p>
        </p:txBody>
      </p:sp>
      <p:sp>
        <p:nvSpPr>
          <p:cNvPr id="8" name="Footer Placeholder 7">
            <a:extLst>
              <a:ext uri="{FF2B5EF4-FFF2-40B4-BE49-F238E27FC236}">
                <a16:creationId xmlns:a16="http://schemas.microsoft.com/office/drawing/2014/main" id="{0C263CA4-8E42-F008-2FFF-66B47A6F7F8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64BC216-DF0F-16F1-3083-0DE2A6055D7C}"/>
              </a:ext>
            </a:extLst>
          </p:cNvPr>
          <p:cNvSpPr>
            <a:spLocks noGrp="1"/>
          </p:cNvSpPr>
          <p:nvPr>
            <p:ph type="sldNum" sz="quarter" idx="12"/>
          </p:nvPr>
        </p:nvSpPr>
        <p:spPr/>
        <p:txBody>
          <a:bodyPr/>
          <a:lstStyle/>
          <a:p>
            <a:fld id="{39BDD580-12E9-4C2A-8C20-D2772134D85B}" type="slidenum">
              <a:rPr lang="en-GB" smtClean="0"/>
              <a:t>‹#›</a:t>
            </a:fld>
            <a:endParaRPr lang="en-GB"/>
          </a:p>
        </p:txBody>
      </p:sp>
    </p:spTree>
    <p:extLst>
      <p:ext uri="{BB962C8B-B14F-4D97-AF65-F5344CB8AC3E}">
        <p14:creationId xmlns:p14="http://schemas.microsoft.com/office/powerpoint/2010/main" val="82487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5352C-2D35-8B3E-0959-1BC1ED1C95F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1D0063B-0550-B059-DE3F-EEE704D25371}"/>
              </a:ext>
            </a:extLst>
          </p:cNvPr>
          <p:cNvSpPr>
            <a:spLocks noGrp="1"/>
          </p:cNvSpPr>
          <p:nvPr>
            <p:ph type="dt" sz="half" idx="10"/>
          </p:nvPr>
        </p:nvSpPr>
        <p:spPr/>
        <p:txBody>
          <a:bodyPr/>
          <a:lstStyle/>
          <a:p>
            <a:fld id="{09EEC723-0739-4D08-8464-19AE84B77C81}" type="datetimeFigureOut">
              <a:rPr lang="en-GB" smtClean="0"/>
              <a:t>08/04/2025</a:t>
            </a:fld>
            <a:endParaRPr lang="en-GB"/>
          </a:p>
        </p:txBody>
      </p:sp>
      <p:sp>
        <p:nvSpPr>
          <p:cNvPr id="4" name="Footer Placeholder 3">
            <a:extLst>
              <a:ext uri="{FF2B5EF4-FFF2-40B4-BE49-F238E27FC236}">
                <a16:creationId xmlns:a16="http://schemas.microsoft.com/office/drawing/2014/main" id="{85CD41EB-C495-C32F-BD88-0995EC86C40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029ECA6-D320-E776-9DCC-6A12A9301CC7}"/>
              </a:ext>
            </a:extLst>
          </p:cNvPr>
          <p:cNvSpPr>
            <a:spLocks noGrp="1"/>
          </p:cNvSpPr>
          <p:nvPr>
            <p:ph type="sldNum" sz="quarter" idx="12"/>
          </p:nvPr>
        </p:nvSpPr>
        <p:spPr/>
        <p:txBody>
          <a:bodyPr/>
          <a:lstStyle/>
          <a:p>
            <a:fld id="{39BDD580-12E9-4C2A-8C20-D2772134D85B}" type="slidenum">
              <a:rPr lang="en-GB" smtClean="0"/>
              <a:t>‹#›</a:t>
            </a:fld>
            <a:endParaRPr lang="en-GB"/>
          </a:p>
        </p:txBody>
      </p:sp>
    </p:spTree>
    <p:extLst>
      <p:ext uri="{BB962C8B-B14F-4D97-AF65-F5344CB8AC3E}">
        <p14:creationId xmlns:p14="http://schemas.microsoft.com/office/powerpoint/2010/main" val="2911002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68840C-6E79-E707-5884-5BD7E62845A9}"/>
              </a:ext>
            </a:extLst>
          </p:cNvPr>
          <p:cNvSpPr>
            <a:spLocks noGrp="1"/>
          </p:cNvSpPr>
          <p:nvPr>
            <p:ph type="dt" sz="half" idx="10"/>
          </p:nvPr>
        </p:nvSpPr>
        <p:spPr/>
        <p:txBody>
          <a:bodyPr/>
          <a:lstStyle/>
          <a:p>
            <a:fld id="{09EEC723-0739-4D08-8464-19AE84B77C81}" type="datetimeFigureOut">
              <a:rPr lang="en-GB" smtClean="0"/>
              <a:t>08/04/2025</a:t>
            </a:fld>
            <a:endParaRPr lang="en-GB"/>
          </a:p>
        </p:txBody>
      </p:sp>
      <p:sp>
        <p:nvSpPr>
          <p:cNvPr id="3" name="Footer Placeholder 2">
            <a:extLst>
              <a:ext uri="{FF2B5EF4-FFF2-40B4-BE49-F238E27FC236}">
                <a16:creationId xmlns:a16="http://schemas.microsoft.com/office/drawing/2014/main" id="{02E9959A-536A-F53E-9D03-E02D9026D7B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BDB2778-3BC1-807C-43F6-82B8D554C644}"/>
              </a:ext>
            </a:extLst>
          </p:cNvPr>
          <p:cNvSpPr>
            <a:spLocks noGrp="1"/>
          </p:cNvSpPr>
          <p:nvPr>
            <p:ph type="sldNum" sz="quarter" idx="12"/>
          </p:nvPr>
        </p:nvSpPr>
        <p:spPr/>
        <p:txBody>
          <a:bodyPr/>
          <a:lstStyle/>
          <a:p>
            <a:fld id="{39BDD580-12E9-4C2A-8C20-D2772134D85B}" type="slidenum">
              <a:rPr lang="en-GB" smtClean="0"/>
              <a:t>‹#›</a:t>
            </a:fld>
            <a:endParaRPr lang="en-GB"/>
          </a:p>
        </p:txBody>
      </p:sp>
    </p:spTree>
    <p:extLst>
      <p:ext uri="{BB962C8B-B14F-4D97-AF65-F5344CB8AC3E}">
        <p14:creationId xmlns:p14="http://schemas.microsoft.com/office/powerpoint/2010/main" val="3913533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8845E-0BFC-15E7-AB68-222FCDFDE9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318DDF5-2727-DDB4-ECFB-D37BFF471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F1E4E05-BAB3-072C-DC35-D383CA3C1F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CC6EEA-F010-54C2-133E-F1B3C796C3C0}"/>
              </a:ext>
            </a:extLst>
          </p:cNvPr>
          <p:cNvSpPr>
            <a:spLocks noGrp="1"/>
          </p:cNvSpPr>
          <p:nvPr>
            <p:ph type="dt" sz="half" idx="10"/>
          </p:nvPr>
        </p:nvSpPr>
        <p:spPr/>
        <p:txBody>
          <a:bodyPr/>
          <a:lstStyle/>
          <a:p>
            <a:fld id="{09EEC723-0739-4D08-8464-19AE84B77C81}" type="datetimeFigureOut">
              <a:rPr lang="en-GB" smtClean="0"/>
              <a:t>08/04/2025</a:t>
            </a:fld>
            <a:endParaRPr lang="en-GB"/>
          </a:p>
        </p:txBody>
      </p:sp>
      <p:sp>
        <p:nvSpPr>
          <p:cNvPr id="6" name="Footer Placeholder 5">
            <a:extLst>
              <a:ext uri="{FF2B5EF4-FFF2-40B4-BE49-F238E27FC236}">
                <a16:creationId xmlns:a16="http://schemas.microsoft.com/office/drawing/2014/main" id="{643A05A6-F04F-8F44-8D4E-848B023FBAC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FE02B9-568B-E283-670E-12BF8D443B5E}"/>
              </a:ext>
            </a:extLst>
          </p:cNvPr>
          <p:cNvSpPr>
            <a:spLocks noGrp="1"/>
          </p:cNvSpPr>
          <p:nvPr>
            <p:ph type="sldNum" sz="quarter" idx="12"/>
          </p:nvPr>
        </p:nvSpPr>
        <p:spPr/>
        <p:txBody>
          <a:bodyPr/>
          <a:lstStyle/>
          <a:p>
            <a:fld id="{39BDD580-12E9-4C2A-8C20-D2772134D85B}" type="slidenum">
              <a:rPr lang="en-GB" smtClean="0"/>
              <a:t>‹#›</a:t>
            </a:fld>
            <a:endParaRPr lang="en-GB"/>
          </a:p>
        </p:txBody>
      </p:sp>
    </p:spTree>
    <p:extLst>
      <p:ext uri="{BB962C8B-B14F-4D97-AF65-F5344CB8AC3E}">
        <p14:creationId xmlns:p14="http://schemas.microsoft.com/office/powerpoint/2010/main" val="3789810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169EE-3592-9538-2905-07B2E89E2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5940A24-5382-0DAF-3E12-99F747A67A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9DA9B08-A17E-F284-8C4E-A6BB23FA0A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9B5B2F-1BB3-0D7C-20D4-29E1A98E7BE6}"/>
              </a:ext>
            </a:extLst>
          </p:cNvPr>
          <p:cNvSpPr>
            <a:spLocks noGrp="1"/>
          </p:cNvSpPr>
          <p:nvPr>
            <p:ph type="dt" sz="half" idx="10"/>
          </p:nvPr>
        </p:nvSpPr>
        <p:spPr/>
        <p:txBody>
          <a:bodyPr/>
          <a:lstStyle/>
          <a:p>
            <a:fld id="{09EEC723-0739-4D08-8464-19AE84B77C81}" type="datetimeFigureOut">
              <a:rPr lang="en-GB" smtClean="0"/>
              <a:t>08/04/2025</a:t>
            </a:fld>
            <a:endParaRPr lang="en-GB"/>
          </a:p>
        </p:txBody>
      </p:sp>
      <p:sp>
        <p:nvSpPr>
          <p:cNvPr id="6" name="Footer Placeholder 5">
            <a:extLst>
              <a:ext uri="{FF2B5EF4-FFF2-40B4-BE49-F238E27FC236}">
                <a16:creationId xmlns:a16="http://schemas.microsoft.com/office/drawing/2014/main" id="{0A9CF9A1-6C4C-230B-D988-F8322CE171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3F59CF7-2649-FDA0-17D9-90BD62DD534C}"/>
              </a:ext>
            </a:extLst>
          </p:cNvPr>
          <p:cNvSpPr>
            <a:spLocks noGrp="1"/>
          </p:cNvSpPr>
          <p:nvPr>
            <p:ph type="sldNum" sz="quarter" idx="12"/>
          </p:nvPr>
        </p:nvSpPr>
        <p:spPr/>
        <p:txBody>
          <a:bodyPr/>
          <a:lstStyle/>
          <a:p>
            <a:fld id="{39BDD580-12E9-4C2A-8C20-D2772134D85B}" type="slidenum">
              <a:rPr lang="en-GB" smtClean="0"/>
              <a:t>‹#›</a:t>
            </a:fld>
            <a:endParaRPr lang="en-GB"/>
          </a:p>
        </p:txBody>
      </p:sp>
    </p:spTree>
    <p:extLst>
      <p:ext uri="{BB962C8B-B14F-4D97-AF65-F5344CB8AC3E}">
        <p14:creationId xmlns:p14="http://schemas.microsoft.com/office/powerpoint/2010/main" val="2526113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E5B4C3-F630-A866-462E-7906C50073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124881-B1E5-548F-01D9-EB08C752C6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070213-EDA6-A903-6D90-85F73FB997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9EEC723-0739-4D08-8464-19AE84B77C81}" type="datetimeFigureOut">
              <a:rPr lang="en-GB" smtClean="0"/>
              <a:t>08/04/2025</a:t>
            </a:fld>
            <a:endParaRPr lang="en-GB"/>
          </a:p>
        </p:txBody>
      </p:sp>
      <p:sp>
        <p:nvSpPr>
          <p:cNvPr id="5" name="Footer Placeholder 4">
            <a:extLst>
              <a:ext uri="{FF2B5EF4-FFF2-40B4-BE49-F238E27FC236}">
                <a16:creationId xmlns:a16="http://schemas.microsoft.com/office/drawing/2014/main" id="{DFB3ACCD-220D-A63F-DFC3-CABB7A096B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7301B92C-3910-15F5-81D0-7ABDDBB575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9BDD580-12E9-4C2A-8C20-D2772134D85B}" type="slidenum">
              <a:rPr lang="en-GB" smtClean="0"/>
              <a:t>‹#›</a:t>
            </a:fld>
            <a:endParaRPr lang="en-GB"/>
          </a:p>
        </p:txBody>
      </p:sp>
    </p:spTree>
    <p:extLst>
      <p:ext uri="{BB962C8B-B14F-4D97-AF65-F5344CB8AC3E}">
        <p14:creationId xmlns:p14="http://schemas.microsoft.com/office/powerpoint/2010/main" val="328128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D1834BB-B8FB-F93D-2917-0AF5044A0AC8}"/>
              </a:ext>
            </a:extLst>
          </p:cNvPr>
          <p:cNvSpPr/>
          <p:nvPr/>
        </p:nvSpPr>
        <p:spPr>
          <a:xfrm>
            <a:off x="1171575" y="1057275"/>
            <a:ext cx="4924425" cy="36671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t>Computer</a:t>
            </a:r>
          </a:p>
        </p:txBody>
      </p:sp>
      <p:pic>
        <p:nvPicPr>
          <p:cNvPr id="6" name="Graphic 5" descr="Processor outline">
            <a:extLst>
              <a:ext uri="{FF2B5EF4-FFF2-40B4-BE49-F238E27FC236}">
                <a16:creationId xmlns:a16="http://schemas.microsoft.com/office/drawing/2014/main" id="{27A2A9F1-9140-4FDD-73EC-70280BC6FB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52600" y="2066925"/>
            <a:ext cx="914400" cy="914400"/>
          </a:xfrm>
          <a:prstGeom prst="rect">
            <a:avLst/>
          </a:prstGeom>
        </p:spPr>
      </p:pic>
      <p:pic>
        <p:nvPicPr>
          <p:cNvPr id="8" name="Graphic 7" descr="Database outline">
            <a:extLst>
              <a:ext uri="{FF2B5EF4-FFF2-40B4-BE49-F238E27FC236}">
                <a16:creationId xmlns:a16="http://schemas.microsoft.com/office/drawing/2014/main" id="{08B51C24-1F1B-F918-5175-AB1E5CFF20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85975" y="5133975"/>
            <a:ext cx="914400" cy="914400"/>
          </a:xfrm>
          <a:prstGeom prst="rect">
            <a:avLst/>
          </a:prstGeom>
        </p:spPr>
      </p:pic>
      <p:pic>
        <p:nvPicPr>
          <p:cNvPr id="10" name="Graphic 9" descr="Database with solid fill">
            <a:extLst>
              <a:ext uri="{FF2B5EF4-FFF2-40B4-BE49-F238E27FC236}">
                <a16:creationId xmlns:a16="http://schemas.microsoft.com/office/drawing/2014/main" id="{D50FEBE3-6912-EC25-2C54-5E0059752E9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71575" y="5105400"/>
            <a:ext cx="914400" cy="914400"/>
          </a:xfrm>
          <a:prstGeom prst="rect">
            <a:avLst/>
          </a:prstGeom>
        </p:spPr>
      </p:pic>
      <p:pic>
        <p:nvPicPr>
          <p:cNvPr id="12" name="Graphic 11" descr="Network with solid fill">
            <a:extLst>
              <a:ext uri="{FF2B5EF4-FFF2-40B4-BE49-F238E27FC236}">
                <a16:creationId xmlns:a16="http://schemas.microsoft.com/office/drawing/2014/main" id="{979AA8A8-385C-59F7-887D-4138E55083B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91450" y="1981200"/>
            <a:ext cx="914400" cy="914400"/>
          </a:xfrm>
          <a:prstGeom prst="rect">
            <a:avLst/>
          </a:prstGeom>
        </p:spPr>
      </p:pic>
      <p:pic>
        <p:nvPicPr>
          <p:cNvPr id="14" name="Graphic 13" descr="Syncing cloud with solid fill">
            <a:extLst>
              <a:ext uri="{FF2B5EF4-FFF2-40B4-BE49-F238E27FC236}">
                <a16:creationId xmlns:a16="http://schemas.microsoft.com/office/drawing/2014/main" id="{9F9C8033-52B1-370D-1CF3-EF69B0D093B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705975" y="3381375"/>
            <a:ext cx="914400" cy="914400"/>
          </a:xfrm>
          <a:prstGeom prst="rect">
            <a:avLst/>
          </a:prstGeom>
        </p:spPr>
      </p:pic>
      <p:pic>
        <p:nvPicPr>
          <p:cNvPr id="15" name="Graphic 14" descr="Processor outline">
            <a:extLst>
              <a:ext uri="{FF2B5EF4-FFF2-40B4-BE49-F238E27FC236}">
                <a16:creationId xmlns:a16="http://schemas.microsoft.com/office/drawing/2014/main" id="{CF8AD968-BCC5-5BCC-125C-BB28F2091E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025" y="2114550"/>
            <a:ext cx="914400" cy="914400"/>
          </a:xfrm>
          <a:prstGeom prst="rect">
            <a:avLst/>
          </a:prstGeom>
        </p:spPr>
      </p:pic>
      <p:sp>
        <p:nvSpPr>
          <p:cNvPr id="16" name="Rectangle: Rounded Corners 15">
            <a:extLst>
              <a:ext uri="{FF2B5EF4-FFF2-40B4-BE49-F238E27FC236}">
                <a16:creationId xmlns:a16="http://schemas.microsoft.com/office/drawing/2014/main" id="{DCAA5CF3-33B9-135C-DC75-C73B810BD873}"/>
              </a:ext>
            </a:extLst>
          </p:cNvPr>
          <p:cNvSpPr/>
          <p:nvPr/>
        </p:nvSpPr>
        <p:spPr>
          <a:xfrm>
            <a:off x="1704975" y="3019425"/>
            <a:ext cx="1333500" cy="333375"/>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L1 Cache</a:t>
            </a:r>
          </a:p>
        </p:txBody>
      </p:sp>
      <p:sp>
        <p:nvSpPr>
          <p:cNvPr id="17" name="Rectangle: Rounded Corners 16">
            <a:extLst>
              <a:ext uri="{FF2B5EF4-FFF2-40B4-BE49-F238E27FC236}">
                <a16:creationId xmlns:a16="http://schemas.microsoft.com/office/drawing/2014/main" id="{E99B917B-2C10-38C0-40FD-BE52C6644016}"/>
              </a:ext>
            </a:extLst>
          </p:cNvPr>
          <p:cNvSpPr/>
          <p:nvPr/>
        </p:nvSpPr>
        <p:spPr>
          <a:xfrm>
            <a:off x="1666875" y="3771900"/>
            <a:ext cx="1333500" cy="333375"/>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RAM</a:t>
            </a:r>
          </a:p>
        </p:txBody>
      </p:sp>
      <p:sp>
        <p:nvSpPr>
          <p:cNvPr id="18" name="Rectangle: Rounded Corners 17">
            <a:extLst>
              <a:ext uri="{FF2B5EF4-FFF2-40B4-BE49-F238E27FC236}">
                <a16:creationId xmlns:a16="http://schemas.microsoft.com/office/drawing/2014/main" id="{0C697DBF-3E97-BA0F-C4D0-CE2389825634}"/>
              </a:ext>
            </a:extLst>
          </p:cNvPr>
          <p:cNvSpPr/>
          <p:nvPr/>
        </p:nvSpPr>
        <p:spPr>
          <a:xfrm>
            <a:off x="1514474" y="1581151"/>
            <a:ext cx="1685925" cy="298132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885FDD09-6E83-0C17-DA8E-806275C603D0}"/>
              </a:ext>
            </a:extLst>
          </p:cNvPr>
          <p:cNvSpPr/>
          <p:nvPr/>
        </p:nvSpPr>
        <p:spPr>
          <a:xfrm>
            <a:off x="4286250" y="1571626"/>
            <a:ext cx="1114425" cy="27051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Arrow: Left-Right 19">
            <a:extLst>
              <a:ext uri="{FF2B5EF4-FFF2-40B4-BE49-F238E27FC236}">
                <a16:creationId xmlns:a16="http://schemas.microsoft.com/office/drawing/2014/main" id="{77F5DDAB-5675-55F6-4424-C9FA4FAC0155}"/>
              </a:ext>
            </a:extLst>
          </p:cNvPr>
          <p:cNvSpPr/>
          <p:nvPr/>
        </p:nvSpPr>
        <p:spPr>
          <a:xfrm>
            <a:off x="3286125" y="3057525"/>
            <a:ext cx="923925" cy="238125"/>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Arrow: Left-Right 20">
            <a:extLst>
              <a:ext uri="{FF2B5EF4-FFF2-40B4-BE49-F238E27FC236}">
                <a16:creationId xmlns:a16="http://schemas.microsoft.com/office/drawing/2014/main" id="{24A00B03-F7F6-4281-C6E9-906048A15E95}"/>
              </a:ext>
            </a:extLst>
          </p:cNvPr>
          <p:cNvSpPr/>
          <p:nvPr/>
        </p:nvSpPr>
        <p:spPr>
          <a:xfrm rot="6188356">
            <a:off x="1525046" y="4889620"/>
            <a:ext cx="397060" cy="12341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Arrow: Left-Right 21">
            <a:extLst>
              <a:ext uri="{FF2B5EF4-FFF2-40B4-BE49-F238E27FC236}">
                <a16:creationId xmlns:a16="http://schemas.microsoft.com/office/drawing/2014/main" id="{66B51D9D-4B2A-C636-5136-467C26A03C59}"/>
              </a:ext>
            </a:extLst>
          </p:cNvPr>
          <p:cNvSpPr/>
          <p:nvPr/>
        </p:nvSpPr>
        <p:spPr>
          <a:xfrm rot="4541597">
            <a:off x="2208996" y="4951098"/>
            <a:ext cx="406783" cy="9844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rrow: Left-Right 22">
            <a:extLst>
              <a:ext uri="{FF2B5EF4-FFF2-40B4-BE49-F238E27FC236}">
                <a16:creationId xmlns:a16="http://schemas.microsoft.com/office/drawing/2014/main" id="{227FCD77-F54E-C767-CB6D-ACD90CC8ECD6}"/>
              </a:ext>
            </a:extLst>
          </p:cNvPr>
          <p:cNvSpPr/>
          <p:nvPr/>
        </p:nvSpPr>
        <p:spPr>
          <a:xfrm rot="10118124">
            <a:off x="6289381" y="2714247"/>
            <a:ext cx="1451371" cy="173652"/>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rrow: Left-Right 23">
            <a:extLst>
              <a:ext uri="{FF2B5EF4-FFF2-40B4-BE49-F238E27FC236}">
                <a16:creationId xmlns:a16="http://schemas.microsoft.com/office/drawing/2014/main" id="{855837E6-8427-6247-45B8-18DC038BA95C}"/>
              </a:ext>
            </a:extLst>
          </p:cNvPr>
          <p:cNvSpPr/>
          <p:nvPr/>
        </p:nvSpPr>
        <p:spPr>
          <a:xfrm rot="12736855">
            <a:off x="8546806" y="3038096"/>
            <a:ext cx="1451371" cy="173652"/>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A2B6DE3C-2F55-C7F5-B26F-6C6C1A1C0B0A}"/>
              </a:ext>
            </a:extLst>
          </p:cNvPr>
          <p:cNvSpPr txBox="1"/>
          <p:nvPr/>
        </p:nvSpPr>
        <p:spPr>
          <a:xfrm>
            <a:off x="8353425" y="1847850"/>
            <a:ext cx="1314450" cy="369332"/>
          </a:xfrm>
          <a:prstGeom prst="rect">
            <a:avLst/>
          </a:prstGeom>
          <a:noFill/>
        </p:spPr>
        <p:txBody>
          <a:bodyPr wrap="square" rtlCol="0">
            <a:spAutoFit/>
          </a:bodyPr>
          <a:lstStyle/>
          <a:p>
            <a:r>
              <a:rPr lang="en-GB" dirty="0"/>
              <a:t>LAN</a:t>
            </a:r>
          </a:p>
        </p:txBody>
      </p:sp>
      <p:sp>
        <p:nvSpPr>
          <p:cNvPr id="26" name="TextBox 25">
            <a:extLst>
              <a:ext uri="{FF2B5EF4-FFF2-40B4-BE49-F238E27FC236}">
                <a16:creationId xmlns:a16="http://schemas.microsoft.com/office/drawing/2014/main" id="{4919CABE-82D8-0ACC-D73D-2566083D8ACF}"/>
              </a:ext>
            </a:extLst>
          </p:cNvPr>
          <p:cNvSpPr txBox="1"/>
          <p:nvPr/>
        </p:nvSpPr>
        <p:spPr>
          <a:xfrm>
            <a:off x="10163175" y="3095625"/>
            <a:ext cx="1143000" cy="646331"/>
          </a:xfrm>
          <a:prstGeom prst="rect">
            <a:avLst/>
          </a:prstGeom>
          <a:noFill/>
        </p:spPr>
        <p:txBody>
          <a:bodyPr wrap="square" rtlCol="0">
            <a:spAutoFit/>
          </a:bodyPr>
          <a:lstStyle/>
          <a:p>
            <a:r>
              <a:rPr lang="en-GB" dirty="0"/>
              <a:t>WAN /</a:t>
            </a:r>
          </a:p>
          <a:p>
            <a:r>
              <a:rPr lang="en-GB" dirty="0"/>
              <a:t>Cloud</a:t>
            </a:r>
          </a:p>
        </p:txBody>
      </p:sp>
      <p:sp>
        <p:nvSpPr>
          <p:cNvPr id="27" name="TextBox 26">
            <a:extLst>
              <a:ext uri="{FF2B5EF4-FFF2-40B4-BE49-F238E27FC236}">
                <a16:creationId xmlns:a16="http://schemas.microsoft.com/office/drawing/2014/main" id="{3A19C931-C98E-ABD3-55E0-007EE5A852E8}"/>
              </a:ext>
            </a:extLst>
          </p:cNvPr>
          <p:cNvSpPr txBox="1"/>
          <p:nvPr/>
        </p:nvSpPr>
        <p:spPr>
          <a:xfrm>
            <a:off x="1238250" y="6143625"/>
            <a:ext cx="695325" cy="369332"/>
          </a:xfrm>
          <a:prstGeom prst="rect">
            <a:avLst/>
          </a:prstGeom>
          <a:noFill/>
        </p:spPr>
        <p:txBody>
          <a:bodyPr wrap="square" rtlCol="0">
            <a:spAutoFit/>
          </a:bodyPr>
          <a:lstStyle/>
          <a:p>
            <a:r>
              <a:rPr lang="en-GB" dirty="0"/>
              <a:t>SSD</a:t>
            </a:r>
          </a:p>
        </p:txBody>
      </p:sp>
      <p:sp>
        <p:nvSpPr>
          <p:cNvPr id="28" name="TextBox 27">
            <a:extLst>
              <a:ext uri="{FF2B5EF4-FFF2-40B4-BE49-F238E27FC236}">
                <a16:creationId xmlns:a16="http://schemas.microsoft.com/office/drawing/2014/main" id="{F4B1548E-57CC-B204-796F-F3AA445B175D}"/>
              </a:ext>
            </a:extLst>
          </p:cNvPr>
          <p:cNvSpPr txBox="1"/>
          <p:nvPr/>
        </p:nvSpPr>
        <p:spPr>
          <a:xfrm>
            <a:off x="2190750" y="6096000"/>
            <a:ext cx="847725" cy="369332"/>
          </a:xfrm>
          <a:prstGeom prst="rect">
            <a:avLst/>
          </a:prstGeom>
          <a:noFill/>
        </p:spPr>
        <p:txBody>
          <a:bodyPr wrap="square" rtlCol="0">
            <a:spAutoFit/>
          </a:bodyPr>
          <a:lstStyle/>
          <a:p>
            <a:r>
              <a:rPr lang="en-GB" dirty="0"/>
              <a:t>HDD</a:t>
            </a:r>
          </a:p>
        </p:txBody>
      </p:sp>
      <p:sp>
        <p:nvSpPr>
          <p:cNvPr id="29" name="TextBox 28">
            <a:extLst>
              <a:ext uri="{FF2B5EF4-FFF2-40B4-BE49-F238E27FC236}">
                <a16:creationId xmlns:a16="http://schemas.microsoft.com/office/drawing/2014/main" id="{46FEF1E2-2B1A-E59F-5669-8CB8A670BA66}"/>
              </a:ext>
            </a:extLst>
          </p:cNvPr>
          <p:cNvSpPr txBox="1"/>
          <p:nvPr/>
        </p:nvSpPr>
        <p:spPr>
          <a:xfrm>
            <a:off x="3305175" y="3257550"/>
            <a:ext cx="537327" cy="369332"/>
          </a:xfrm>
          <a:prstGeom prst="rect">
            <a:avLst/>
          </a:prstGeom>
          <a:noFill/>
        </p:spPr>
        <p:txBody>
          <a:bodyPr wrap="none" rtlCol="0">
            <a:spAutoFit/>
          </a:bodyPr>
          <a:lstStyle/>
          <a:p>
            <a:r>
              <a:rPr lang="en-GB" dirty="0"/>
              <a:t>IPC</a:t>
            </a:r>
          </a:p>
        </p:txBody>
      </p:sp>
      <p:sp>
        <p:nvSpPr>
          <p:cNvPr id="30" name="TextBox 29">
            <a:extLst>
              <a:ext uri="{FF2B5EF4-FFF2-40B4-BE49-F238E27FC236}">
                <a16:creationId xmlns:a16="http://schemas.microsoft.com/office/drawing/2014/main" id="{0F45F324-C216-4C4F-7FF5-2D321C2E08C6}"/>
              </a:ext>
            </a:extLst>
          </p:cNvPr>
          <p:cNvSpPr txBox="1"/>
          <p:nvPr/>
        </p:nvSpPr>
        <p:spPr>
          <a:xfrm>
            <a:off x="2667000" y="552450"/>
            <a:ext cx="6724650" cy="369332"/>
          </a:xfrm>
          <a:prstGeom prst="rect">
            <a:avLst/>
          </a:prstGeom>
          <a:noFill/>
        </p:spPr>
        <p:txBody>
          <a:bodyPr wrap="square" rtlCol="0">
            <a:spAutoFit/>
          </a:bodyPr>
          <a:lstStyle/>
          <a:p>
            <a:r>
              <a:rPr lang="en-GB" dirty="0"/>
              <a:t>Thinking about Caching</a:t>
            </a:r>
          </a:p>
        </p:txBody>
      </p: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F6C8A4CC-3BBF-3868-3A05-20307A83C9F6}"/>
                  </a:ext>
                </a:extLst>
              </p:cNvPr>
              <p:cNvSpPr txBox="1"/>
              <p:nvPr/>
            </p:nvSpPr>
            <p:spPr>
              <a:xfrm>
                <a:off x="1695450" y="1853684"/>
                <a:ext cx="1400175" cy="369332"/>
              </a:xfrm>
              <a:prstGeom prst="rect">
                <a:avLst/>
              </a:prstGeom>
              <a:noFill/>
            </p:spPr>
            <p:txBody>
              <a:bodyPr wrap="square">
                <a:spAutoFit/>
              </a:bodyPr>
              <a:lstStyle/>
              <a:p>
                <a14:m>
                  <m:oMath xmlns:m="http://schemas.openxmlformats.org/officeDocument/2006/math">
                    <m:r>
                      <a:rPr lang="en-GB" b="0" i="1" smtClean="0">
                        <a:latin typeface="Cambria Math" panose="02040503050406030204" pitchFamily="18" charset="0"/>
                      </a:rPr>
                      <m:t>0.5</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−9</m:t>
                        </m:r>
                      </m:sup>
                    </m:sSup>
                  </m:oMath>
                </a14:m>
                <a:r>
                  <a:rPr lang="en-GB" dirty="0"/>
                  <a:t> s</a:t>
                </a:r>
              </a:p>
            </p:txBody>
          </p:sp>
        </mc:Choice>
        <mc:Fallback>
          <p:sp>
            <p:nvSpPr>
              <p:cNvPr id="32" name="TextBox 31">
                <a:extLst>
                  <a:ext uri="{FF2B5EF4-FFF2-40B4-BE49-F238E27FC236}">
                    <a16:creationId xmlns:a16="http://schemas.microsoft.com/office/drawing/2014/main" id="{F6C8A4CC-3BBF-3868-3A05-20307A83C9F6}"/>
                  </a:ext>
                </a:extLst>
              </p:cNvPr>
              <p:cNvSpPr txBox="1">
                <a:spLocks noRot="1" noChangeAspect="1" noMove="1" noResize="1" noEditPoints="1" noAdjustHandles="1" noChangeArrowheads="1" noChangeShapeType="1" noTextEdit="1"/>
              </p:cNvSpPr>
              <p:nvPr/>
            </p:nvSpPr>
            <p:spPr>
              <a:xfrm>
                <a:off x="1695450" y="1853684"/>
                <a:ext cx="1400175" cy="369332"/>
              </a:xfrm>
              <a:prstGeom prst="rect">
                <a:avLst/>
              </a:prstGeom>
              <a:blipFill>
                <a:blip r:embed="rId12"/>
                <a:stretch>
                  <a:fillRect t="-6557" r="-2609" b="-2623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B7DFF3FB-BBBD-FCC2-4E16-BE14EBF9DD62}"/>
                  </a:ext>
                </a:extLst>
              </p:cNvPr>
              <p:cNvSpPr txBox="1"/>
              <p:nvPr/>
            </p:nvSpPr>
            <p:spPr>
              <a:xfrm>
                <a:off x="1695450" y="3320534"/>
                <a:ext cx="14097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GB" b="0" i="1" smtClean="0">
                        <a:latin typeface="Cambria Math" panose="02040503050406030204" pitchFamily="18" charset="0"/>
                        <a:ea typeface="+mn-ea"/>
                      </a:rPr>
                      <m:t>1.0</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−9</m:t>
                        </m:r>
                      </m:sup>
                    </m:sSup>
                  </m:oMath>
                </a14:m>
                <a:r>
                  <a:rPr lang="en-GB" dirty="0"/>
                  <a:t> s</a:t>
                </a:r>
              </a:p>
            </p:txBody>
          </p:sp>
        </mc:Choice>
        <mc:Fallback>
          <p:sp>
            <p:nvSpPr>
              <p:cNvPr id="34" name="TextBox 33">
                <a:extLst>
                  <a:ext uri="{FF2B5EF4-FFF2-40B4-BE49-F238E27FC236}">
                    <a16:creationId xmlns:a16="http://schemas.microsoft.com/office/drawing/2014/main" id="{B7DFF3FB-BBBD-FCC2-4E16-BE14EBF9DD62}"/>
                  </a:ext>
                </a:extLst>
              </p:cNvPr>
              <p:cNvSpPr txBox="1">
                <a:spLocks noRot="1" noChangeAspect="1" noMove="1" noResize="1" noEditPoints="1" noAdjustHandles="1" noChangeArrowheads="1" noChangeShapeType="1" noTextEdit="1"/>
              </p:cNvSpPr>
              <p:nvPr/>
            </p:nvSpPr>
            <p:spPr>
              <a:xfrm>
                <a:off x="1695450" y="3320534"/>
                <a:ext cx="1409700" cy="369332"/>
              </a:xfrm>
              <a:prstGeom prst="rect">
                <a:avLst/>
              </a:prstGeom>
              <a:blipFill>
                <a:blip r:embed="rId13"/>
                <a:stretch>
                  <a:fillRect t="-8333" r="-2165" b="-2833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FEBE162C-697F-84BE-BF69-95F5261838F4}"/>
                  </a:ext>
                </a:extLst>
              </p:cNvPr>
              <p:cNvSpPr txBox="1"/>
              <p:nvPr/>
            </p:nvSpPr>
            <p:spPr>
              <a:xfrm>
                <a:off x="1666875" y="4158734"/>
                <a:ext cx="135255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GB" b="0" i="1" smtClean="0">
                        <a:latin typeface="Cambria Math" panose="02040503050406030204" pitchFamily="18" charset="0"/>
                        <a:ea typeface="+mn-ea"/>
                      </a:rPr>
                      <m:t>50</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−9</m:t>
                        </m:r>
                      </m:sup>
                    </m:sSup>
                  </m:oMath>
                </a14:m>
                <a:r>
                  <a:rPr lang="en-GB" dirty="0"/>
                  <a:t> s</a:t>
                </a:r>
              </a:p>
            </p:txBody>
          </p:sp>
        </mc:Choice>
        <mc:Fallback>
          <p:sp>
            <p:nvSpPr>
              <p:cNvPr id="36" name="TextBox 35">
                <a:extLst>
                  <a:ext uri="{FF2B5EF4-FFF2-40B4-BE49-F238E27FC236}">
                    <a16:creationId xmlns:a16="http://schemas.microsoft.com/office/drawing/2014/main" id="{FEBE162C-697F-84BE-BF69-95F5261838F4}"/>
                  </a:ext>
                </a:extLst>
              </p:cNvPr>
              <p:cNvSpPr txBox="1">
                <a:spLocks noRot="1" noChangeAspect="1" noMove="1" noResize="1" noEditPoints="1" noAdjustHandles="1" noChangeArrowheads="1" noChangeShapeType="1" noTextEdit="1"/>
              </p:cNvSpPr>
              <p:nvPr/>
            </p:nvSpPr>
            <p:spPr>
              <a:xfrm>
                <a:off x="1666875" y="4158734"/>
                <a:ext cx="1352550" cy="369332"/>
              </a:xfrm>
              <a:prstGeom prst="rect">
                <a:avLst/>
              </a:prstGeom>
              <a:blipFill>
                <a:blip r:embed="rId14"/>
                <a:stretch>
                  <a:fillRect t="-6557" r="-2703" b="-2623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00DB7C16-C4FF-70CA-0A40-C9865D089DFA}"/>
                  </a:ext>
                </a:extLst>
              </p:cNvPr>
              <p:cNvSpPr txBox="1"/>
              <p:nvPr/>
            </p:nvSpPr>
            <p:spPr>
              <a:xfrm>
                <a:off x="3124200" y="2749034"/>
                <a:ext cx="12192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GB" b="0" i="1" smtClean="0">
                        <a:latin typeface="Cambria Math" panose="02040503050406030204" pitchFamily="18" charset="0"/>
                        <a:ea typeface="+mn-ea"/>
                      </a:rPr>
                      <m:t>1</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−6</m:t>
                        </m:r>
                      </m:sup>
                    </m:sSup>
                  </m:oMath>
                </a14:m>
                <a:r>
                  <a:rPr lang="en-GB" dirty="0"/>
                  <a:t> s</a:t>
                </a:r>
              </a:p>
            </p:txBody>
          </p:sp>
        </mc:Choice>
        <mc:Fallback>
          <p:sp>
            <p:nvSpPr>
              <p:cNvPr id="38" name="TextBox 37">
                <a:extLst>
                  <a:ext uri="{FF2B5EF4-FFF2-40B4-BE49-F238E27FC236}">
                    <a16:creationId xmlns:a16="http://schemas.microsoft.com/office/drawing/2014/main" id="{00DB7C16-C4FF-70CA-0A40-C9865D089DFA}"/>
                  </a:ext>
                </a:extLst>
              </p:cNvPr>
              <p:cNvSpPr txBox="1">
                <a:spLocks noRot="1" noChangeAspect="1" noMove="1" noResize="1" noEditPoints="1" noAdjustHandles="1" noChangeArrowheads="1" noChangeShapeType="1" noTextEdit="1"/>
              </p:cNvSpPr>
              <p:nvPr/>
            </p:nvSpPr>
            <p:spPr>
              <a:xfrm>
                <a:off x="3124200" y="2749034"/>
                <a:ext cx="1219200" cy="369332"/>
              </a:xfrm>
              <a:prstGeom prst="rect">
                <a:avLst/>
              </a:prstGeom>
              <a:blipFill>
                <a:blip r:embed="rId15"/>
                <a:stretch>
                  <a:fillRect t="-8197" r="-3500" b="-2623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7CC9AC3B-E175-9C9D-6290-E09439005733}"/>
                  </a:ext>
                </a:extLst>
              </p:cNvPr>
              <p:cNvSpPr txBox="1"/>
              <p:nvPr/>
            </p:nvSpPr>
            <p:spPr>
              <a:xfrm>
                <a:off x="161925" y="4768334"/>
                <a:ext cx="150495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GB" b="0" i="1" smtClean="0">
                        <a:latin typeface="Cambria Math" panose="02040503050406030204" pitchFamily="18" charset="0"/>
                        <a:ea typeface="+mn-ea"/>
                      </a:rPr>
                      <m:t>100</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6</m:t>
                        </m:r>
                      </m:sup>
                    </m:sSup>
                  </m:oMath>
                </a14:m>
                <a:r>
                  <a:rPr lang="en-GB" dirty="0"/>
                  <a:t> s</a:t>
                </a:r>
              </a:p>
            </p:txBody>
          </p:sp>
        </mc:Choice>
        <mc:Fallback>
          <p:sp>
            <p:nvSpPr>
              <p:cNvPr id="40" name="TextBox 39">
                <a:extLst>
                  <a:ext uri="{FF2B5EF4-FFF2-40B4-BE49-F238E27FC236}">
                    <a16:creationId xmlns:a16="http://schemas.microsoft.com/office/drawing/2014/main" id="{7CC9AC3B-E175-9C9D-6290-E09439005733}"/>
                  </a:ext>
                </a:extLst>
              </p:cNvPr>
              <p:cNvSpPr txBox="1">
                <a:spLocks noRot="1" noChangeAspect="1" noMove="1" noResize="1" noEditPoints="1" noAdjustHandles="1" noChangeArrowheads="1" noChangeShapeType="1" noTextEdit="1"/>
              </p:cNvSpPr>
              <p:nvPr/>
            </p:nvSpPr>
            <p:spPr>
              <a:xfrm>
                <a:off x="161925" y="4768334"/>
                <a:ext cx="1504950" cy="369332"/>
              </a:xfrm>
              <a:prstGeom prst="rect">
                <a:avLst/>
              </a:prstGeom>
              <a:blipFill>
                <a:blip r:embed="rId16"/>
                <a:stretch>
                  <a:fillRect t="-6557" r="-1220" b="-2623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0BC2D40A-E05F-F88D-A47B-71B940B82A83}"/>
                  </a:ext>
                </a:extLst>
              </p:cNvPr>
              <p:cNvSpPr txBox="1"/>
              <p:nvPr/>
            </p:nvSpPr>
            <p:spPr>
              <a:xfrm>
                <a:off x="2552700" y="4815959"/>
                <a:ext cx="139065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GB" b="0" i="1" smtClean="0">
                        <a:latin typeface="Cambria Math" panose="02040503050406030204" pitchFamily="18" charset="0"/>
                        <a:ea typeface="+mn-ea"/>
                      </a:rPr>
                      <m:t>10</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−3</m:t>
                        </m:r>
                      </m:sup>
                    </m:sSup>
                  </m:oMath>
                </a14:m>
                <a:r>
                  <a:rPr lang="en-GB" dirty="0"/>
                  <a:t> s</a:t>
                </a:r>
              </a:p>
            </p:txBody>
          </p:sp>
        </mc:Choice>
        <mc:Fallback>
          <p:sp>
            <p:nvSpPr>
              <p:cNvPr id="42" name="TextBox 41">
                <a:extLst>
                  <a:ext uri="{FF2B5EF4-FFF2-40B4-BE49-F238E27FC236}">
                    <a16:creationId xmlns:a16="http://schemas.microsoft.com/office/drawing/2014/main" id="{0BC2D40A-E05F-F88D-A47B-71B940B82A83}"/>
                  </a:ext>
                </a:extLst>
              </p:cNvPr>
              <p:cNvSpPr txBox="1">
                <a:spLocks noRot="1" noChangeAspect="1" noMove="1" noResize="1" noEditPoints="1" noAdjustHandles="1" noChangeArrowheads="1" noChangeShapeType="1" noTextEdit="1"/>
              </p:cNvSpPr>
              <p:nvPr/>
            </p:nvSpPr>
            <p:spPr>
              <a:xfrm>
                <a:off x="2552700" y="4815959"/>
                <a:ext cx="1390650" cy="369332"/>
              </a:xfrm>
              <a:prstGeom prst="rect">
                <a:avLst/>
              </a:prstGeom>
              <a:blipFill>
                <a:blip r:embed="rId17"/>
                <a:stretch>
                  <a:fillRect t="-6557" b="-2623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171A4F32-5664-0202-BFAD-726F997CD942}"/>
                  </a:ext>
                </a:extLst>
              </p:cNvPr>
              <p:cNvSpPr txBox="1"/>
              <p:nvPr/>
            </p:nvSpPr>
            <p:spPr>
              <a:xfrm>
                <a:off x="6438900" y="3023156"/>
                <a:ext cx="130492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GB" b="0" i="1" smtClean="0">
                        <a:latin typeface="Cambria Math" panose="02040503050406030204" pitchFamily="18" charset="0"/>
                        <a:ea typeface="+mn-ea"/>
                      </a:rPr>
                      <m:t>1</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−3</m:t>
                        </m:r>
                      </m:sup>
                    </m:sSup>
                  </m:oMath>
                </a14:m>
                <a:r>
                  <a:rPr lang="en-GB" dirty="0"/>
                  <a:t> s</a:t>
                </a:r>
              </a:p>
            </p:txBody>
          </p:sp>
        </mc:Choice>
        <mc:Fallback>
          <p:sp>
            <p:nvSpPr>
              <p:cNvPr id="44" name="TextBox 43">
                <a:extLst>
                  <a:ext uri="{FF2B5EF4-FFF2-40B4-BE49-F238E27FC236}">
                    <a16:creationId xmlns:a16="http://schemas.microsoft.com/office/drawing/2014/main" id="{171A4F32-5664-0202-BFAD-726F997CD942}"/>
                  </a:ext>
                </a:extLst>
              </p:cNvPr>
              <p:cNvSpPr txBox="1">
                <a:spLocks noRot="1" noChangeAspect="1" noMove="1" noResize="1" noEditPoints="1" noAdjustHandles="1" noChangeArrowheads="1" noChangeShapeType="1" noTextEdit="1"/>
              </p:cNvSpPr>
              <p:nvPr/>
            </p:nvSpPr>
            <p:spPr>
              <a:xfrm>
                <a:off x="6438900" y="3023156"/>
                <a:ext cx="1304925" cy="369332"/>
              </a:xfrm>
              <a:prstGeom prst="rect">
                <a:avLst/>
              </a:prstGeom>
              <a:blipFill>
                <a:blip r:embed="rId18"/>
                <a:stretch>
                  <a:fillRect t="-8197" b="-2623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01E06643-F7BA-D747-8F50-1209DFCCE0AA}"/>
                  </a:ext>
                </a:extLst>
              </p:cNvPr>
              <p:cNvSpPr txBox="1"/>
              <p:nvPr/>
            </p:nvSpPr>
            <p:spPr>
              <a:xfrm>
                <a:off x="9144000" y="2672834"/>
                <a:ext cx="150495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GB" b="0" i="1" smtClean="0">
                        <a:latin typeface="Cambria Math" panose="02040503050406030204" pitchFamily="18" charset="0"/>
                        <a:ea typeface="+mn-ea"/>
                      </a:rPr>
                      <m:t>100</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−3</m:t>
                        </m:r>
                      </m:sup>
                    </m:sSup>
                  </m:oMath>
                </a14:m>
                <a:r>
                  <a:rPr lang="en-GB" dirty="0"/>
                  <a:t> s</a:t>
                </a:r>
              </a:p>
            </p:txBody>
          </p:sp>
        </mc:Choice>
        <mc:Fallback>
          <p:sp>
            <p:nvSpPr>
              <p:cNvPr id="48" name="TextBox 47">
                <a:extLst>
                  <a:ext uri="{FF2B5EF4-FFF2-40B4-BE49-F238E27FC236}">
                    <a16:creationId xmlns:a16="http://schemas.microsoft.com/office/drawing/2014/main" id="{01E06643-F7BA-D747-8F50-1209DFCCE0AA}"/>
                  </a:ext>
                </a:extLst>
              </p:cNvPr>
              <p:cNvSpPr txBox="1">
                <a:spLocks noRot="1" noChangeAspect="1" noMove="1" noResize="1" noEditPoints="1" noAdjustHandles="1" noChangeArrowheads="1" noChangeShapeType="1" noTextEdit="1"/>
              </p:cNvSpPr>
              <p:nvPr/>
            </p:nvSpPr>
            <p:spPr>
              <a:xfrm>
                <a:off x="9144000" y="2672834"/>
                <a:ext cx="1504950" cy="369332"/>
              </a:xfrm>
              <a:prstGeom prst="rect">
                <a:avLst/>
              </a:prstGeom>
              <a:blipFill>
                <a:blip r:embed="rId19"/>
                <a:stretch>
                  <a:fillRect t="-6557" r="-810" b="-26230"/>
                </a:stretch>
              </a:blipFill>
            </p:spPr>
            <p:txBody>
              <a:bodyPr/>
              <a:lstStyle/>
              <a:p>
                <a:r>
                  <a:rPr lang="en-GB">
                    <a:noFill/>
                  </a:rPr>
                  <a:t> </a:t>
                </a:r>
              </a:p>
            </p:txBody>
          </p:sp>
        </mc:Fallback>
      </mc:AlternateContent>
    </p:spTree>
    <p:extLst>
      <p:ext uri="{BB962C8B-B14F-4D97-AF65-F5344CB8AC3E}">
        <p14:creationId xmlns:p14="http://schemas.microsoft.com/office/powerpoint/2010/main" val="784959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AF63A94E-4062-73CB-8ECE-575715EC5C95}"/>
                  </a:ext>
                </a:extLst>
              </p:cNvPr>
              <p:cNvGraphicFramePr>
                <a:graphicFrameLocks noGrp="1"/>
              </p:cNvGraphicFramePr>
              <p:nvPr>
                <p:extLst>
                  <p:ext uri="{D42A27DB-BD31-4B8C-83A1-F6EECF244321}">
                    <p14:modId xmlns:p14="http://schemas.microsoft.com/office/powerpoint/2010/main" val="1868851443"/>
                  </p:ext>
                </p:extLst>
              </p:nvPr>
            </p:nvGraphicFramePr>
            <p:xfrm>
              <a:off x="2146300" y="2310340"/>
              <a:ext cx="8128000" cy="4242186"/>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638299523"/>
                        </a:ext>
                      </a:extLst>
                    </a:gridCol>
                    <a:gridCol w="2032000">
                      <a:extLst>
                        <a:ext uri="{9D8B030D-6E8A-4147-A177-3AD203B41FA5}">
                          <a16:colId xmlns:a16="http://schemas.microsoft.com/office/drawing/2014/main" val="572214097"/>
                        </a:ext>
                      </a:extLst>
                    </a:gridCol>
                    <a:gridCol w="2032000">
                      <a:extLst>
                        <a:ext uri="{9D8B030D-6E8A-4147-A177-3AD203B41FA5}">
                          <a16:colId xmlns:a16="http://schemas.microsoft.com/office/drawing/2014/main" val="1799873596"/>
                        </a:ext>
                      </a:extLst>
                    </a:gridCol>
                    <a:gridCol w="2032000">
                      <a:extLst>
                        <a:ext uri="{9D8B030D-6E8A-4147-A177-3AD203B41FA5}">
                          <a16:colId xmlns:a16="http://schemas.microsoft.com/office/drawing/2014/main" val="563427225"/>
                        </a:ext>
                      </a:extLst>
                    </a:gridCol>
                  </a:tblGrid>
                  <a:tr h="417471">
                    <a:tc>
                      <a:txBody>
                        <a:bodyPr/>
                        <a:lstStyle/>
                        <a:p>
                          <a:r>
                            <a:rPr lang="en-GB" dirty="0"/>
                            <a:t>Storage Type</a:t>
                          </a:r>
                        </a:p>
                      </a:txBody>
                      <a:tcPr/>
                    </a:tc>
                    <a:tc>
                      <a:txBody>
                        <a:bodyPr/>
                        <a:lstStyle/>
                        <a:p>
                          <a:r>
                            <a:rPr lang="en-GB" dirty="0"/>
                            <a:t>Typical Access Time</a:t>
                          </a:r>
                        </a:p>
                      </a:txBody>
                      <a:tcPr/>
                    </a:tc>
                    <a:tc>
                      <a:txBody>
                        <a:bodyPr/>
                        <a:lstStyle/>
                        <a:p>
                          <a:endParaRPr lang="en-GB" dirty="0"/>
                        </a:p>
                      </a:txBody>
                      <a:tcPr/>
                    </a:tc>
                    <a:tc>
                      <a:txBody>
                        <a:bodyPr/>
                        <a:lstStyle/>
                        <a:p>
                          <a:r>
                            <a:rPr lang="en-GB" dirty="0"/>
                            <a:t>Storage cost per byte</a:t>
                          </a:r>
                        </a:p>
                      </a:txBody>
                      <a:tcPr/>
                    </a:tc>
                    <a:extLst>
                      <a:ext uri="{0D108BD9-81ED-4DB2-BD59-A6C34878D82A}">
                        <a16:rowId xmlns:a16="http://schemas.microsoft.com/office/drawing/2014/main" val="3166104983"/>
                      </a:ext>
                    </a:extLst>
                  </a:tr>
                  <a:tr h="417471">
                    <a:tc>
                      <a:txBody>
                        <a:bodyPr/>
                        <a:lstStyle/>
                        <a:p>
                          <a:r>
                            <a:rPr lang="en-GB" dirty="0"/>
                            <a:t>CPU register</a:t>
                          </a:r>
                        </a:p>
                      </a:txBody>
                      <a:tcPr/>
                    </a:tc>
                    <a:tc>
                      <a:txBody>
                        <a:bodyPr/>
                        <a:lstStyle/>
                        <a:p>
                          <a14:m>
                            <m:oMath xmlns:m="http://schemas.openxmlformats.org/officeDocument/2006/math">
                              <m:r>
                                <a:rPr lang="en-GB" b="0" i="1" smtClean="0">
                                  <a:latin typeface="Cambria Math" panose="02040503050406030204" pitchFamily="18" charset="0"/>
                                </a:rPr>
                                <m:t>0.5</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−9</m:t>
                                  </m:r>
                                </m:sup>
                              </m:sSup>
                            </m:oMath>
                          </a14:m>
                          <a:r>
                            <a:rPr lang="en-GB" dirty="0"/>
                            <a:t> s</a:t>
                          </a:r>
                        </a:p>
                      </a:txBody>
                      <a:tcPr/>
                    </a:tc>
                    <a:tc>
                      <a:txBody>
                        <a:bodyPr/>
                        <a:lstStyle/>
                        <a:p>
                          <a:endParaRPr lang="en-GB"/>
                        </a:p>
                      </a:txBody>
                      <a:tcPr/>
                    </a:tc>
                    <a:tc>
                      <a:txBody>
                        <a:bodyPr/>
                        <a:lstStyle/>
                        <a:p>
                          <a:r>
                            <a:rPr lang="en-GB" dirty="0"/>
                            <a:t>High</a:t>
                          </a:r>
                        </a:p>
                      </a:txBody>
                      <a:tcPr/>
                    </a:tc>
                    <a:extLst>
                      <a:ext uri="{0D108BD9-81ED-4DB2-BD59-A6C34878D82A}">
                        <a16:rowId xmlns:a16="http://schemas.microsoft.com/office/drawing/2014/main" val="2557735911"/>
                      </a:ext>
                    </a:extLst>
                  </a:tr>
                  <a:tr h="417471">
                    <a:tc>
                      <a:txBody>
                        <a:bodyPr/>
                        <a:lstStyle/>
                        <a:p>
                          <a:r>
                            <a:rPr lang="en-GB" dirty="0"/>
                            <a:t>CPU L1 Cache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GB" b="0" i="1" smtClean="0">
                                  <a:latin typeface="Cambria Math" panose="02040503050406030204" pitchFamily="18" charset="0"/>
                                  <a:ea typeface="+mn-ea"/>
                                </a:rPr>
                                <m:t>1.0</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−9</m:t>
                                  </m:r>
                                </m:sup>
                              </m:sSup>
                            </m:oMath>
                          </a14:m>
                          <a:r>
                            <a:rPr lang="en-GB" dirty="0"/>
                            <a:t> s</a:t>
                          </a:r>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509172056"/>
                      </a:ext>
                    </a:extLst>
                  </a:tr>
                  <a:tr h="417471">
                    <a:tc>
                      <a:txBody>
                        <a:bodyPr/>
                        <a:lstStyle/>
                        <a:p>
                          <a:r>
                            <a:rPr lang="en-GB" dirty="0"/>
                            <a:t>RAM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GB" b="0" i="1" smtClean="0">
                                  <a:latin typeface="Cambria Math" panose="02040503050406030204" pitchFamily="18" charset="0"/>
                                  <a:ea typeface="+mn-ea"/>
                                </a:rPr>
                                <m:t>50</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−9</m:t>
                                  </m:r>
                                </m:sup>
                              </m:sSup>
                            </m:oMath>
                          </a14:m>
                          <a:r>
                            <a:rPr lang="en-GB" dirty="0"/>
                            <a:t> s</a:t>
                          </a:r>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566530033"/>
                      </a:ext>
                    </a:extLst>
                  </a:tr>
                  <a:tr h="506051">
                    <a:tc>
                      <a:txBody>
                        <a:bodyPr/>
                        <a:lstStyle/>
                        <a:p>
                          <a:r>
                            <a:rPr lang="en-GB" dirty="0"/>
                            <a:t>Interprocess communication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GB" b="0" i="1" smtClean="0">
                                  <a:latin typeface="Cambria Math" panose="02040503050406030204" pitchFamily="18" charset="0"/>
                                  <a:ea typeface="+mn-ea"/>
                                </a:rPr>
                                <m:t>1</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6</m:t>
                                  </m:r>
                                </m:sup>
                              </m:sSup>
                            </m:oMath>
                          </a14:m>
                          <a:r>
                            <a:rPr lang="en-GB" dirty="0"/>
                            <a:t> s</a:t>
                          </a:r>
                        </a:p>
                      </a:txBody>
                      <a:tcPr/>
                    </a:tc>
                    <a:tc>
                      <a:txBody>
                        <a:bodyPr/>
                        <a:lstStyle/>
                        <a:p>
                          <a:r>
                            <a:rPr lang="en-GB" dirty="0"/>
                            <a:t>e.g. Redis</a:t>
                          </a:r>
                        </a:p>
                      </a:txBody>
                      <a:tcPr/>
                    </a:tc>
                    <a:tc>
                      <a:txBody>
                        <a:bodyPr/>
                        <a:lstStyle/>
                        <a:p>
                          <a:endParaRPr lang="en-GB" dirty="0"/>
                        </a:p>
                      </a:txBody>
                      <a:tcPr/>
                    </a:tc>
                    <a:extLst>
                      <a:ext uri="{0D108BD9-81ED-4DB2-BD59-A6C34878D82A}">
                        <a16:rowId xmlns:a16="http://schemas.microsoft.com/office/drawing/2014/main" val="2882990224"/>
                      </a:ext>
                    </a:extLst>
                  </a:tr>
                  <a:tr h="457200">
                    <a:tc>
                      <a:txBody>
                        <a:bodyPr/>
                        <a:lstStyle/>
                        <a:p>
                          <a:r>
                            <a:rPr lang="en-GB" dirty="0"/>
                            <a:t>SSD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GB" b="0" i="1" smtClean="0">
                                  <a:latin typeface="Cambria Math" panose="02040503050406030204" pitchFamily="18" charset="0"/>
                                  <a:ea typeface="+mn-ea"/>
                                </a:rPr>
                                <m:t>100</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6</m:t>
                                  </m:r>
                                </m:sup>
                              </m:sSup>
                            </m:oMath>
                          </a14:m>
                          <a:r>
                            <a:rPr lang="en-GB" dirty="0"/>
                            <a:t> s</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60948964"/>
                      </a:ext>
                    </a:extLst>
                  </a:tr>
                  <a:tr h="417471">
                    <a:tc>
                      <a:txBody>
                        <a:bodyPr/>
                        <a:lstStyle/>
                        <a:p>
                          <a:r>
                            <a:rPr lang="en-GB" dirty="0"/>
                            <a:t>HDD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GB" b="0" i="1" smtClean="0">
                                  <a:latin typeface="Cambria Math" panose="02040503050406030204" pitchFamily="18" charset="0"/>
                                  <a:ea typeface="+mn-ea"/>
                                </a:rPr>
                                <m:t>10</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3</m:t>
                                  </m:r>
                                </m:sup>
                              </m:sSup>
                            </m:oMath>
                          </a14:m>
                          <a:r>
                            <a:rPr lang="en-GB" dirty="0"/>
                            <a:t> s</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697594118"/>
                      </a:ext>
                    </a:extLst>
                  </a:tr>
                  <a:tr h="417471">
                    <a:tc>
                      <a:txBody>
                        <a:bodyPr/>
                        <a:lstStyle/>
                        <a:p>
                          <a:r>
                            <a:rPr lang="en-GB" dirty="0"/>
                            <a:t>LAN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GB" b="0" i="1" smtClean="0">
                                  <a:latin typeface="Cambria Math" panose="02040503050406030204" pitchFamily="18" charset="0"/>
                                  <a:ea typeface="+mn-ea"/>
                                </a:rPr>
                                <m:t>1</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3</m:t>
                                  </m:r>
                                </m:sup>
                              </m:sSup>
                            </m:oMath>
                          </a14:m>
                          <a:r>
                            <a:rPr lang="en-GB" dirty="0"/>
                            <a:t> s</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181077249"/>
                      </a:ext>
                    </a:extLst>
                  </a:tr>
                  <a:tr h="417471">
                    <a:tc>
                      <a:txBody>
                        <a:bodyPr/>
                        <a:lstStyle/>
                        <a:p>
                          <a:r>
                            <a:rPr lang="en-GB" dirty="0"/>
                            <a:t>WAN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GB" b="0" i="1" smtClean="0">
                                  <a:latin typeface="Cambria Math" panose="02040503050406030204" pitchFamily="18" charset="0"/>
                                  <a:ea typeface="+mn-ea"/>
                                </a:rPr>
                                <m:t>100</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3</m:t>
                                  </m:r>
                                </m:sup>
                              </m:sSup>
                            </m:oMath>
                          </a14:m>
                          <a:r>
                            <a:rPr lang="en-GB" dirty="0"/>
                            <a:t> s</a:t>
                          </a:r>
                        </a:p>
                      </a:txBody>
                      <a:tcPr/>
                    </a:tc>
                    <a:tc>
                      <a:txBody>
                        <a:bodyPr/>
                        <a:lstStyle/>
                        <a:p>
                          <a:r>
                            <a:rPr lang="en-GB" dirty="0" err="1"/>
                            <a:t>Incl</a:t>
                          </a:r>
                          <a:r>
                            <a:rPr lang="en-GB" dirty="0"/>
                            <a:t> Cloud</a:t>
                          </a:r>
                        </a:p>
                      </a:txBody>
                      <a:tcPr/>
                    </a:tc>
                    <a:tc>
                      <a:txBody>
                        <a:bodyPr/>
                        <a:lstStyle/>
                        <a:p>
                          <a:r>
                            <a:rPr lang="en-GB" dirty="0"/>
                            <a:t>Low</a:t>
                          </a:r>
                        </a:p>
                      </a:txBody>
                      <a:tcPr/>
                    </a:tc>
                    <a:extLst>
                      <a:ext uri="{0D108BD9-81ED-4DB2-BD59-A6C34878D82A}">
                        <a16:rowId xmlns:a16="http://schemas.microsoft.com/office/drawing/2014/main" val="2688310199"/>
                      </a:ext>
                    </a:extLst>
                  </a:tr>
                </a:tbl>
              </a:graphicData>
            </a:graphic>
          </p:graphicFrame>
        </mc:Choice>
        <mc:Fallback>
          <p:graphicFrame>
            <p:nvGraphicFramePr>
              <p:cNvPr id="4" name="Table 3">
                <a:extLst>
                  <a:ext uri="{FF2B5EF4-FFF2-40B4-BE49-F238E27FC236}">
                    <a16:creationId xmlns:a16="http://schemas.microsoft.com/office/drawing/2014/main" id="{AF63A94E-4062-73CB-8ECE-575715EC5C95}"/>
                  </a:ext>
                </a:extLst>
              </p:cNvPr>
              <p:cNvGraphicFramePr>
                <a:graphicFrameLocks noGrp="1"/>
              </p:cNvGraphicFramePr>
              <p:nvPr>
                <p:extLst>
                  <p:ext uri="{D42A27DB-BD31-4B8C-83A1-F6EECF244321}">
                    <p14:modId xmlns:p14="http://schemas.microsoft.com/office/powerpoint/2010/main" val="1868851443"/>
                  </p:ext>
                </p:extLst>
              </p:nvPr>
            </p:nvGraphicFramePr>
            <p:xfrm>
              <a:off x="2146300" y="2310340"/>
              <a:ext cx="8128000" cy="4242186"/>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638299523"/>
                        </a:ext>
                      </a:extLst>
                    </a:gridCol>
                    <a:gridCol w="2032000">
                      <a:extLst>
                        <a:ext uri="{9D8B030D-6E8A-4147-A177-3AD203B41FA5}">
                          <a16:colId xmlns:a16="http://schemas.microsoft.com/office/drawing/2014/main" val="572214097"/>
                        </a:ext>
                      </a:extLst>
                    </a:gridCol>
                    <a:gridCol w="2032000">
                      <a:extLst>
                        <a:ext uri="{9D8B030D-6E8A-4147-A177-3AD203B41FA5}">
                          <a16:colId xmlns:a16="http://schemas.microsoft.com/office/drawing/2014/main" val="1799873596"/>
                        </a:ext>
                      </a:extLst>
                    </a:gridCol>
                    <a:gridCol w="2032000">
                      <a:extLst>
                        <a:ext uri="{9D8B030D-6E8A-4147-A177-3AD203B41FA5}">
                          <a16:colId xmlns:a16="http://schemas.microsoft.com/office/drawing/2014/main" val="563427225"/>
                        </a:ext>
                      </a:extLst>
                    </a:gridCol>
                  </a:tblGrid>
                  <a:tr h="640080">
                    <a:tc>
                      <a:txBody>
                        <a:bodyPr/>
                        <a:lstStyle/>
                        <a:p>
                          <a:r>
                            <a:rPr lang="en-GB" dirty="0"/>
                            <a:t>Storage Type</a:t>
                          </a:r>
                        </a:p>
                      </a:txBody>
                      <a:tcPr/>
                    </a:tc>
                    <a:tc>
                      <a:txBody>
                        <a:bodyPr/>
                        <a:lstStyle/>
                        <a:p>
                          <a:r>
                            <a:rPr lang="en-GB" dirty="0"/>
                            <a:t>Typical Access Time</a:t>
                          </a:r>
                        </a:p>
                      </a:txBody>
                      <a:tcPr/>
                    </a:tc>
                    <a:tc>
                      <a:txBody>
                        <a:bodyPr/>
                        <a:lstStyle/>
                        <a:p>
                          <a:endParaRPr lang="en-GB" dirty="0"/>
                        </a:p>
                      </a:txBody>
                      <a:tcPr/>
                    </a:tc>
                    <a:tc>
                      <a:txBody>
                        <a:bodyPr/>
                        <a:lstStyle/>
                        <a:p>
                          <a:r>
                            <a:rPr lang="en-GB" dirty="0"/>
                            <a:t>Storage cost per byte</a:t>
                          </a:r>
                        </a:p>
                      </a:txBody>
                      <a:tcPr/>
                    </a:tc>
                    <a:extLst>
                      <a:ext uri="{0D108BD9-81ED-4DB2-BD59-A6C34878D82A}">
                        <a16:rowId xmlns:a16="http://schemas.microsoft.com/office/drawing/2014/main" val="3166104983"/>
                      </a:ext>
                    </a:extLst>
                  </a:tr>
                  <a:tr h="417471">
                    <a:tc>
                      <a:txBody>
                        <a:bodyPr/>
                        <a:lstStyle/>
                        <a:p>
                          <a:r>
                            <a:rPr lang="en-GB" dirty="0"/>
                            <a:t>CPU register</a:t>
                          </a:r>
                        </a:p>
                      </a:txBody>
                      <a:tcPr/>
                    </a:tc>
                    <a:tc>
                      <a:txBody>
                        <a:bodyPr/>
                        <a:lstStyle/>
                        <a:p>
                          <a:endParaRPr lang="en-US"/>
                        </a:p>
                      </a:txBody>
                      <a:tcPr>
                        <a:blipFill>
                          <a:blip r:embed="rId2"/>
                          <a:stretch>
                            <a:fillRect l="-100601" t="-157971" r="-201502" b="-769565"/>
                          </a:stretch>
                        </a:blipFill>
                      </a:tcPr>
                    </a:tc>
                    <a:tc>
                      <a:txBody>
                        <a:bodyPr/>
                        <a:lstStyle/>
                        <a:p>
                          <a:endParaRPr lang="en-GB"/>
                        </a:p>
                      </a:txBody>
                      <a:tcPr/>
                    </a:tc>
                    <a:tc>
                      <a:txBody>
                        <a:bodyPr/>
                        <a:lstStyle/>
                        <a:p>
                          <a:r>
                            <a:rPr lang="en-GB" dirty="0"/>
                            <a:t>High</a:t>
                          </a:r>
                        </a:p>
                      </a:txBody>
                      <a:tcPr/>
                    </a:tc>
                    <a:extLst>
                      <a:ext uri="{0D108BD9-81ED-4DB2-BD59-A6C34878D82A}">
                        <a16:rowId xmlns:a16="http://schemas.microsoft.com/office/drawing/2014/main" val="2557735911"/>
                      </a:ext>
                    </a:extLst>
                  </a:tr>
                  <a:tr h="417471">
                    <a:tc>
                      <a:txBody>
                        <a:bodyPr/>
                        <a:lstStyle/>
                        <a:p>
                          <a:r>
                            <a:rPr lang="en-GB" dirty="0"/>
                            <a:t>CPU L1 Cache</a:t>
                          </a:r>
                        </a:p>
                      </a:txBody>
                      <a:tcPr/>
                    </a:tc>
                    <a:tc>
                      <a:txBody>
                        <a:bodyPr/>
                        <a:lstStyle/>
                        <a:p>
                          <a:endParaRPr lang="en-US"/>
                        </a:p>
                      </a:txBody>
                      <a:tcPr>
                        <a:blipFill>
                          <a:blip r:embed="rId2"/>
                          <a:stretch>
                            <a:fillRect l="-100601" t="-261765" r="-201502" b="-680882"/>
                          </a:stretch>
                        </a:blipFill>
                      </a:tcPr>
                    </a:tc>
                    <a:tc>
                      <a:txBody>
                        <a:bodyPr/>
                        <a:lstStyle/>
                        <a:p>
                          <a:endParaRPr lang="en-GB"/>
                        </a:p>
                      </a:txBody>
                      <a:tcPr/>
                    </a:tc>
                    <a:tc>
                      <a:txBody>
                        <a:bodyPr/>
                        <a:lstStyle/>
                        <a:p>
                          <a:endParaRPr lang="en-GB"/>
                        </a:p>
                      </a:txBody>
                      <a:tcPr/>
                    </a:tc>
                    <a:extLst>
                      <a:ext uri="{0D108BD9-81ED-4DB2-BD59-A6C34878D82A}">
                        <a16:rowId xmlns:a16="http://schemas.microsoft.com/office/drawing/2014/main" val="2509172056"/>
                      </a:ext>
                    </a:extLst>
                  </a:tr>
                  <a:tr h="417471">
                    <a:tc>
                      <a:txBody>
                        <a:bodyPr/>
                        <a:lstStyle/>
                        <a:p>
                          <a:r>
                            <a:rPr lang="en-GB" dirty="0"/>
                            <a:t>RAM</a:t>
                          </a:r>
                        </a:p>
                      </a:txBody>
                      <a:tcPr/>
                    </a:tc>
                    <a:tc>
                      <a:txBody>
                        <a:bodyPr/>
                        <a:lstStyle/>
                        <a:p>
                          <a:endParaRPr lang="en-US"/>
                        </a:p>
                      </a:txBody>
                      <a:tcPr>
                        <a:blipFill>
                          <a:blip r:embed="rId2"/>
                          <a:stretch>
                            <a:fillRect l="-100601" t="-356522" r="-201502" b="-571014"/>
                          </a:stretch>
                        </a:blipFill>
                      </a:tcPr>
                    </a:tc>
                    <a:tc>
                      <a:txBody>
                        <a:bodyPr/>
                        <a:lstStyle/>
                        <a:p>
                          <a:endParaRPr lang="en-GB"/>
                        </a:p>
                      </a:txBody>
                      <a:tcPr/>
                    </a:tc>
                    <a:tc>
                      <a:txBody>
                        <a:bodyPr/>
                        <a:lstStyle/>
                        <a:p>
                          <a:endParaRPr lang="en-GB"/>
                        </a:p>
                      </a:txBody>
                      <a:tcPr/>
                    </a:tc>
                    <a:extLst>
                      <a:ext uri="{0D108BD9-81ED-4DB2-BD59-A6C34878D82A}">
                        <a16:rowId xmlns:a16="http://schemas.microsoft.com/office/drawing/2014/main" val="3566530033"/>
                      </a:ext>
                    </a:extLst>
                  </a:tr>
                  <a:tr h="640080">
                    <a:tc>
                      <a:txBody>
                        <a:bodyPr/>
                        <a:lstStyle/>
                        <a:p>
                          <a:r>
                            <a:rPr lang="en-GB" dirty="0"/>
                            <a:t>Interprocess communication</a:t>
                          </a:r>
                        </a:p>
                      </a:txBody>
                      <a:tcPr/>
                    </a:tc>
                    <a:tc>
                      <a:txBody>
                        <a:bodyPr/>
                        <a:lstStyle/>
                        <a:p>
                          <a:endParaRPr lang="en-US"/>
                        </a:p>
                      </a:txBody>
                      <a:tcPr>
                        <a:blipFill>
                          <a:blip r:embed="rId2"/>
                          <a:stretch>
                            <a:fillRect l="-100601" t="-300000" r="-201502" b="-275238"/>
                          </a:stretch>
                        </a:blipFill>
                      </a:tcPr>
                    </a:tc>
                    <a:tc>
                      <a:txBody>
                        <a:bodyPr/>
                        <a:lstStyle/>
                        <a:p>
                          <a:r>
                            <a:rPr lang="en-GB" dirty="0"/>
                            <a:t>e.g. Redis</a:t>
                          </a:r>
                        </a:p>
                      </a:txBody>
                      <a:tcPr/>
                    </a:tc>
                    <a:tc>
                      <a:txBody>
                        <a:bodyPr/>
                        <a:lstStyle/>
                        <a:p>
                          <a:endParaRPr lang="en-GB" dirty="0"/>
                        </a:p>
                      </a:txBody>
                      <a:tcPr/>
                    </a:tc>
                    <a:extLst>
                      <a:ext uri="{0D108BD9-81ED-4DB2-BD59-A6C34878D82A}">
                        <a16:rowId xmlns:a16="http://schemas.microsoft.com/office/drawing/2014/main" val="2882990224"/>
                      </a:ext>
                    </a:extLst>
                  </a:tr>
                  <a:tr h="457200">
                    <a:tc>
                      <a:txBody>
                        <a:bodyPr/>
                        <a:lstStyle/>
                        <a:p>
                          <a:r>
                            <a:rPr lang="en-GB" dirty="0"/>
                            <a:t>SSD</a:t>
                          </a:r>
                        </a:p>
                      </a:txBody>
                      <a:tcPr/>
                    </a:tc>
                    <a:tc>
                      <a:txBody>
                        <a:bodyPr/>
                        <a:lstStyle/>
                        <a:p>
                          <a:endParaRPr lang="en-US"/>
                        </a:p>
                      </a:txBody>
                      <a:tcPr>
                        <a:blipFill>
                          <a:blip r:embed="rId2"/>
                          <a:stretch>
                            <a:fillRect l="-100601" t="-560000" r="-201502" b="-285333"/>
                          </a:stretch>
                        </a:blipFill>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60948964"/>
                      </a:ext>
                    </a:extLst>
                  </a:tr>
                  <a:tr h="417471">
                    <a:tc>
                      <a:txBody>
                        <a:bodyPr/>
                        <a:lstStyle/>
                        <a:p>
                          <a:r>
                            <a:rPr lang="en-GB" dirty="0"/>
                            <a:t>HDD</a:t>
                          </a:r>
                        </a:p>
                      </a:txBody>
                      <a:tcPr/>
                    </a:tc>
                    <a:tc>
                      <a:txBody>
                        <a:bodyPr/>
                        <a:lstStyle/>
                        <a:p>
                          <a:endParaRPr lang="en-US"/>
                        </a:p>
                      </a:txBody>
                      <a:tcPr>
                        <a:blipFill>
                          <a:blip r:embed="rId2"/>
                          <a:stretch>
                            <a:fillRect l="-100601" t="-717391" r="-201502" b="-210145"/>
                          </a:stretch>
                        </a:blipFill>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697594118"/>
                      </a:ext>
                    </a:extLst>
                  </a:tr>
                  <a:tr h="417471">
                    <a:tc>
                      <a:txBody>
                        <a:bodyPr/>
                        <a:lstStyle/>
                        <a:p>
                          <a:r>
                            <a:rPr lang="en-GB" dirty="0"/>
                            <a:t>LAN</a:t>
                          </a:r>
                        </a:p>
                      </a:txBody>
                      <a:tcPr/>
                    </a:tc>
                    <a:tc>
                      <a:txBody>
                        <a:bodyPr/>
                        <a:lstStyle/>
                        <a:p>
                          <a:endParaRPr lang="en-US"/>
                        </a:p>
                      </a:txBody>
                      <a:tcPr>
                        <a:blipFill>
                          <a:blip r:embed="rId2"/>
                          <a:stretch>
                            <a:fillRect l="-100601" t="-829412" r="-201502" b="-113235"/>
                          </a:stretch>
                        </a:blipFill>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181077249"/>
                      </a:ext>
                    </a:extLst>
                  </a:tr>
                  <a:tr h="417471">
                    <a:tc>
                      <a:txBody>
                        <a:bodyPr/>
                        <a:lstStyle/>
                        <a:p>
                          <a:r>
                            <a:rPr lang="en-GB" dirty="0"/>
                            <a:t>WAN</a:t>
                          </a:r>
                        </a:p>
                      </a:txBody>
                      <a:tcPr/>
                    </a:tc>
                    <a:tc>
                      <a:txBody>
                        <a:bodyPr/>
                        <a:lstStyle/>
                        <a:p>
                          <a:endParaRPr lang="en-US"/>
                        </a:p>
                      </a:txBody>
                      <a:tcPr>
                        <a:blipFill>
                          <a:blip r:embed="rId2"/>
                          <a:stretch>
                            <a:fillRect l="-100601" t="-915942" r="-201502" b="-11594"/>
                          </a:stretch>
                        </a:blipFill>
                      </a:tcPr>
                    </a:tc>
                    <a:tc>
                      <a:txBody>
                        <a:bodyPr/>
                        <a:lstStyle/>
                        <a:p>
                          <a:r>
                            <a:rPr lang="en-GB" dirty="0" err="1"/>
                            <a:t>Incl</a:t>
                          </a:r>
                          <a:r>
                            <a:rPr lang="en-GB" dirty="0"/>
                            <a:t> Cloud</a:t>
                          </a:r>
                        </a:p>
                      </a:txBody>
                      <a:tcPr/>
                    </a:tc>
                    <a:tc>
                      <a:txBody>
                        <a:bodyPr/>
                        <a:lstStyle/>
                        <a:p>
                          <a:r>
                            <a:rPr lang="en-GB" dirty="0"/>
                            <a:t>Low</a:t>
                          </a:r>
                        </a:p>
                      </a:txBody>
                      <a:tcPr/>
                    </a:tc>
                    <a:extLst>
                      <a:ext uri="{0D108BD9-81ED-4DB2-BD59-A6C34878D82A}">
                        <a16:rowId xmlns:a16="http://schemas.microsoft.com/office/drawing/2014/main" val="2688310199"/>
                      </a:ext>
                    </a:extLst>
                  </a:tr>
                </a:tbl>
              </a:graphicData>
            </a:graphic>
          </p:graphicFrame>
        </mc:Fallback>
      </mc:AlternateContent>
      <p:sp>
        <p:nvSpPr>
          <p:cNvPr id="5" name="TextBox 4">
            <a:extLst>
              <a:ext uri="{FF2B5EF4-FFF2-40B4-BE49-F238E27FC236}">
                <a16:creationId xmlns:a16="http://schemas.microsoft.com/office/drawing/2014/main" id="{1FBCC599-6BCE-4E7E-6602-491C0EF470EF}"/>
              </a:ext>
            </a:extLst>
          </p:cNvPr>
          <p:cNvSpPr txBox="1"/>
          <p:nvPr/>
        </p:nvSpPr>
        <p:spPr>
          <a:xfrm>
            <a:off x="981075" y="342900"/>
            <a:ext cx="10001250" cy="369332"/>
          </a:xfrm>
          <a:prstGeom prst="rect">
            <a:avLst/>
          </a:prstGeom>
          <a:noFill/>
        </p:spPr>
        <p:txBody>
          <a:bodyPr wrap="square" rtlCol="0">
            <a:spAutoFit/>
          </a:bodyPr>
          <a:lstStyle/>
          <a:p>
            <a:r>
              <a:rPr lang="en-GB" dirty="0"/>
              <a:t>The motivation for caching comes from the different speeds of different types of memory</a:t>
            </a:r>
          </a:p>
        </p:txBody>
      </p:sp>
      <p:sp>
        <p:nvSpPr>
          <p:cNvPr id="6" name="TextBox 5">
            <a:extLst>
              <a:ext uri="{FF2B5EF4-FFF2-40B4-BE49-F238E27FC236}">
                <a16:creationId xmlns:a16="http://schemas.microsoft.com/office/drawing/2014/main" id="{44D65932-E481-72FD-D725-D536194A2780}"/>
              </a:ext>
            </a:extLst>
          </p:cNvPr>
          <p:cNvSpPr txBox="1"/>
          <p:nvPr/>
        </p:nvSpPr>
        <p:spPr>
          <a:xfrm>
            <a:off x="981075" y="923925"/>
            <a:ext cx="9667875" cy="1200329"/>
          </a:xfrm>
          <a:prstGeom prst="rect">
            <a:avLst/>
          </a:prstGeom>
          <a:noFill/>
        </p:spPr>
        <p:txBody>
          <a:bodyPr wrap="square" rtlCol="0">
            <a:spAutoFit/>
          </a:bodyPr>
          <a:lstStyle/>
          <a:p>
            <a:r>
              <a:rPr lang="en-GB" dirty="0"/>
              <a:t>Generally, the only place that data can be manipulated is in a CPU, so the hardware design places the fastest memory there. But it’s expensive so caching is all about taking advantage of the low cost of large amounts of memory, while making sure you get the best performance out of it.</a:t>
            </a:r>
          </a:p>
        </p:txBody>
      </p:sp>
    </p:spTree>
    <p:extLst>
      <p:ext uri="{BB962C8B-B14F-4D97-AF65-F5344CB8AC3E}">
        <p14:creationId xmlns:p14="http://schemas.microsoft.com/office/powerpoint/2010/main" val="40562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AAFE53-7D8B-F7E8-DA80-22C317CE6F8B}"/>
              </a:ext>
            </a:extLst>
          </p:cNvPr>
          <p:cNvSpPr txBox="1"/>
          <p:nvPr/>
        </p:nvSpPr>
        <p:spPr>
          <a:xfrm>
            <a:off x="942975" y="1398002"/>
            <a:ext cx="10572750" cy="4832092"/>
          </a:xfrm>
          <a:prstGeom prst="rect">
            <a:avLst/>
          </a:prstGeom>
          <a:noFill/>
        </p:spPr>
        <p:txBody>
          <a:bodyPr wrap="square">
            <a:spAutoFit/>
          </a:bodyPr>
          <a:lstStyle/>
          <a:p>
            <a:r>
              <a:rPr lang="en-GB" sz="12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internal</a:t>
            </a: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class</a:t>
            </a:r>
            <a:r>
              <a:rPr lang="en-GB" sz="1400" dirty="0">
                <a:solidFill>
                  <a:srgbClr val="000000"/>
                </a:solidFill>
                <a:highlight>
                  <a:srgbClr val="FFFFFF"/>
                </a:highlight>
                <a:latin typeface="Consolas" panose="020B0609020204030204" pitchFamily="49" charset="0"/>
              </a:rPr>
              <a:t> </a:t>
            </a:r>
            <a:r>
              <a:rPr lang="en-GB" sz="1400" dirty="0" err="1">
                <a:solidFill>
                  <a:srgbClr val="2B91AF"/>
                </a:solidFill>
                <a:highlight>
                  <a:srgbClr val="FFFFFF"/>
                </a:highlight>
                <a:latin typeface="Consolas" panose="020B0609020204030204" pitchFamily="49" charset="0"/>
              </a:rPr>
              <a:t>CachingDataSource</a:t>
            </a:r>
            <a:r>
              <a:rPr lang="en-GB" sz="1400" dirty="0">
                <a:solidFill>
                  <a:srgbClr val="000000"/>
                </a:solidFill>
                <a:highlight>
                  <a:srgbClr val="FFFFFF"/>
                </a:highlight>
                <a:latin typeface="Consolas" panose="020B0609020204030204" pitchFamily="49" charset="0"/>
              </a:rPr>
              <a:t>() : </a:t>
            </a:r>
            <a:r>
              <a:rPr lang="en-GB" sz="1400" dirty="0" err="1">
                <a:solidFill>
                  <a:srgbClr val="2B91AF"/>
                </a:solidFill>
                <a:highlight>
                  <a:srgbClr val="FFFFFF"/>
                </a:highlight>
                <a:latin typeface="Consolas" panose="020B0609020204030204" pitchFamily="49" charset="0"/>
              </a:rPr>
              <a:t>IDataSource</a:t>
            </a:r>
            <a:endParaRPr lang="en-GB" sz="1400" dirty="0">
              <a:solidFill>
                <a:srgbClr val="000000"/>
              </a:solidFill>
              <a:highlight>
                <a:srgbClr val="FFFFFF"/>
              </a:highlight>
              <a:latin typeface="Consolas" panose="020B0609020204030204" pitchFamily="49" charset="0"/>
            </a:endParaRPr>
          </a:p>
          <a:p>
            <a:r>
              <a:rPr lang="en-GB" sz="1400" dirty="0">
                <a:solidFill>
                  <a:srgbClr val="000000"/>
                </a:solidFill>
                <a:highlight>
                  <a:srgbClr val="FFFFFF"/>
                </a:highlight>
                <a:latin typeface="Consolas" panose="020B0609020204030204" pitchFamily="49" charset="0"/>
              </a:rPr>
              <a:t>    {</a:t>
            </a:r>
          </a:p>
          <a:p>
            <a:r>
              <a:rPr lang="en-GB" sz="1400" dirty="0">
                <a:solidFill>
                  <a:srgbClr val="000000"/>
                </a:solidFill>
                <a:highlight>
                  <a:srgbClr val="FFFFFF"/>
                </a:highlight>
                <a:latin typeface="Consolas" panose="020B0609020204030204" pitchFamily="49" charset="0"/>
              </a:rPr>
              <a:t>        </a:t>
            </a:r>
            <a:r>
              <a:rPr lang="en-GB" sz="1400" dirty="0">
                <a:solidFill>
                  <a:srgbClr val="008000"/>
                </a:solidFill>
                <a:highlight>
                  <a:srgbClr val="FFFFFF"/>
                </a:highlight>
                <a:latin typeface="Consolas" panose="020B0609020204030204" pitchFamily="49" charset="0"/>
              </a:rPr>
              <a:t>// use an async style </a:t>
            </a:r>
            <a:r>
              <a:rPr lang="en-GB" sz="1400" dirty="0" err="1">
                <a:solidFill>
                  <a:srgbClr val="008000"/>
                </a:solidFill>
                <a:highlight>
                  <a:srgbClr val="FFFFFF"/>
                </a:highlight>
                <a:latin typeface="Consolas" panose="020B0609020204030204" pitchFamily="49" charset="0"/>
              </a:rPr>
              <a:t>SemaphoreSlim</a:t>
            </a:r>
            <a:r>
              <a:rPr lang="en-GB" sz="1400" dirty="0">
                <a:solidFill>
                  <a:srgbClr val="008000"/>
                </a:solidFill>
                <a:highlight>
                  <a:srgbClr val="FFFFFF"/>
                </a:highlight>
                <a:latin typeface="Consolas" panose="020B0609020204030204" pitchFamily="49" charset="0"/>
              </a:rPr>
              <a:t> to allow async methods to be called in a thread-safe manner</a:t>
            </a:r>
            <a:endParaRPr lang="en-GB" sz="1400" dirty="0">
              <a:solidFill>
                <a:srgbClr val="000000"/>
              </a:solidFill>
              <a:highlight>
                <a:srgbClr val="FFFFFF"/>
              </a:highlight>
              <a:latin typeface="Consolas" panose="020B0609020204030204" pitchFamily="49" charset="0"/>
            </a:endParaRPr>
          </a:p>
          <a:p>
            <a:r>
              <a:rPr lang="en-GB" sz="1400" dirty="0">
                <a:solidFill>
                  <a:srgbClr val="000000"/>
                </a:solidFill>
                <a:highlight>
                  <a:srgbClr val="FFFFFF"/>
                </a:highlight>
                <a:latin typeface="Consolas" panose="020B0609020204030204" pitchFamily="49" charset="0"/>
              </a:rPr>
              <a:t>        </a:t>
            </a:r>
            <a:r>
              <a:rPr lang="en-GB" sz="1400" dirty="0">
                <a:solidFill>
                  <a:srgbClr val="008000"/>
                </a:solidFill>
                <a:highlight>
                  <a:srgbClr val="FFFFFF"/>
                </a:highlight>
                <a:latin typeface="Consolas" panose="020B0609020204030204" pitchFamily="49" charset="0"/>
              </a:rPr>
              <a:t>// otherwise can use lock</a:t>
            </a:r>
            <a:endParaRPr lang="en-GB" sz="1400" dirty="0">
              <a:solidFill>
                <a:srgbClr val="000000"/>
              </a:solidFill>
              <a:highlight>
                <a:srgbClr val="FFFFFF"/>
              </a:highlight>
              <a:latin typeface="Consolas" panose="020B0609020204030204" pitchFamily="49" charset="0"/>
            </a:endParaRPr>
          </a:p>
          <a:p>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private</a:t>
            </a:r>
            <a:r>
              <a:rPr lang="en-GB" sz="1400" dirty="0">
                <a:solidFill>
                  <a:srgbClr val="000000"/>
                </a:solidFill>
                <a:highlight>
                  <a:srgbClr val="FFFFFF"/>
                </a:highlight>
                <a:latin typeface="Consolas" panose="020B0609020204030204" pitchFamily="49" charset="0"/>
              </a:rPr>
              <a:t> </a:t>
            </a:r>
            <a:r>
              <a:rPr lang="en-GB" sz="1400" dirty="0" err="1">
                <a:solidFill>
                  <a:srgbClr val="0000FF"/>
                </a:solidFill>
                <a:highlight>
                  <a:srgbClr val="FFFFFF"/>
                </a:highlight>
                <a:latin typeface="Consolas" panose="020B0609020204030204" pitchFamily="49" charset="0"/>
              </a:rPr>
              <a:t>readonly</a:t>
            </a:r>
            <a:r>
              <a:rPr lang="en-GB" sz="1400" dirty="0">
                <a:solidFill>
                  <a:srgbClr val="000000"/>
                </a:solidFill>
                <a:highlight>
                  <a:srgbClr val="FFFFFF"/>
                </a:highlight>
                <a:latin typeface="Consolas" panose="020B0609020204030204" pitchFamily="49" charset="0"/>
              </a:rPr>
              <a:t> </a:t>
            </a:r>
            <a:r>
              <a:rPr lang="en-GB" sz="1400" dirty="0" err="1">
                <a:solidFill>
                  <a:srgbClr val="2B91AF"/>
                </a:solidFill>
                <a:highlight>
                  <a:srgbClr val="FFFFFF"/>
                </a:highlight>
                <a:latin typeface="Consolas" panose="020B0609020204030204" pitchFamily="49" charset="0"/>
              </a:rPr>
              <a:t>SemaphoreSlim</a:t>
            </a:r>
            <a:r>
              <a:rPr lang="en-GB" sz="1400" dirty="0">
                <a:solidFill>
                  <a:srgbClr val="000000"/>
                </a:solidFill>
                <a:highlight>
                  <a:srgbClr val="FFFFFF"/>
                </a:highlight>
                <a:latin typeface="Consolas" panose="020B0609020204030204" pitchFamily="49" charset="0"/>
              </a:rPr>
              <a:t> semaphore = </a:t>
            </a:r>
            <a:r>
              <a:rPr lang="en-GB" sz="1400" dirty="0">
                <a:solidFill>
                  <a:srgbClr val="0000FF"/>
                </a:solidFill>
                <a:highlight>
                  <a:srgbClr val="FFFFFF"/>
                </a:highlight>
                <a:latin typeface="Consolas" panose="020B0609020204030204" pitchFamily="49" charset="0"/>
              </a:rPr>
              <a:t>new</a:t>
            </a:r>
            <a:r>
              <a:rPr lang="en-GB" sz="1400" dirty="0">
                <a:solidFill>
                  <a:srgbClr val="000000"/>
                </a:solidFill>
                <a:highlight>
                  <a:srgbClr val="FFFFFF"/>
                </a:highlight>
                <a:latin typeface="Consolas" panose="020B0609020204030204" pitchFamily="49" charset="0"/>
              </a:rPr>
              <a:t> </a:t>
            </a:r>
            <a:r>
              <a:rPr lang="en-GB" sz="1400" dirty="0" err="1">
                <a:solidFill>
                  <a:srgbClr val="2B91AF"/>
                </a:solidFill>
                <a:highlight>
                  <a:srgbClr val="FFFFFF"/>
                </a:highlight>
                <a:latin typeface="Consolas" panose="020B0609020204030204" pitchFamily="49" charset="0"/>
              </a:rPr>
              <a:t>SemaphoreSlim</a:t>
            </a:r>
            <a:r>
              <a:rPr lang="en-GB" sz="1400" dirty="0">
                <a:solidFill>
                  <a:srgbClr val="000000"/>
                </a:solidFill>
                <a:highlight>
                  <a:srgbClr val="FFFFFF"/>
                </a:highlight>
                <a:latin typeface="Consolas" panose="020B0609020204030204" pitchFamily="49" charset="0"/>
              </a:rPr>
              <a:t>(1, 1);</a:t>
            </a:r>
          </a:p>
          <a:p>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private</a:t>
            </a: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string</a:t>
            </a:r>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cachedData</a:t>
            </a:r>
            <a:r>
              <a:rPr lang="en-GB" sz="1400" dirty="0">
                <a:solidFill>
                  <a:srgbClr val="000000"/>
                </a:solidFill>
                <a:highlight>
                  <a:srgbClr val="FFFFFF"/>
                </a:highlight>
                <a:latin typeface="Consolas" panose="020B0609020204030204" pitchFamily="49" charset="0"/>
              </a:rPr>
              <a:t> = </a:t>
            </a:r>
            <a:r>
              <a:rPr lang="en-GB" sz="1400" dirty="0">
                <a:solidFill>
                  <a:srgbClr val="0000FF"/>
                </a:solidFill>
                <a:highlight>
                  <a:srgbClr val="FFFFFF"/>
                </a:highlight>
                <a:latin typeface="Consolas" panose="020B0609020204030204" pitchFamily="49" charset="0"/>
              </a:rPr>
              <a:t>null</a:t>
            </a:r>
            <a:r>
              <a:rPr lang="en-GB" sz="1400" dirty="0">
                <a:solidFill>
                  <a:srgbClr val="000000"/>
                </a:solidFill>
                <a:highlight>
                  <a:srgbClr val="FFFFFF"/>
                </a:highlight>
                <a:latin typeface="Consolas" panose="020B0609020204030204" pitchFamily="49" charset="0"/>
              </a:rPr>
              <a:t>;</a:t>
            </a:r>
          </a:p>
          <a:p>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private</a:t>
            </a:r>
            <a:r>
              <a:rPr lang="en-GB" sz="1400" dirty="0">
                <a:solidFill>
                  <a:srgbClr val="000000"/>
                </a:solidFill>
                <a:highlight>
                  <a:srgbClr val="FFFFFF"/>
                </a:highlight>
                <a:latin typeface="Consolas" panose="020B0609020204030204" pitchFamily="49" charset="0"/>
              </a:rPr>
              <a:t> </a:t>
            </a:r>
            <a:r>
              <a:rPr lang="en-GB" sz="1400" dirty="0" err="1">
                <a:solidFill>
                  <a:srgbClr val="0000FF"/>
                </a:solidFill>
                <a:highlight>
                  <a:srgbClr val="FFFFFF"/>
                </a:highlight>
                <a:latin typeface="Consolas" panose="020B0609020204030204" pitchFamily="49" charset="0"/>
              </a:rPr>
              <a:t>readonly</a:t>
            </a:r>
            <a:r>
              <a:rPr lang="en-GB" sz="1400" dirty="0">
                <a:solidFill>
                  <a:srgbClr val="000000"/>
                </a:solidFill>
                <a:highlight>
                  <a:srgbClr val="FFFFFF"/>
                </a:highlight>
                <a:latin typeface="Consolas" panose="020B0609020204030204" pitchFamily="49" charset="0"/>
              </a:rPr>
              <a:t> </a:t>
            </a:r>
            <a:r>
              <a:rPr lang="en-GB" sz="1400" dirty="0" err="1">
                <a:solidFill>
                  <a:srgbClr val="2B91AF"/>
                </a:solidFill>
                <a:highlight>
                  <a:srgbClr val="FFFFFF"/>
                </a:highlight>
                <a:latin typeface="Consolas" panose="020B0609020204030204" pitchFamily="49" charset="0"/>
              </a:rPr>
              <a:t>IDataSource</a:t>
            </a:r>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dataSource</a:t>
            </a:r>
            <a:r>
              <a:rPr lang="en-GB" sz="1400" dirty="0">
                <a:solidFill>
                  <a:srgbClr val="000000"/>
                </a:solidFill>
                <a:highlight>
                  <a:srgbClr val="FFFFFF"/>
                </a:highlight>
                <a:latin typeface="Consolas" panose="020B0609020204030204" pitchFamily="49" charset="0"/>
              </a:rPr>
              <a:t> = </a:t>
            </a:r>
            <a:r>
              <a:rPr lang="en-GB" sz="1400" dirty="0">
                <a:solidFill>
                  <a:srgbClr val="0000FF"/>
                </a:solidFill>
                <a:highlight>
                  <a:srgbClr val="FFFFFF"/>
                </a:highlight>
                <a:latin typeface="Consolas" panose="020B0609020204030204" pitchFamily="49" charset="0"/>
              </a:rPr>
              <a:t>new</a:t>
            </a:r>
            <a:r>
              <a:rPr lang="en-GB" sz="1400" dirty="0">
                <a:solidFill>
                  <a:srgbClr val="000000"/>
                </a:solidFill>
                <a:highlight>
                  <a:srgbClr val="FFFFFF"/>
                </a:highlight>
                <a:latin typeface="Consolas" panose="020B0609020204030204" pitchFamily="49" charset="0"/>
              </a:rPr>
              <a:t> </a:t>
            </a:r>
            <a:r>
              <a:rPr lang="en-GB" sz="1400" dirty="0" err="1">
                <a:solidFill>
                  <a:srgbClr val="2B91AF"/>
                </a:solidFill>
                <a:highlight>
                  <a:srgbClr val="FFFFFF"/>
                </a:highlight>
                <a:latin typeface="Consolas" panose="020B0609020204030204" pitchFamily="49" charset="0"/>
              </a:rPr>
              <a:t>DataSource</a:t>
            </a:r>
            <a:r>
              <a:rPr lang="en-GB" sz="1400" dirty="0">
                <a:solidFill>
                  <a:srgbClr val="000000"/>
                </a:solidFill>
                <a:highlight>
                  <a:srgbClr val="FFFFFF"/>
                </a:highlight>
                <a:latin typeface="Consolas" panose="020B0609020204030204" pitchFamily="49" charset="0"/>
              </a:rPr>
              <a:t>(); </a:t>
            </a:r>
            <a:r>
              <a:rPr lang="en-GB" sz="1400" dirty="0">
                <a:solidFill>
                  <a:srgbClr val="008000"/>
                </a:solidFill>
                <a:highlight>
                  <a:srgbClr val="FFFFFF"/>
                </a:highlight>
                <a:latin typeface="Consolas" panose="020B0609020204030204" pitchFamily="49" charset="0"/>
              </a:rPr>
              <a:t>// use a real data source</a:t>
            </a:r>
            <a:endParaRPr lang="en-GB" sz="1400" dirty="0">
              <a:solidFill>
                <a:srgbClr val="000000"/>
              </a:solidFill>
              <a:highlight>
                <a:srgbClr val="FFFFFF"/>
              </a:highlight>
              <a:latin typeface="Consolas" panose="020B0609020204030204" pitchFamily="49" charset="0"/>
            </a:endParaRPr>
          </a:p>
          <a:p>
            <a:endParaRPr lang="en-GB" sz="1400" dirty="0">
              <a:solidFill>
                <a:srgbClr val="000000"/>
              </a:solidFill>
              <a:highlight>
                <a:srgbClr val="FFFFFF"/>
              </a:highlight>
              <a:latin typeface="Consolas" panose="020B0609020204030204" pitchFamily="49" charset="0"/>
            </a:endParaRPr>
          </a:p>
          <a:p>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public</a:t>
            </a: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async</a:t>
            </a:r>
            <a:r>
              <a:rPr lang="en-GB" sz="1400" dirty="0">
                <a:solidFill>
                  <a:srgbClr val="000000"/>
                </a:solidFill>
                <a:highlight>
                  <a:srgbClr val="FFFFFF"/>
                </a:highlight>
                <a:latin typeface="Consolas" panose="020B0609020204030204" pitchFamily="49" charset="0"/>
              </a:rPr>
              <a:t> </a:t>
            </a:r>
            <a:r>
              <a:rPr lang="en-GB" sz="1400" dirty="0">
                <a:solidFill>
                  <a:srgbClr val="2B91AF"/>
                </a:solidFill>
                <a:highlight>
                  <a:srgbClr val="FFFFFF"/>
                </a:highlight>
                <a:latin typeface="Consolas" panose="020B0609020204030204" pitchFamily="49" charset="0"/>
              </a:rPr>
              <a:t>Task</a:t>
            </a:r>
            <a:r>
              <a:rPr lang="en-GB" sz="1400" dirty="0">
                <a:solidFill>
                  <a:srgbClr val="000000"/>
                </a:solidFill>
                <a:highlight>
                  <a:srgbClr val="FFFFFF"/>
                </a:highlight>
                <a:latin typeface="Consolas" panose="020B0609020204030204" pitchFamily="49" charset="0"/>
              </a:rPr>
              <a:t>&lt;</a:t>
            </a:r>
            <a:r>
              <a:rPr lang="en-GB" sz="1400" dirty="0">
                <a:solidFill>
                  <a:srgbClr val="0000FF"/>
                </a:solidFill>
                <a:highlight>
                  <a:srgbClr val="FFFFFF"/>
                </a:highlight>
                <a:latin typeface="Consolas" panose="020B0609020204030204" pitchFamily="49" charset="0"/>
              </a:rPr>
              <a:t>string</a:t>
            </a:r>
            <a:r>
              <a:rPr lang="en-GB" sz="1400" dirty="0">
                <a:solidFill>
                  <a:srgbClr val="000000"/>
                </a:solidFill>
                <a:highlight>
                  <a:srgbClr val="FFFFFF"/>
                </a:highlight>
                <a:latin typeface="Consolas" panose="020B0609020204030204" pitchFamily="49" charset="0"/>
              </a:rPr>
              <a:t>&gt; </a:t>
            </a:r>
            <a:r>
              <a:rPr lang="en-GB" sz="1400" dirty="0" err="1">
                <a:solidFill>
                  <a:srgbClr val="000000"/>
                </a:solidFill>
                <a:highlight>
                  <a:srgbClr val="FFFFFF"/>
                </a:highlight>
                <a:latin typeface="Consolas" panose="020B0609020204030204" pitchFamily="49" charset="0"/>
              </a:rPr>
              <a:t>GetDataAsync</a:t>
            </a:r>
            <a:r>
              <a:rPr lang="en-GB" sz="1400" dirty="0">
                <a:solidFill>
                  <a:srgbClr val="000000"/>
                </a:solidFill>
                <a:highlight>
                  <a:srgbClr val="FFFFFF"/>
                </a:highlight>
                <a:latin typeface="Consolas" panose="020B0609020204030204" pitchFamily="49" charset="0"/>
              </a:rPr>
              <a:t>()</a:t>
            </a:r>
          </a:p>
          <a:p>
            <a:r>
              <a:rPr lang="en-GB" sz="1400" dirty="0">
                <a:solidFill>
                  <a:srgbClr val="000000"/>
                </a:solidFill>
                <a:highlight>
                  <a:srgbClr val="FFFFFF"/>
                </a:highlight>
                <a:latin typeface="Consolas" panose="020B0609020204030204" pitchFamily="49" charset="0"/>
              </a:rPr>
              <a:t>        {</a:t>
            </a:r>
          </a:p>
          <a:p>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await</a:t>
            </a:r>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semaphore.WaitAsync</a:t>
            </a:r>
            <a:r>
              <a:rPr lang="en-GB" sz="1400" dirty="0">
                <a:solidFill>
                  <a:srgbClr val="000000"/>
                </a:solidFill>
                <a:highlight>
                  <a:srgbClr val="FFFFFF"/>
                </a:highlight>
                <a:latin typeface="Consolas" panose="020B0609020204030204" pitchFamily="49" charset="0"/>
              </a:rPr>
              <a:t>(); </a:t>
            </a:r>
            <a:r>
              <a:rPr lang="en-GB" sz="1400" dirty="0">
                <a:solidFill>
                  <a:srgbClr val="008000"/>
                </a:solidFill>
                <a:highlight>
                  <a:srgbClr val="FFFFFF"/>
                </a:highlight>
                <a:latin typeface="Consolas" panose="020B0609020204030204" pitchFamily="49" charset="0"/>
              </a:rPr>
              <a:t>// if the semaphore is in use, task will wait until it is free</a:t>
            </a:r>
            <a:endParaRPr lang="en-GB" sz="1400" dirty="0">
              <a:solidFill>
                <a:srgbClr val="000000"/>
              </a:solidFill>
              <a:highlight>
                <a:srgbClr val="FFFFFF"/>
              </a:highlight>
              <a:latin typeface="Consolas" panose="020B0609020204030204" pitchFamily="49" charset="0"/>
            </a:endParaRPr>
          </a:p>
          <a:p>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try</a:t>
            </a:r>
            <a:r>
              <a:rPr lang="en-GB" sz="1400" dirty="0">
                <a:solidFill>
                  <a:srgbClr val="000000"/>
                </a:solidFill>
                <a:highlight>
                  <a:srgbClr val="FFFFFF"/>
                </a:highlight>
                <a:latin typeface="Consolas" panose="020B0609020204030204" pitchFamily="49" charset="0"/>
              </a:rPr>
              <a:t> {</a:t>
            </a:r>
          </a:p>
          <a:p>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cachedData</a:t>
            </a:r>
            <a:r>
              <a:rPr lang="en-GB" sz="1400" dirty="0">
                <a:solidFill>
                  <a:srgbClr val="000000"/>
                </a:solidFill>
                <a:highlight>
                  <a:srgbClr val="FFFFFF"/>
                </a:highlight>
                <a:latin typeface="Consolas" panose="020B0609020204030204" pitchFamily="49" charset="0"/>
              </a:rPr>
              <a:t> ??= </a:t>
            </a:r>
            <a:r>
              <a:rPr lang="en-GB" sz="1400" dirty="0">
                <a:solidFill>
                  <a:srgbClr val="0000FF"/>
                </a:solidFill>
                <a:highlight>
                  <a:srgbClr val="FFFFFF"/>
                </a:highlight>
                <a:latin typeface="Consolas" panose="020B0609020204030204" pitchFamily="49" charset="0"/>
              </a:rPr>
              <a:t>await</a:t>
            </a:r>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dataSource.GetDataAsync</a:t>
            </a:r>
            <a:r>
              <a:rPr lang="en-GB" sz="1400" dirty="0">
                <a:solidFill>
                  <a:srgbClr val="000000"/>
                </a:solidFill>
                <a:highlight>
                  <a:srgbClr val="FFFFFF"/>
                </a:highlight>
                <a:latin typeface="Consolas" panose="020B0609020204030204" pitchFamily="49" charset="0"/>
              </a:rPr>
              <a:t>(); </a:t>
            </a:r>
            <a:r>
              <a:rPr lang="en-GB" sz="1400" dirty="0">
                <a:solidFill>
                  <a:srgbClr val="008000"/>
                </a:solidFill>
                <a:highlight>
                  <a:srgbClr val="FFFFFF"/>
                </a:highlight>
                <a:latin typeface="Consolas" panose="020B0609020204030204" pitchFamily="49" charset="0"/>
              </a:rPr>
              <a:t>// ??= only calls </a:t>
            </a:r>
            <a:r>
              <a:rPr lang="en-GB" sz="1400" dirty="0" err="1">
                <a:solidFill>
                  <a:srgbClr val="008000"/>
                </a:solidFill>
                <a:highlight>
                  <a:srgbClr val="FFFFFF"/>
                </a:highlight>
                <a:latin typeface="Consolas" panose="020B0609020204030204" pitchFamily="49" charset="0"/>
              </a:rPr>
              <a:t>GetDataS</a:t>
            </a:r>
            <a:endParaRPr lang="en-GB" sz="1400" dirty="0">
              <a:solidFill>
                <a:srgbClr val="000000"/>
              </a:solidFill>
              <a:highlight>
                <a:srgbClr val="FFFFFF"/>
              </a:highlight>
              <a:latin typeface="Consolas" panose="020B0609020204030204" pitchFamily="49" charset="0"/>
            </a:endParaRPr>
          </a:p>
          <a:p>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return</a:t>
            </a:r>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cachedData</a:t>
            </a:r>
            <a:r>
              <a:rPr lang="en-GB" sz="1400" dirty="0">
                <a:solidFill>
                  <a:srgbClr val="000000"/>
                </a:solidFill>
                <a:highlight>
                  <a:srgbClr val="FFFFFF"/>
                </a:highlight>
                <a:latin typeface="Consolas" panose="020B0609020204030204" pitchFamily="49" charset="0"/>
              </a:rPr>
              <a:t>;</a:t>
            </a:r>
          </a:p>
          <a:p>
            <a:r>
              <a:rPr lang="en-GB" sz="1400" dirty="0">
                <a:solidFill>
                  <a:srgbClr val="000000"/>
                </a:solidFill>
                <a:highlight>
                  <a:srgbClr val="FFFFFF"/>
                </a:highlight>
                <a:latin typeface="Consolas" panose="020B0609020204030204" pitchFamily="49" charset="0"/>
              </a:rPr>
              <a:t>            }</a:t>
            </a:r>
          </a:p>
          <a:p>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finally</a:t>
            </a:r>
            <a:endParaRPr lang="en-GB" sz="1400" dirty="0">
              <a:solidFill>
                <a:srgbClr val="000000"/>
              </a:solidFill>
              <a:highlight>
                <a:srgbClr val="FFFFFF"/>
              </a:highlight>
              <a:latin typeface="Consolas" panose="020B0609020204030204" pitchFamily="49" charset="0"/>
            </a:endParaRPr>
          </a:p>
          <a:p>
            <a:r>
              <a:rPr lang="en-GB" sz="1400" dirty="0">
                <a:solidFill>
                  <a:srgbClr val="000000"/>
                </a:solidFill>
                <a:highlight>
                  <a:srgbClr val="FFFFFF"/>
                </a:highlight>
                <a:latin typeface="Consolas" panose="020B0609020204030204" pitchFamily="49" charset="0"/>
              </a:rPr>
              <a:t>            {</a:t>
            </a:r>
          </a:p>
          <a:p>
            <a:r>
              <a:rPr lang="en-GB" sz="1400" dirty="0">
                <a:solidFill>
                  <a:srgbClr val="000000"/>
                </a:solidFill>
                <a:highlight>
                  <a:srgbClr val="FFFFFF"/>
                </a:highlight>
                <a:latin typeface="Consolas" panose="020B0609020204030204" pitchFamily="49" charset="0"/>
              </a:rPr>
              <a:t>                </a:t>
            </a:r>
            <a:r>
              <a:rPr lang="en-GB" sz="1400" dirty="0">
                <a:solidFill>
                  <a:srgbClr val="008000"/>
                </a:solidFill>
                <a:highlight>
                  <a:srgbClr val="FFFFFF"/>
                </a:highlight>
                <a:latin typeface="Consolas" panose="020B0609020204030204" pitchFamily="49" charset="0"/>
              </a:rPr>
              <a:t>// always called before returning from the method</a:t>
            </a:r>
            <a:endParaRPr lang="en-GB" sz="1400" dirty="0">
              <a:solidFill>
                <a:srgbClr val="000000"/>
              </a:solidFill>
              <a:highlight>
                <a:srgbClr val="FFFFFF"/>
              </a:highlight>
              <a:latin typeface="Consolas" panose="020B0609020204030204" pitchFamily="49" charset="0"/>
            </a:endParaRPr>
          </a:p>
          <a:p>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semaphore.Release</a:t>
            </a:r>
            <a:r>
              <a:rPr lang="en-GB" sz="1400" dirty="0">
                <a:solidFill>
                  <a:srgbClr val="000000"/>
                </a:solidFill>
                <a:highlight>
                  <a:srgbClr val="FFFFFF"/>
                </a:highlight>
                <a:latin typeface="Consolas" panose="020B0609020204030204" pitchFamily="49" charset="0"/>
              </a:rPr>
              <a:t>(); </a:t>
            </a:r>
          </a:p>
          <a:p>
            <a:r>
              <a:rPr lang="en-GB" sz="1400" dirty="0">
                <a:solidFill>
                  <a:srgbClr val="000000"/>
                </a:solidFill>
                <a:highlight>
                  <a:srgbClr val="FFFFFF"/>
                </a:highlight>
                <a:latin typeface="Consolas" panose="020B0609020204030204" pitchFamily="49" charset="0"/>
              </a:rPr>
              <a:t>            }</a:t>
            </a:r>
          </a:p>
          <a:p>
            <a:r>
              <a:rPr lang="en-GB" sz="1400" dirty="0">
                <a:solidFill>
                  <a:srgbClr val="000000"/>
                </a:solidFill>
                <a:highlight>
                  <a:srgbClr val="FFFFFF"/>
                </a:highlight>
                <a:latin typeface="Consolas" panose="020B0609020204030204" pitchFamily="49" charset="0"/>
              </a:rPr>
              <a:t>        }</a:t>
            </a:r>
          </a:p>
          <a:p>
            <a:r>
              <a:rPr lang="en-GB" sz="1400" dirty="0">
                <a:solidFill>
                  <a:srgbClr val="000000"/>
                </a:solidFill>
                <a:highlight>
                  <a:srgbClr val="FFFFFF"/>
                </a:highlight>
                <a:latin typeface="Consolas" panose="020B0609020204030204" pitchFamily="49" charset="0"/>
              </a:rPr>
              <a:t>    }</a:t>
            </a:r>
            <a:endParaRPr lang="en-GB" sz="1400" dirty="0">
              <a:latin typeface="Consolas" panose="020B0609020204030204" pitchFamily="49" charset="0"/>
            </a:endParaRPr>
          </a:p>
        </p:txBody>
      </p:sp>
      <p:sp>
        <p:nvSpPr>
          <p:cNvPr id="3" name="Content Placeholder 2">
            <a:extLst>
              <a:ext uri="{FF2B5EF4-FFF2-40B4-BE49-F238E27FC236}">
                <a16:creationId xmlns:a16="http://schemas.microsoft.com/office/drawing/2014/main" id="{686DE6B8-0342-9566-3131-7465F812FA5E}"/>
              </a:ext>
            </a:extLst>
          </p:cNvPr>
          <p:cNvSpPr>
            <a:spLocks noGrp="1"/>
          </p:cNvSpPr>
          <p:nvPr>
            <p:ph idx="1"/>
          </p:nvPr>
        </p:nvSpPr>
        <p:spPr>
          <a:xfrm>
            <a:off x="533400" y="454025"/>
            <a:ext cx="10515600" cy="460375"/>
          </a:xfrm>
        </p:spPr>
        <p:txBody>
          <a:bodyPr>
            <a:normAutofit lnSpcReduction="10000"/>
          </a:bodyPr>
          <a:lstStyle/>
          <a:p>
            <a:r>
              <a:rPr lang="en-GB" dirty="0"/>
              <a:t>Code should do things once only, if possible</a:t>
            </a:r>
          </a:p>
        </p:txBody>
      </p:sp>
    </p:spTree>
    <p:extLst>
      <p:ext uri="{BB962C8B-B14F-4D97-AF65-F5344CB8AC3E}">
        <p14:creationId xmlns:p14="http://schemas.microsoft.com/office/powerpoint/2010/main" val="1487649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50ABCA-0C51-D89A-A68A-6432131D7470}"/>
              </a:ext>
            </a:extLst>
          </p:cNvPr>
          <p:cNvSpPr>
            <a:spLocks noGrp="1"/>
          </p:cNvSpPr>
          <p:nvPr>
            <p:ph idx="1"/>
          </p:nvPr>
        </p:nvSpPr>
        <p:spPr/>
        <p:txBody>
          <a:bodyPr/>
          <a:lstStyle/>
          <a:p>
            <a:r>
              <a:rPr lang="en-GB" dirty="0"/>
              <a:t>Caching applies to anything that takes a while:</a:t>
            </a:r>
          </a:p>
          <a:p>
            <a:pPr lvl="1"/>
            <a:r>
              <a:rPr lang="en-GB" dirty="0"/>
              <a:t>Computation</a:t>
            </a:r>
          </a:p>
          <a:p>
            <a:r>
              <a:rPr lang="en-GB" dirty="0"/>
              <a:t>Don’t do anything you don’t need to:</a:t>
            </a:r>
          </a:p>
          <a:p>
            <a:pPr lvl="1"/>
            <a:r>
              <a:rPr lang="en-GB" dirty="0"/>
              <a:t>Deferred computation</a:t>
            </a:r>
          </a:p>
          <a:p>
            <a:pPr lvl="1"/>
            <a:r>
              <a:rPr lang="en-GB" dirty="0"/>
              <a:t>Don’t fill the cache until you know it’s needed</a:t>
            </a:r>
          </a:p>
        </p:txBody>
      </p:sp>
      <p:sp>
        <p:nvSpPr>
          <p:cNvPr id="4" name="Title 1">
            <a:extLst>
              <a:ext uri="{FF2B5EF4-FFF2-40B4-BE49-F238E27FC236}">
                <a16:creationId xmlns:a16="http://schemas.microsoft.com/office/drawing/2014/main" id="{3B0CD51F-0174-F7C9-6E00-BD6AA406894D}"/>
              </a:ext>
            </a:extLst>
          </p:cNvPr>
          <p:cNvSpPr txBox="1">
            <a:spLocks/>
          </p:cNvSpPr>
          <p:nvPr/>
        </p:nvSpPr>
        <p:spPr>
          <a:xfrm>
            <a:off x="838200" y="31750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dirty="0"/>
          </a:p>
        </p:txBody>
      </p:sp>
      <p:sp>
        <p:nvSpPr>
          <p:cNvPr id="6" name="Title 5">
            <a:extLst>
              <a:ext uri="{FF2B5EF4-FFF2-40B4-BE49-F238E27FC236}">
                <a16:creationId xmlns:a16="http://schemas.microsoft.com/office/drawing/2014/main" id="{39390905-205B-ABAC-9239-32EEB9E2E532}"/>
              </a:ext>
            </a:extLst>
          </p:cNvPr>
          <p:cNvSpPr>
            <a:spLocks noGrp="1"/>
          </p:cNvSpPr>
          <p:nvPr>
            <p:ph type="title"/>
          </p:nvPr>
        </p:nvSpPr>
        <p:spPr/>
        <p:txBody>
          <a:bodyPr/>
          <a:lstStyle/>
          <a:p>
            <a:r>
              <a:rPr lang="en-GB" dirty="0"/>
              <a:t>Cache Design Principles</a:t>
            </a:r>
          </a:p>
        </p:txBody>
      </p:sp>
    </p:spTree>
    <p:extLst>
      <p:ext uri="{BB962C8B-B14F-4D97-AF65-F5344CB8AC3E}">
        <p14:creationId xmlns:p14="http://schemas.microsoft.com/office/powerpoint/2010/main" val="3117617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69598-D9E9-FBB8-E675-AFA2B2AEDF53}"/>
              </a:ext>
            </a:extLst>
          </p:cNvPr>
          <p:cNvSpPr>
            <a:spLocks noGrp="1"/>
          </p:cNvSpPr>
          <p:nvPr>
            <p:ph type="title"/>
          </p:nvPr>
        </p:nvSpPr>
        <p:spPr/>
        <p:txBody>
          <a:bodyPr/>
          <a:lstStyle/>
          <a:p>
            <a:r>
              <a:rPr lang="en-GB" dirty="0"/>
              <a:t>ASP.NET Service Lifetime rules</a:t>
            </a:r>
          </a:p>
        </p:txBody>
      </p:sp>
      <p:graphicFrame>
        <p:nvGraphicFramePr>
          <p:cNvPr id="4" name="Table 3">
            <a:extLst>
              <a:ext uri="{FF2B5EF4-FFF2-40B4-BE49-F238E27FC236}">
                <a16:creationId xmlns:a16="http://schemas.microsoft.com/office/drawing/2014/main" id="{9E965909-5D52-D4FA-83B5-AEE5F1AAE480}"/>
              </a:ext>
            </a:extLst>
          </p:cNvPr>
          <p:cNvGraphicFramePr>
            <a:graphicFrameLocks noGrp="1"/>
          </p:cNvGraphicFramePr>
          <p:nvPr>
            <p:extLst>
              <p:ext uri="{D42A27DB-BD31-4B8C-83A1-F6EECF244321}">
                <p14:modId xmlns:p14="http://schemas.microsoft.com/office/powerpoint/2010/main" val="4049706614"/>
              </p:ext>
            </p:extLst>
          </p:nvPr>
        </p:nvGraphicFramePr>
        <p:xfrm>
          <a:off x="1546225" y="1738948"/>
          <a:ext cx="10388600" cy="2560320"/>
        </p:xfrm>
        <a:graphic>
          <a:graphicData uri="http://schemas.openxmlformats.org/drawingml/2006/table">
            <a:tbl>
              <a:tblPr firstRow="1" bandRow="1">
                <a:tableStyleId>{5C22544A-7EE6-4342-B048-85BDC9FD1C3A}</a:tableStyleId>
              </a:tblPr>
              <a:tblGrid>
                <a:gridCol w="2597150">
                  <a:extLst>
                    <a:ext uri="{9D8B030D-6E8A-4147-A177-3AD203B41FA5}">
                      <a16:colId xmlns:a16="http://schemas.microsoft.com/office/drawing/2014/main" val="1891233193"/>
                    </a:ext>
                  </a:extLst>
                </a:gridCol>
                <a:gridCol w="2597150">
                  <a:extLst>
                    <a:ext uri="{9D8B030D-6E8A-4147-A177-3AD203B41FA5}">
                      <a16:colId xmlns:a16="http://schemas.microsoft.com/office/drawing/2014/main" val="3707759054"/>
                    </a:ext>
                  </a:extLst>
                </a:gridCol>
                <a:gridCol w="3013075">
                  <a:extLst>
                    <a:ext uri="{9D8B030D-6E8A-4147-A177-3AD203B41FA5}">
                      <a16:colId xmlns:a16="http://schemas.microsoft.com/office/drawing/2014/main" val="4076500168"/>
                    </a:ext>
                  </a:extLst>
                </a:gridCol>
                <a:gridCol w="2181225">
                  <a:extLst>
                    <a:ext uri="{9D8B030D-6E8A-4147-A177-3AD203B41FA5}">
                      <a16:colId xmlns:a16="http://schemas.microsoft.com/office/drawing/2014/main" val="2778777193"/>
                    </a:ext>
                  </a:extLst>
                </a:gridCol>
              </a:tblGrid>
              <a:tr h="370840">
                <a:tc>
                  <a:txBody>
                    <a:bodyPr/>
                    <a:lstStyle/>
                    <a:p>
                      <a:endParaRPr lang="en-GB"/>
                    </a:p>
                  </a:txBody>
                  <a:tcPr/>
                </a:tc>
                <a:tc>
                  <a:txBody>
                    <a:bodyPr/>
                    <a:lstStyle/>
                    <a:p>
                      <a:r>
                        <a:rPr lang="en-GB" dirty="0"/>
                        <a:t>Services method</a:t>
                      </a:r>
                    </a:p>
                  </a:txBody>
                  <a:tcPr/>
                </a:tc>
                <a:tc>
                  <a:txBody>
                    <a:bodyPr/>
                    <a:lstStyle/>
                    <a:p>
                      <a:r>
                        <a:rPr lang="en-GB" dirty="0"/>
                        <a:t>Lifetime</a:t>
                      </a:r>
                    </a:p>
                  </a:txBody>
                  <a:tcPr/>
                </a:tc>
                <a:tc>
                  <a:txBody>
                    <a:bodyPr/>
                    <a:lstStyle/>
                    <a:p>
                      <a:r>
                        <a:rPr lang="en-GB" dirty="0"/>
                        <a:t>Number of Instances</a:t>
                      </a:r>
                    </a:p>
                  </a:txBody>
                  <a:tcPr/>
                </a:tc>
                <a:extLst>
                  <a:ext uri="{0D108BD9-81ED-4DB2-BD59-A6C34878D82A}">
                    <a16:rowId xmlns:a16="http://schemas.microsoft.com/office/drawing/2014/main" val="1309079639"/>
                  </a:ext>
                </a:extLst>
              </a:tr>
              <a:tr h="370840">
                <a:tc>
                  <a:txBody>
                    <a:bodyPr/>
                    <a:lstStyle/>
                    <a:p>
                      <a:r>
                        <a:rPr lang="en-GB" dirty="0"/>
                        <a:t>Singleton</a:t>
                      </a:r>
                    </a:p>
                  </a:txBody>
                  <a:tcPr/>
                </a:tc>
                <a:tc>
                  <a:txBody>
                    <a:bodyPr/>
                    <a:lstStyle/>
                    <a:p>
                      <a:r>
                        <a:rPr lang="en-GB" dirty="0" err="1"/>
                        <a:t>AddSingleton</a:t>
                      </a:r>
                      <a:r>
                        <a:rPr lang="en-GB" dirty="0"/>
                        <a:t>&lt;&gt;</a:t>
                      </a:r>
                    </a:p>
                  </a:txBody>
                  <a:tcPr/>
                </a:tc>
                <a:tc>
                  <a:txBody>
                    <a:bodyPr/>
                    <a:lstStyle/>
                    <a:p>
                      <a:r>
                        <a:rPr lang="en-GB" dirty="0"/>
                        <a:t>As long as the server is running</a:t>
                      </a:r>
                    </a:p>
                  </a:txBody>
                  <a:tcPr/>
                </a:tc>
                <a:tc>
                  <a:txBody>
                    <a:bodyPr/>
                    <a:lstStyle/>
                    <a:p>
                      <a:r>
                        <a:rPr lang="en-GB" dirty="0"/>
                        <a:t>Exactly one</a:t>
                      </a:r>
                    </a:p>
                  </a:txBody>
                  <a:tcPr/>
                </a:tc>
                <a:extLst>
                  <a:ext uri="{0D108BD9-81ED-4DB2-BD59-A6C34878D82A}">
                    <a16:rowId xmlns:a16="http://schemas.microsoft.com/office/drawing/2014/main" val="3634006840"/>
                  </a:ext>
                </a:extLst>
              </a:tr>
              <a:tr h="370840">
                <a:tc>
                  <a:txBody>
                    <a:bodyPr/>
                    <a:lstStyle/>
                    <a:p>
                      <a:r>
                        <a:rPr lang="en-GB" dirty="0"/>
                        <a:t>Scoped</a:t>
                      </a:r>
                    </a:p>
                  </a:txBody>
                  <a:tcPr/>
                </a:tc>
                <a:tc>
                  <a:txBody>
                    <a:bodyPr/>
                    <a:lstStyle/>
                    <a:p>
                      <a:r>
                        <a:rPr lang="en-GB" dirty="0" err="1"/>
                        <a:t>AddScoped</a:t>
                      </a:r>
                      <a:r>
                        <a:rPr lang="en-GB" dirty="0"/>
                        <a:t>&lt;&gt;</a:t>
                      </a:r>
                    </a:p>
                    <a:p>
                      <a:r>
                        <a:rPr lang="en-GB" dirty="0" err="1"/>
                        <a:t>AddControllers</a:t>
                      </a:r>
                      <a:r>
                        <a:rPr lang="en-GB" dirty="0"/>
                        <a:t>()</a:t>
                      </a:r>
                    </a:p>
                  </a:txBody>
                  <a:tcPr/>
                </a:tc>
                <a:tc>
                  <a:txBody>
                    <a:bodyPr/>
                    <a:lstStyle/>
                    <a:p>
                      <a:r>
                        <a:rPr lang="en-GB" dirty="0"/>
                        <a:t>From receiving a request to sending the response</a:t>
                      </a:r>
                    </a:p>
                  </a:txBody>
                  <a:tcPr/>
                </a:tc>
                <a:tc>
                  <a:txBody>
                    <a:bodyPr/>
                    <a:lstStyle/>
                    <a:p>
                      <a:r>
                        <a:rPr lang="en-GB" dirty="0"/>
                        <a:t>One for each request</a:t>
                      </a:r>
                    </a:p>
                  </a:txBody>
                  <a:tcPr/>
                </a:tc>
                <a:extLst>
                  <a:ext uri="{0D108BD9-81ED-4DB2-BD59-A6C34878D82A}">
                    <a16:rowId xmlns:a16="http://schemas.microsoft.com/office/drawing/2014/main" val="1463569007"/>
                  </a:ext>
                </a:extLst>
              </a:tr>
              <a:tr h="370840">
                <a:tc>
                  <a:txBody>
                    <a:bodyPr/>
                    <a:lstStyle/>
                    <a:p>
                      <a:r>
                        <a:rPr lang="en-GB" dirty="0"/>
                        <a:t>Transient</a:t>
                      </a:r>
                    </a:p>
                  </a:txBody>
                  <a:tcPr/>
                </a:tc>
                <a:tc>
                  <a:txBody>
                    <a:bodyPr/>
                    <a:lstStyle/>
                    <a:p>
                      <a:r>
                        <a:rPr lang="en-GB" dirty="0" err="1"/>
                        <a:t>AddTransient</a:t>
                      </a:r>
                      <a:r>
                        <a:rPr lang="en-GB" dirty="0"/>
                        <a:t>&lt;&gt;</a:t>
                      </a:r>
                    </a:p>
                    <a:p>
                      <a:r>
                        <a:rPr lang="en-GB" dirty="0" err="1"/>
                        <a:t>AddHttpClient</a:t>
                      </a:r>
                      <a:r>
                        <a:rPr lang="en-GB" dirty="0"/>
                        <a:t>()</a:t>
                      </a:r>
                    </a:p>
                  </a:txBody>
                  <a:tcPr/>
                </a:tc>
                <a:tc>
                  <a:txBody>
                    <a:bodyPr/>
                    <a:lstStyle/>
                    <a:p>
                      <a:r>
                        <a:rPr lang="en-GB" dirty="0"/>
                        <a:t>For as long as it is in use</a:t>
                      </a:r>
                    </a:p>
                  </a:txBody>
                  <a:tcPr/>
                </a:tc>
                <a:tc>
                  <a:txBody>
                    <a:bodyPr/>
                    <a:lstStyle/>
                    <a:p>
                      <a:endParaRPr lang="en-GB" dirty="0"/>
                    </a:p>
                  </a:txBody>
                  <a:tcPr/>
                </a:tc>
                <a:extLst>
                  <a:ext uri="{0D108BD9-81ED-4DB2-BD59-A6C34878D82A}">
                    <a16:rowId xmlns:a16="http://schemas.microsoft.com/office/drawing/2014/main" val="3187002541"/>
                  </a:ext>
                </a:extLst>
              </a:tr>
            </a:tbl>
          </a:graphicData>
        </a:graphic>
      </p:graphicFrame>
      <p:sp>
        <p:nvSpPr>
          <p:cNvPr id="5" name="Arrow: Left-Right 4">
            <a:extLst>
              <a:ext uri="{FF2B5EF4-FFF2-40B4-BE49-F238E27FC236}">
                <a16:creationId xmlns:a16="http://schemas.microsoft.com/office/drawing/2014/main" id="{0A2E8DD7-C467-7D3D-EA8E-864A93C9BA5E}"/>
              </a:ext>
            </a:extLst>
          </p:cNvPr>
          <p:cNvSpPr/>
          <p:nvPr/>
        </p:nvSpPr>
        <p:spPr>
          <a:xfrm rot="5400000">
            <a:off x="-52388" y="3052765"/>
            <a:ext cx="1714502" cy="180974"/>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B1D8A662-3668-8EAD-9305-5F0B060AC671}"/>
              </a:ext>
            </a:extLst>
          </p:cNvPr>
          <p:cNvSpPr txBox="1"/>
          <p:nvPr/>
        </p:nvSpPr>
        <p:spPr>
          <a:xfrm>
            <a:off x="314325" y="1885950"/>
            <a:ext cx="1552575" cy="369332"/>
          </a:xfrm>
          <a:prstGeom prst="rect">
            <a:avLst/>
          </a:prstGeom>
          <a:noFill/>
        </p:spPr>
        <p:txBody>
          <a:bodyPr wrap="square" rtlCol="0">
            <a:spAutoFit/>
          </a:bodyPr>
          <a:lstStyle/>
          <a:p>
            <a:r>
              <a:rPr lang="en-GB" dirty="0"/>
              <a:t>Long lived</a:t>
            </a:r>
          </a:p>
        </p:txBody>
      </p:sp>
      <p:sp>
        <p:nvSpPr>
          <p:cNvPr id="7" name="TextBox 6">
            <a:extLst>
              <a:ext uri="{FF2B5EF4-FFF2-40B4-BE49-F238E27FC236}">
                <a16:creationId xmlns:a16="http://schemas.microsoft.com/office/drawing/2014/main" id="{9EA240C2-DE02-7421-F6F8-611D13DFF11B}"/>
              </a:ext>
            </a:extLst>
          </p:cNvPr>
          <p:cNvSpPr txBox="1"/>
          <p:nvPr/>
        </p:nvSpPr>
        <p:spPr>
          <a:xfrm>
            <a:off x="257175" y="4048125"/>
            <a:ext cx="1228725" cy="369332"/>
          </a:xfrm>
          <a:prstGeom prst="rect">
            <a:avLst/>
          </a:prstGeom>
          <a:noFill/>
        </p:spPr>
        <p:txBody>
          <a:bodyPr wrap="square" rtlCol="0">
            <a:spAutoFit/>
          </a:bodyPr>
          <a:lstStyle/>
          <a:p>
            <a:r>
              <a:rPr lang="en-GB" dirty="0"/>
              <a:t>Short lived</a:t>
            </a:r>
          </a:p>
        </p:txBody>
      </p:sp>
      <p:sp>
        <p:nvSpPr>
          <p:cNvPr id="8" name="TextBox 7">
            <a:extLst>
              <a:ext uri="{FF2B5EF4-FFF2-40B4-BE49-F238E27FC236}">
                <a16:creationId xmlns:a16="http://schemas.microsoft.com/office/drawing/2014/main" id="{E75758AF-6CC6-2CA4-4BB0-8337D079152A}"/>
              </a:ext>
            </a:extLst>
          </p:cNvPr>
          <p:cNvSpPr txBox="1"/>
          <p:nvPr/>
        </p:nvSpPr>
        <p:spPr>
          <a:xfrm>
            <a:off x="1428750" y="4524375"/>
            <a:ext cx="9648825" cy="646331"/>
          </a:xfrm>
          <a:prstGeom prst="rect">
            <a:avLst/>
          </a:prstGeom>
          <a:noFill/>
        </p:spPr>
        <p:txBody>
          <a:bodyPr wrap="square" rtlCol="0">
            <a:spAutoFit/>
          </a:bodyPr>
          <a:lstStyle/>
          <a:p>
            <a:r>
              <a:rPr lang="en-GB" dirty="0"/>
              <a:t>If a short lived service is injected into a longer lived service, it will have its lifetime increased to the longer lifetime,</a:t>
            </a:r>
          </a:p>
        </p:txBody>
      </p:sp>
    </p:spTree>
    <p:extLst>
      <p:ext uri="{BB962C8B-B14F-4D97-AF65-F5344CB8AC3E}">
        <p14:creationId xmlns:p14="http://schemas.microsoft.com/office/powerpoint/2010/main" val="360220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B9B1-A119-BB70-FC06-027703250995}"/>
              </a:ext>
            </a:extLst>
          </p:cNvPr>
          <p:cNvSpPr>
            <a:spLocks noGrp="1"/>
          </p:cNvSpPr>
          <p:nvPr>
            <p:ph type="title"/>
          </p:nvPr>
        </p:nvSpPr>
        <p:spPr/>
        <p:txBody>
          <a:bodyPr/>
          <a:lstStyle/>
          <a:p>
            <a:r>
              <a:rPr lang="en-GB" dirty="0"/>
              <a:t>How do you decide which Lifetime?</a:t>
            </a:r>
          </a:p>
        </p:txBody>
      </p:sp>
      <p:sp>
        <p:nvSpPr>
          <p:cNvPr id="3" name="Content Placeholder 2">
            <a:extLst>
              <a:ext uri="{FF2B5EF4-FFF2-40B4-BE49-F238E27FC236}">
                <a16:creationId xmlns:a16="http://schemas.microsoft.com/office/drawing/2014/main" id="{E26A99ED-AA36-FA09-13B1-A62496712009}"/>
              </a:ext>
            </a:extLst>
          </p:cNvPr>
          <p:cNvSpPr>
            <a:spLocks noGrp="1"/>
          </p:cNvSpPr>
          <p:nvPr>
            <p:ph idx="1"/>
          </p:nvPr>
        </p:nvSpPr>
        <p:spPr/>
        <p:txBody>
          <a:bodyPr/>
          <a:lstStyle/>
          <a:p>
            <a:r>
              <a:rPr lang="en-GB" dirty="0"/>
              <a:t>Look at the </a:t>
            </a:r>
            <a:r>
              <a:rPr lang="en-GB" b="1" dirty="0"/>
              <a:t>fields</a:t>
            </a:r>
            <a:r>
              <a:rPr lang="en-GB" dirty="0"/>
              <a:t> in the class</a:t>
            </a:r>
          </a:p>
          <a:p>
            <a:r>
              <a:rPr lang="en-GB" dirty="0"/>
              <a:t>Decide how long the values stored in them need to remain valid</a:t>
            </a:r>
          </a:p>
          <a:p>
            <a:pPr lvl="1"/>
            <a:r>
              <a:rPr lang="en-GB" dirty="0"/>
              <a:t>If the values are valid for all users (like a cache of valid Tube Stations) then it should be a singleton</a:t>
            </a:r>
          </a:p>
          <a:p>
            <a:pPr lvl="1"/>
            <a:r>
              <a:rPr lang="en-GB" dirty="0"/>
              <a:t>If the values are used to process one request (like a pair of Start/destination Tube stations for a route query) then it should be scoped.</a:t>
            </a:r>
          </a:p>
          <a:p>
            <a:pPr lvl="1"/>
            <a:r>
              <a:rPr lang="en-GB" dirty="0"/>
              <a:t>If it has no state it should probably be transient.</a:t>
            </a:r>
          </a:p>
          <a:p>
            <a:r>
              <a:rPr lang="en-GB" dirty="0"/>
              <a:t>NB. This is about </a:t>
            </a:r>
            <a:r>
              <a:rPr lang="en-GB" b="1" dirty="0"/>
              <a:t>fields</a:t>
            </a:r>
            <a:r>
              <a:rPr lang="en-GB" dirty="0"/>
              <a:t>, not local variables in methods.</a:t>
            </a:r>
          </a:p>
          <a:p>
            <a:r>
              <a:rPr lang="en-GB" dirty="0"/>
              <a:t>Session is a lifetime that is supported using </a:t>
            </a:r>
            <a:r>
              <a:rPr lang="en-GB" dirty="0" err="1"/>
              <a:t>HttpSession</a:t>
            </a:r>
            <a:r>
              <a:rPr lang="en-GB" dirty="0"/>
              <a:t>.</a:t>
            </a:r>
          </a:p>
        </p:txBody>
      </p:sp>
    </p:spTree>
    <p:extLst>
      <p:ext uri="{BB962C8B-B14F-4D97-AF65-F5344CB8AC3E}">
        <p14:creationId xmlns:p14="http://schemas.microsoft.com/office/powerpoint/2010/main" val="3970212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B63CE-4E82-74CD-C82A-D7CE2AEC0685}"/>
              </a:ext>
            </a:extLst>
          </p:cNvPr>
          <p:cNvSpPr>
            <a:spLocks noGrp="1"/>
          </p:cNvSpPr>
          <p:nvPr>
            <p:ph type="title"/>
          </p:nvPr>
        </p:nvSpPr>
        <p:spPr/>
        <p:txBody>
          <a:bodyPr/>
          <a:lstStyle/>
          <a:p>
            <a:r>
              <a:rPr lang="en-GB" dirty="0"/>
              <a:t>C# static</a:t>
            </a:r>
          </a:p>
        </p:txBody>
      </p:sp>
      <p:sp>
        <p:nvSpPr>
          <p:cNvPr id="3" name="Content Placeholder 2">
            <a:extLst>
              <a:ext uri="{FF2B5EF4-FFF2-40B4-BE49-F238E27FC236}">
                <a16:creationId xmlns:a16="http://schemas.microsoft.com/office/drawing/2014/main" id="{4BC68053-E656-73B7-731A-5EB10101B034}"/>
              </a:ext>
            </a:extLst>
          </p:cNvPr>
          <p:cNvSpPr>
            <a:spLocks noGrp="1"/>
          </p:cNvSpPr>
          <p:nvPr>
            <p:ph idx="1"/>
          </p:nvPr>
        </p:nvSpPr>
        <p:spPr/>
        <p:txBody>
          <a:bodyPr/>
          <a:lstStyle/>
          <a:p>
            <a:r>
              <a:rPr lang="en-GB" dirty="0"/>
              <a:t>A static field or property is one that has only one instance in the whole program. New instances are not created when the class is instantiated.</a:t>
            </a:r>
          </a:p>
          <a:p>
            <a:r>
              <a:rPr lang="en-GB" dirty="0"/>
              <a:t>A static method is one that does not have an implicit </a:t>
            </a:r>
            <a:r>
              <a:rPr lang="en-GB" b="1" dirty="0"/>
              <a:t>this</a:t>
            </a:r>
            <a:r>
              <a:rPr lang="en-GB" dirty="0"/>
              <a:t> variable, so it does not run in the context of an instance of a class</a:t>
            </a:r>
          </a:p>
          <a:p>
            <a:r>
              <a:rPr lang="en-GB" dirty="0"/>
              <a:t>A static class is one that cannot be instantiated. Any fields, properties and methods are static</a:t>
            </a:r>
          </a:p>
        </p:txBody>
      </p:sp>
    </p:spTree>
    <p:extLst>
      <p:ext uri="{BB962C8B-B14F-4D97-AF65-F5344CB8AC3E}">
        <p14:creationId xmlns:p14="http://schemas.microsoft.com/office/powerpoint/2010/main" val="3344220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9B850-4A4A-9272-FC96-18A6553DAB4E}"/>
              </a:ext>
            </a:extLst>
          </p:cNvPr>
          <p:cNvSpPr>
            <a:spLocks noGrp="1"/>
          </p:cNvSpPr>
          <p:nvPr>
            <p:ph type="title"/>
          </p:nvPr>
        </p:nvSpPr>
        <p:spPr/>
        <p:txBody>
          <a:bodyPr/>
          <a:lstStyle/>
          <a:p>
            <a:r>
              <a:rPr lang="en-GB" dirty="0"/>
              <a:t>C# Scope and Lifetime</a:t>
            </a:r>
          </a:p>
        </p:txBody>
      </p:sp>
      <p:sp>
        <p:nvSpPr>
          <p:cNvPr id="3" name="Content Placeholder 2">
            <a:extLst>
              <a:ext uri="{FF2B5EF4-FFF2-40B4-BE49-F238E27FC236}">
                <a16:creationId xmlns:a16="http://schemas.microsoft.com/office/drawing/2014/main" id="{81ED34E5-E9E0-2FA1-61B2-8F4502ECF94A}"/>
              </a:ext>
            </a:extLst>
          </p:cNvPr>
          <p:cNvSpPr>
            <a:spLocks noGrp="1"/>
          </p:cNvSpPr>
          <p:nvPr>
            <p:ph idx="1"/>
          </p:nvPr>
        </p:nvSpPr>
        <p:spPr/>
        <p:txBody>
          <a:bodyPr>
            <a:normAutofit fontScale="92500" lnSpcReduction="10000"/>
          </a:bodyPr>
          <a:lstStyle/>
          <a:p>
            <a:r>
              <a:rPr lang="en-GB" dirty="0"/>
              <a:t>Scope means “where can I see a variable or type”</a:t>
            </a:r>
          </a:p>
          <a:p>
            <a:pPr lvl="1"/>
            <a:r>
              <a:rPr lang="en-GB" dirty="0"/>
              <a:t>Accessibility is about whether I can access a type I can see (is it public, protected, private)</a:t>
            </a:r>
          </a:p>
          <a:p>
            <a:pPr lvl="1"/>
            <a:r>
              <a:rPr lang="en-GB" dirty="0"/>
              <a:t>Generally all classes in a Project are in scope for the rest of the Project (but may not be accessible)</a:t>
            </a:r>
          </a:p>
          <a:p>
            <a:pPr lvl="1"/>
            <a:r>
              <a:rPr lang="en-GB" dirty="0"/>
              <a:t>Local variables are scoped to the block (between the {…}) in which they are declared.</a:t>
            </a:r>
          </a:p>
          <a:p>
            <a:r>
              <a:rPr lang="en-GB" dirty="0"/>
              <a:t>Lifetime means “how long does this variable or object live for”</a:t>
            </a:r>
          </a:p>
          <a:p>
            <a:pPr lvl="1"/>
            <a:r>
              <a:rPr lang="en-GB" dirty="0"/>
              <a:t>Local variable live as long as the block in which they are declared and are stored on the stack</a:t>
            </a:r>
          </a:p>
          <a:p>
            <a:pPr lvl="1"/>
            <a:r>
              <a:rPr lang="en-GB" dirty="0"/>
              <a:t>Static variables are stored in a fixed section of memory usually called Data</a:t>
            </a:r>
          </a:p>
          <a:p>
            <a:pPr lvl="1"/>
            <a:r>
              <a:rPr lang="en-GB" dirty="0"/>
              <a:t>Class instances live as long as there is a reference to them and are stored on the heap when new() called.</a:t>
            </a:r>
          </a:p>
          <a:p>
            <a:pPr lvl="1"/>
            <a:endParaRPr lang="en-GB" dirty="0"/>
          </a:p>
          <a:p>
            <a:endParaRPr lang="en-GB" dirty="0"/>
          </a:p>
          <a:p>
            <a:endParaRPr lang="en-GB" dirty="0"/>
          </a:p>
        </p:txBody>
      </p:sp>
    </p:spTree>
    <p:extLst>
      <p:ext uri="{BB962C8B-B14F-4D97-AF65-F5344CB8AC3E}">
        <p14:creationId xmlns:p14="http://schemas.microsoft.com/office/powerpoint/2010/main" val="3995992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038DF-5C8F-807F-FD90-0E246D6CB792}"/>
              </a:ext>
            </a:extLst>
          </p:cNvPr>
          <p:cNvSpPr>
            <a:spLocks noGrp="1"/>
          </p:cNvSpPr>
          <p:nvPr>
            <p:ph type="title"/>
          </p:nvPr>
        </p:nvSpPr>
        <p:spPr/>
        <p:txBody>
          <a:bodyPr/>
          <a:lstStyle/>
          <a:p>
            <a:r>
              <a:rPr lang="en-GB" dirty="0"/>
              <a:t>Namespaces and Assemblies</a:t>
            </a:r>
          </a:p>
        </p:txBody>
      </p:sp>
      <p:sp>
        <p:nvSpPr>
          <p:cNvPr id="3" name="Content Placeholder 2">
            <a:extLst>
              <a:ext uri="{FF2B5EF4-FFF2-40B4-BE49-F238E27FC236}">
                <a16:creationId xmlns:a16="http://schemas.microsoft.com/office/drawing/2014/main" id="{CBC7E322-AD71-8F0F-470F-05AD332E5160}"/>
              </a:ext>
            </a:extLst>
          </p:cNvPr>
          <p:cNvSpPr>
            <a:spLocks noGrp="1"/>
          </p:cNvSpPr>
          <p:nvPr>
            <p:ph idx="1"/>
          </p:nvPr>
        </p:nvSpPr>
        <p:spPr/>
        <p:txBody>
          <a:bodyPr>
            <a:normAutofit lnSpcReduction="10000"/>
          </a:bodyPr>
          <a:lstStyle/>
          <a:p>
            <a:r>
              <a:rPr lang="en-GB" dirty="0"/>
              <a:t>An Assembly is the physical store of the compiled code (as files):</a:t>
            </a:r>
          </a:p>
          <a:p>
            <a:pPr lvl="1"/>
            <a:r>
              <a:rPr lang="en-GB" dirty="0"/>
              <a:t>A </a:t>
            </a:r>
            <a:r>
              <a:rPr lang="en-GB" dirty="0" err="1"/>
              <a:t>Nuget</a:t>
            </a:r>
            <a:r>
              <a:rPr lang="en-GB" dirty="0"/>
              <a:t> Package is like an </a:t>
            </a:r>
            <a:r>
              <a:rPr lang="en-GB" dirty="0" err="1"/>
              <a:t>npm</a:t>
            </a:r>
            <a:r>
              <a:rPr lang="en-GB" dirty="0"/>
              <a:t> package</a:t>
            </a:r>
          </a:p>
          <a:p>
            <a:pPr lvl="1"/>
            <a:r>
              <a:rPr lang="en-GB" dirty="0"/>
              <a:t>A </a:t>
            </a:r>
            <a:r>
              <a:rPr lang="en-GB" dirty="0" err="1"/>
              <a:t>Nuget</a:t>
            </a:r>
            <a:r>
              <a:rPr lang="en-GB" dirty="0"/>
              <a:t> Package contains one or more Assemblies</a:t>
            </a:r>
          </a:p>
          <a:p>
            <a:pPr lvl="1"/>
            <a:r>
              <a:rPr lang="en-GB" dirty="0"/>
              <a:t>A project (.</a:t>
            </a:r>
            <a:r>
              <a:rPr lang="en-GB" dirty="0" err="1"/>
              <a:t>csproj</a:t>
            </a:r>
            <a:r>
              <a:rPr lang="en-GB" dirty="0"/>
              <a:t>) builds one Assembly (.</a:t>
            </a:r>
            <a:r>
              <a:rPr lang="en-GB" dirty="0" err="1"/>
              <a:t>dll</a:t>
            </a:r>
            <a:r>
              <a:rPr lang="en-GB" dirty="0"/>
              <a:t> or .exe)</a:t>
            </a:r>
          </a:p>
          <a:p>
            <a:pPr lvl="1"/>
            <a:r>
              <a:rPr lang="en-GB" dirty="0"/>
              <a:t>When you work on a .</a:t>
            </a:r>
            <a:r>
              <a:rPr lang="en-GB" dirty="0" err="1"/>
              <a:t>csproj</a:t>
            </a:r>
            <a:r>
              <a:rPr lang="en-GB" dirty="0"/>
              <a:t> you need to define it’s dependencies in terms of </a:t>
            </a:r>
            <a:r>
              <a:rPr lang="en-GB" dirty="0" err="1"/>
              <a:t>Nuget</a:t>
            </a:r>
            <a:r>
              <a:rPr lang="en-GB" dirty="0"/>
              <a:t> packages (as you do with </a:t>
            </a:r>
            <a:r>
              <a:rPr lang="en-GB" dirty="0" err="1"/>
              <a:t>package.json</a:t>
            </a:r>
            <a:r>
              <a:rPr lang="en-GB" dirty="0"/>
              <a:t> in </a:t>
            </a:r>
            <a:r>
              <a:rPr lang="en-GB" dirty="0" err="1"/>
              <a:t>npm</a:t>
            </a:r>
            <a:r>
              <a:rPr lang="en-GB" dirty="0"/>
              <a:t>) or other .</a:t>
            </a:r>
            <a:r>
              <a:rPr lang="en-GB" dirty="0" err="1"/>
              <a:t>csproj</a:t>
            </a:r>
            <a:r>
              <a:rPr lang="en-GB" dirty="0"/>
              <a:t> projects</a:t>
            </a:r>
          </a:p>
          <a:p>
            <a:r>
              <a:rPr lang="en-GB" dirty="0"/>
              <a:t>A Namespace defines the fully qualified name of types. All types have a unique </a:t>
            </a:r>
            <a:r>
              <a:rPr lang="en-GB" dirty="0" err="1"/>
              <a:t>namespace+type</a:t>
            </a:r>
            <a:r>
              <a:rPr lang="en-GB" dirty="0"/>
              <a:t>. </a:t>
            </a:r>
          </a:p>
          <a:p>
            <a:pPr lvl="1"/>
            <a:r>
              <a:rPr lang="en-GB" dirty="0"/>
              <a:t>The </a:t>
            </a:r>
            <a:r>
              <a:rPr lang="en-GB" b="1" dirty="0"/>
              <a:t>using</a:t>
            </a:r>
            <a:r>
              <a:rPr lang="en-GB" dirty="0"/>
              <a:t> keyword simply declares the namespace root as a potential prefix for types referenced in the .cs file.</a:t>
            </a:r>
          </a:p>
          <a:p>
            <a:pPr lvl="1"/>
            <a:r>
              <a:rPr lang="en-GB" dirty="0"/>
              <a:t>Unlike </a:t>
            </a:r>
            <a:r>
              <a:rPr lang="en-GB" dirty="0" err="1"/>
              <a:t>javascript</a:t>
            </a:r>
            <a:r>
              <a:rPr lang="en-GB" dirty="0"/>
              <a:t> import it doesn’t tell it where the package is.</a:t>
            </a:r>
          </a:p>
        </p:txBody>
      </p:sp>
    </p:spTree>
    <p:extLst>
      <p:ext uri="{BB962C8B-B14F-4D97-AF65-F5344CB8AC3E}">
        <p14:creationId xmlns:p14="http://schemas.microsoft.com/office/powerpoint/2010/main" val="2187326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558</TotalTime>
  <Words>917</Words>
  <Application>Microsoft Office PowerPoint</Application>
  <PresentationFormat>Widescreen</PresentationFormat>
  <Paragraphs>123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Cambria Math</vt:lpstr>
      <vt:lpstr>Consolas</vt:lpstr>
      <vt:lpstr>Office Theme</vt:lpstr>
      <vt:lpstr>PowerPoint Presentation</vt:lpstr>
      <vt:lpstr>PowerPoint Presentation</vt:lpstr>
      <vt:lpstr>PowerPoint Presentation</vt:lpstr>
      <vt:lpstr>Cache Design Principles</vt:lpstr>
      <vt:lpstr>ASP.NET Service Lifetime rules</vt:lpstr>
      <vt:lpstr>How do you decide which Lifetime?</vt:lpstr>
      <vt:lpstr>C# static</vt:lpstr>
      <vt:lpstr>C# Scope and Lifetime</vt:lpstr>
      <vt:lpstr>Namespaces and Assemblies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Wai T</dc:creator>
  <cp:lastModifiedBy>Wai T</cp:lastModifiedBy>
  <cp:revision>6</cp:revision>
  <dcterms:created xsi:type="dcterms:W3CDTF">2025-04-08T09:03:45Z</dcterms:created>
  <dcterms:modified xsi:type="dcterms:W3CDTF">2025-04-08T18:22:34Z</dcterms:modified>
</cp:coreProperties>
</file>