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18" r:id="rId3"/>
    <p:sldId id="303" r:id="rId4"/>
    <p:sldId id="304" r:id="rId5"/>
    <p:sldId id="305" r:id="rId6"/>
    <p:sldId id="256" r:id="rId7"/>
    <p:sldId id="294" r:id="rId8"/>
    <p:sldId id="326" r:id="rId9"/>
    <p:sldId id="306" r:id="rId10"/>
    <p:sldId id="298" r:id="rId11"/>
    <p:sldId id="275" r:id="rId12"/>
    <p:sldId id="327" r:id="rId13"/>
    <p:sldId id="307" r:id="rId14"/>
    <p:sldId id="277" r:id="rId15"/>
    <p:sldId id="272" r:id="rId16"/>
    <p:sldId id="328" r:id="rId17"/>
    <p:sldId id="308" r:id="rId18"/>
    <p:sldId id="300" r:id="rId19"/>
    <p:sldId id="295" r:id="rId20"/>
    <p:sldId id="296" r:id="rId21"/>
    <p:sldId id="291" r:id="rId22"/>
    <p:sldId id="293" r:id="rId23"/>
    <p:sldId id="309" r:id="rId24"/>
    <p:sldId id="273" r:id="rId25"/>
    <p:sldId id="301" r:id="rId26"/>
    <p:sldId id="274" r:id="rId27"/>
    <p:sldId id="302" r:id="rId28"/>
    <p:sldId id="329" r:id="rId29"/>
    <p:sldId id="315" r:id="rId30"/>
    <p:sldId id="311" r:id="rId31"/>
    <p:sldId id="310" r:id="rId32"/>
    <p:sldId id="316" r:id="rId33"/>
    <p:sldId id="317" r:id="rId34"/>
    <p:sldId id="330" r:id="rId35"/>
    <p:sldId id="332" r:id="rId36"/>
    <p:sldId id="335" r:id="rId37"/>
    <p:sldId id="320" r:id="rId38"/>
    <p:sldId id="319" r:id="rId39"/>
    <p:sldId id="325" r:id="rId40"/>
    <p:sldId id="321" r:id="rId41"/>
    <p:sldId id="322" r:id="rId42"/>
    <p:sldId id="324" r:id="rId43"/>
    <p:sldId id="333" r:id="rId44"/>
    <p:sldId id="323" r:id="rId45"/>
    <p:sldId id="334" r:id="rId46"/>
  </p:sldIdLst>
  <p:sldSz cx="12192000" cy="6858000"/>
  <p:notesSz cx="6858000" cy="9144000"/>
  <p:custShowLst>
    <p:custShow name="Slides for Fourth 27 Jul 2024" id="0">
      <p:sldLst>
        <p:sld r:id="rId2"/>
        <p:sld r:id="rId3"/>
        <p:sld r:id="rId4"/>
        <p:sld r:id="rId5"/>
        <p:sld r:id="rId10"/>
        <p:sld r:id="rId11"/>
        <p:sld r:id="rId12"/>
        <p:sld r:id="rId13"/>
        <p:sld r:id="rId14"/>
        <p:sld r:id="rId15"/>
        <p:sld r:id="rId16"/>
        <p:sld r:id="rId17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AF0D0A-2B67-4B06-B7E2-8040FC59F756}">
          <p14:sldIdLst>
            <p14:sldId id="257"/>
            <p14:sldId id="318"/>
            <p14:sldId id="303"/>
            <p14:sldId id="304"/>
            <p14:sldId id="305"/>
            <p14:sldId id="256"/>
            <p14:sldId id="294"/>
            <p14:sldId id="326"/>
            <p14:sldId id="306"/>
            <p14:sldId id="298"/>
            <p14:sldId id="275"/>
            <p14:sldId id="327"/>
            <p14:sldId id="307"/>
            <p14:sldId id="277"/>
            <p14:sldId id="272"/>
            <p14:sldId id="328"/>
            <p14:sldId id="308"/>
            <p14:sldId id="300"/>
            <p14:sldId id="295"/>
            <p14:sldId id="296"/>
            <p14:sldId id="291"/>
            <p14:sldId id="293"/>
            <p14:sldId id="309"/>
            <p14:sldId id="273"/>
            <p14:sldId id="301"/>
            <p14:sldId id="274"/>
            <p14:sldId id="302"/>
            <p14:sldId id="329"/>
            <p14:sldId id="315"/>
            <p14:sldId id="311"/>
            <p14:sldId id="310"/>
            <p14:sldId id="316"/>
            <p14:sldId id="317"/>
            <p14:sldId id="330"/>
            <p14:sldId id="332"/>
            <p14:sldId id="335"/>
            <p14:sldId id="320"/>
            <p14:sldId id="319"/>
            <p14:sldId id="325"/>
            <p14:sldId id="321"/>
            <p14:sldId id="322"/>
            <p14:sldId id="324"/>
            <p14:sldId id="333"/>
            <p14:sldId id="32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" y="198"/>
      </p:cViewPr>
      <p:guideLst>
        <p:guide orient="horz" pos="193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L:\Dev\CodeYourFuture\ComputerScience\Sorting\BigO_fun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86088436315708E-2"/>
          <c:y val="2.5374792086999737E-2"/>
          <c:w val="0.94767223717288507"/>
          <c:h val="0.92167179794567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Constant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Sheet1!$B$4:$B$26</c:f>
              <c:numCache>
                <c:formatCode>General</c:formatCode>
                <c:ptCount val="2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A2-4C3D-BD21-35EC4C48DF34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log(N)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Sheet1!$C$4:$C$26</c:f>
              <c:numCache>
                <c:formatCode>General</c:formatCode>
                <c:ptCount val="23"/>
                <c:pt idx="0">
                  <c:v>0</c:v>
                </c:pt>
                <c:pt idx="1">
                  <c:v>0.22106472945750374</c:v>
                </c:pt>
                <c:pt idx="2">
                  <c:v>0.35037930642221093</c:v>
                </c:pt>
                <c:pt idx="3">
                  <c:v>0.44212945891500749</c:v>
                </c:pt>
                <c:pt idx="4">
                  <c:v>0.51329640611605187</c:v>
                </c:pt>
                <c:pt idx="5">
                  <c:v>0.57144403587971471</c:v>
                </c:pt>
                <c:pt idx="6">
                  <c:v>0.62060715633585573</c:v>
                </c:pt>
                <c:pt idx="7">
                  <c:v>0.66319418837251121</c:v>
                </c:pt>
                <c:pt idx="8">
                  <c:v>0.70075861284442187</c:v>
                </c:pt>
                <c:pt idx="9">
                  <c:v>0.73436113557355553</c:v>
                </c:pt>
                <c:pt idx="10">
                  <c:v>0.76475831485078838</c:v>
                </c:pt>
                <c:pt idx="11">
                  <c:v>0.79250876533721848</c:v>
                </c:pt>
                <c:pt idx="12">
                  <c:v>0.81803670516466187</c:v>
                </c:pt>
                <c:pt idx="13">
                  <c:v>0.84167188579335939</c:v>
                </c:pt>
                <c:pt idx="14">
                  <c:v>0.86367571253826281</c:v>
                </c:pt>
                <c:pt idx="15">
                  <c:v>0.88425891783001498</c:v>
                </c:pt>
                <c:pt idx="16">
                  <c:v>0.90359386716860579</c:v>
                </c:pt>
                <c:pt idx="17">
                  <c:v>0.92182334230192564</c:v>
                </c:pt>
                <c:pt idx="18">
                  <c:v>0.93906694651449274</c:v>
                </c:pt>
                <c:pt idx="19">
                  <c:v>0.95542586503105931</c:v>
                </c:pt>
                <c:pt idx="20">
                  <c:v>0.97098646275806666</c:v>
                </c:pt>
                <c:pt idx="21">
                  <c:v>0.98582304430829204</c:v>
                </c:pt>
                <c:pt idx="22">
                  <c:v>0.99999999999999989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A2-4C3D-BD21-35EC4C48DF34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Sheet1!$D$4:$D$26</c:f>
              <c:numCache>
                <c:formatCode>General</c:formatCode>
                <c:ptCount val="23"/>
                <c:pt idx="0">
                  <c:v>8.695652173913046E-2</c:v>
                </c:pt>
                <c:pt idx="1">
                  <c:v>0.17391304347826092</c:v>
                </c:pt>
                <c:pt idx="2">
                  <c:v>0.26086956521739135</c:v>
                </c:pt>
                <c:pt idx="3">
                  <c:v>0.34782608695652184</c:v>
                </c:pt>
                <c:pt idx="4">
                  <c:v>0.43478260869565233</c:v>
                </c:pt>
                <c:pt idx="5">
                  <c:v>0.52173913043478271</c:v>
                </c:pt>
                <c:pt idx="6">
                  <c:v>0.60869565217391319</c:v>
                </c:pt>
                <c:pt idx="7">
                  <c:v>0.69565217391304368</c:v>
                </c:pt>
                <c:pt idx="8">
                  <c:v>0.78260869565217417</c:v>
                </c:pt>
                <c:pt idx="9">
                  <c:v>0.86956521739130466</c:v>
                </c:pt>
                <c:pt idx="10">
                  <c:v>0.95652173913043503</c:v>
                </c:pt>
                <c:pt idx="11">
                  <c:v>1.0434782608695654</c:v>
                </c:pt>
                <c:pt idx="12">
                  <c:v>1.130434782608696</c:v>
                </c:pt>
                <c:pt idx="13">
                  <c:v>1.2173913043478264</c:v>
                </c:pt>
                <c:pt idx="14">
                  <c:v>1.304347826086957</c:v>
                </c:pt>
                <c:pt idx="15">
                  <c:v>1.3913043478260874</c:v>
                </c:pt>
                <c:pt idx="16">
                  <c:v>1.4782608695652177</c:v>
                </c:pt>
                <c:pt idx="17">
                  <c:v>1.5652173913043483</c:v>
                </c:pt>
                <c:pt idx="18">
                  <c:v>1.6521739130434787</c:v>
                </c:pt>
                <c:pt idx="19">
                  <c:v>1.7391304347826093</c:v>
                </c:pt>
                <c:pt idx="20">
                  <c:v>1.8260869565217397</c:v>
                </c:pt>
                <c:pt idx="21">
                  <c:v>1.9130434782608701</c:v>
                </c:pt>
                <c:pt idx="22">
                  <c:v>2.0000000000000004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A2-4C3D-BD21-35EC4C48DF34}"/>
            </c:ext>
          </c:extLst>
        </c:ser>
        <c:ser>
          <c:idx val="3"/>
          <c:order val="3"/>
          <c:tx>
            <c:strRef>
              <c:f>Sheet1!$F$3</c:f>
              <c:strCache>
                <c:ptCount val="1"/>
                <c:pt idx="0">
                  <c:v>N^2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Sheet1!$F$4:$F$26</c:f>
              <c:numCache>
                <c:formatCode>General</c:formatCode>
                <c:ptCount val="23"/>
                <c:pt idx="0">
                  <c:v>5.6710775047258966E-3</c:v>
                </c:pt>
                <c:pt idx="1">
                  <c:v>2.2684310018903586E-2</c:v>
                </c:pt>
                <c:pt idx="2">
                  <c:v>5.1039697542533069E-2</c:v>
                </c:pt>
                <c:pt idx="3">
                  <c:v>9.0737240075614345E-2</c:v>
                </c:pt>
                <c:pt idx="4">
                  <c:v>0.14177693761814741</c:v>
                </c:pt>
                <c:pt idx="5">
                  <c:v>0.20415879017013228</c:v>
                </c:pt>
                <c:pt idx="6">
                  <c:v>0.27788279773156893</c:v>
                </c:pt>
                <c:pt idx="7">
                  <c:v>0.36294896030245738</c:v>
                </c:pt>
                <c:pt idx="8">
                  <c:v>0.45935727788279762</c:v>
                </c:pt>
                <c:pt idx="9">
                  <c:v>0.56710775047258966</c:v>
                </c:pt>
                <c:pt idx="10">
                  <c:v>0.68620037807183354</c:v>
                </c:pt>
                <c:pt idx="11">
                  <c:v>0.8166351606805291</c:v>
                </c:pt>
                <c:pt idx="12">
                  <c:v>0.95841209829867657</c:v>
                </c:pt>
                <c:pt idx="13">
                  <c:v>1.1115311909262757</c:v>
                </c:pt>
                <c:pt idx="14">
                  <c:v>1.2759924385633268</c:v>
                </c:pt>
                <c:pt idx="15">
                  <c:v>1.4517958412098295</c:v>
                </c:pt>
                <c:pt idx="16">
                  <c:v>1.6389413988657842</c:v>
                </c:pt>
                <c:pt idx="17">
                  <c:v>1.8374291115311905</c:v>
                </c:pt>
                <c:pt idx="18">
                  <c:v>2.0472589792060485</c:v>
                </c:pt>
                <c:pt idx="19">
                  <c:v>2.2684310018903586</c:v>
                </c:pt>
                <c:pt idx="20">
                  <c:v>2.5009451795841202</c:v>
                </c:pt>
                <c:pt idx="21">
                  <c:v>2.7448015122873342</c:v>
                </c:pt>
                <c:pt idx="22">
                  <c:v>2.9999999999999991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3A2-4C3D-BD21-35EC4C48DF34}"/>
            </c:ext>
          </c:extLst>
        </c:ser>
        <c:ser>
          <c:idx val="4"/>
          <c:order val="4"/>
          <c:tx>
            <c:strRef>
              <c:f>Sheet1!$G$3</c:f>
              <c:strCache>
                <c:ptCount val="1"/>
                <c:pt idx="0">
                  <c:v>2^N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Sheet1!$A$4:$A$26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</c:numCache>
            </c:numRef>
          </c:xVal>
          <c:yVal>
            <c:numRef>
              <c:f>Sheet1!$G$4:$G$26</c:f>
              <c:numCache>
                <c:formatCode>General</c:formatCode>
                <c:ptCount val="23"/>
                <c:pt idx="0">
                  <c:v>9.5367431640625E-7</c:v>
                </c:pt>
                <c:pt idx="1">
                  <c:v>1.9073486328125E-6</c:v>
                </c:pt>
                <c:pt idx="2">
                  <c:v>3.814697265625E-6</c:v>
                </c:pt>
                <c:pt idx="3">
                  <c:v>7.62939453125E-6</c:v>
                </c:pt>
                <c:pt idx="4">
                  <c:v>1.52587890625E-5</c:v>
                </c:pt>
                <c:pt idx="5">
                  <c:v>3.0517578125E-5</c:v>
                </c:pt>
                <c:pt idx="6">
                  <c:v>6.103515625E-5</c:v>
                </c:pt>
                <c:pt idx="7">
                  <c:v>1.220703125E-4</c:v>
                </c:pt>
                <c:pt idx="8">
                  <c:v>2.44140625E-4</c:v>
                </c:pt>
                <c:pt idx="9">
                  <c:v>4.8828125E-4</c:v>
                </c:pt>
                <c:pt idx="10">
                  <c:v>9.765625E-4</c:v>
                </c:pt>
                <c:pt idx="11">
                  <c:v>1.953125E-3</c:v>
                </c:pt>
                <c:pt idx="12">
                  <c:v>3.90625E-3</c:v>
                </c:pt>
                <c:pt idx="13">
                  <c:v>7.8125E-3</c:v>
                </c:pt>
                <c:pt idx="14">
                  <c:v>1.5625E-2</c:v>
                </c:pt>
                <c:pt idx="15">
                  <c:v>3.125E-2</c:v>
                </c:pt>
                <c:pt idx="16">
                  <c:v>6.25E-2</c:v>
                </c:pt>
                <c:pt idx="17">
                  <c:v>0.125</c:v>
                </c:pt>
                <c:pt idx="18">
                  <c:v>0.25</c:v>
                </c:pt>
                <c:pt idx="19">
                  <c:v>0.5</c:v>
                </c:pt>
                <c:pt idx="20">
                  <c:v>1</c:v>
                </c:pt>
                <c:pt idx="21">
                  <c:v>2</c:v>
                </c:pt>
                <c:pt idx="2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3A2-4C3D-BD21-35EC4C48DF34}"/>
            </c:ext>
          </c:extLst>
        </c:ser>
        <c:ser>
          <c:idx val="5"/>
          <c:order val="5"/>
          <c:tx>
            <c:strRef>
              <c:f>Sheet1!$E$3</c:f>
              <c:strCache>
                <c:ptCount val="1"/>
                <c:pt idx="0">
                  <c:v>Nlog(N)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yVal>
            <c:numRef>
              <c:f>Sheet1!$E$4:$E$26</c:f>
              <c:numCache>
                <c:formatCode>General</c:formatCode>
                <c:ptCount val="23"/>
                <c:pt idx="0">
                  <c:v>0</c:v>
                </c:pt>
                <c:pt idx="1">
                  <c:v>4.8057549882066043E-2</c:v>
                </c:pt>
                <c:pt idx="2">
                  <c:v>0.11425412165941663</c:v>
                </c:pt>
                <c:pt idx="3">
                  <c:v>0.19223019952826417</c:v>
                </c:pt>
                <c:pt idx="4">
                  <c:v>0.27896543810655006</c:v>
                </c:pt>
                <c:pt idx="5">
                  <c:v>0.37268089296503143</c:v>
                </c:pt>
                <c:pt idx="6">
                  <c:v>0.47220109721206427</c:v>
                </c:pt>
                <c:pt idx="7">
                  <c:v>0.57669059858479255</c:v>
                </c:pt>
                <c:pt idx="8">
                  <c:v>0.68552472995649982</c:v>
                </c:pt>
                <c:pt idx="9">
                  <c:v>0.79821862562343027</c:v>
                </c:pt>
                <c:pt idx="10">
                  <c:v>0.91438494166942119</c:v>
                </c:pt>
                <c:pt idx="11">
                  <c:v>1.033707085222459</c:v>
                </c:pt>
                <c:pt idx="12">
                  <c:v>1.1559214312109356</c:v>
                </c:pt>
                <c:pt idx="13">
                  <c:v>1.2808050435985907</c:v>
                </c:pt>
                <c:pt idx="14">
                  <c:v>1.4081669226167333</c:v>
                </c:pt>
                <c:pt idx="15">
                  <c:v>1.5378415962261134</c:v>
                </c:pt>
                <c:pt idx="16">
                  <c:v>1.6696843197680762</c:v>
                </c:pt>
                <c:pt idx="17">
                  <c:v>1.8035674088515943</c:v>
                </c:pt>
                <c:pt idx="18">
                  <c:v>1.9393773895408009</c:v>
                </c:pt>
                <c:pt idx="19">
                  <c:v>2.0770127500675213</c:v>
                </c:pt>
                <c:pt idx="20">
                  <c:v>2.2163821432521091</c:v>
                </c:pt>
                <c:pt idx="21">
                  <c:v>2.3574029320415684</c:v>
                </c:pt>
                <c:pt idx="22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3A2-4C3D-BD21-35EC4C48D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1784184"/>
        <c:axId val="741782384"/>
      </c:scatterChart>
      <c:valAx>
        <c:axId val="741784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Size of array,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4925" cap="flat" cmpd="sng" algn="ctr">
            <a:solidFill>
              <a:schemeClr val="accent1">
                <a:shade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82384"/>
        <c:crosses val="autoZero"/>
        <c:crossBetween val="midCat"/>
      </c:valAx>
      <c:valAx>
        <c:axId val="74178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Time, 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49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84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531142608929593"/>
          <c:y val="0.10818471766943048"/>
          <c:w val="0.6118364133699169"/>
          <c:h val="6.61901753336854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B3D3A-0BE6-491D-819D-200EB8063D6A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29B44-4446-4826-8AFA-CEB9F04E3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45EF4-5B2B-4B35-8F26-E219F2A181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81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45EF4-5B2B-4B35-8F26-E219F2A1810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2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45EF4-5B2B-4B35-8F26-E219F2A1810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64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45EF4-5B2B-4B35-8F26-E219F2A1810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3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0AB-FF69-CA78-9946-FAEA9D7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BE8F4-D7AE-9F83-39C9-1302537A8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C83B-BD4E-527E-3DDD-61D7F155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A39D-B9DA-FA16-9884-EAD990A1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DDE6-C644-3186-DD63-1D27C93B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5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E7A1-F344-AE30-F34D-DBC1115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DC732-DB41-4B1D-313E-F31B9F2F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B091-36A4-E55D-E59D-CA965BE2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E1C5-9532-3EC4-72DF-BDB90248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96D7-A678-DCA1-A34D-24726293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6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92CB-A4A3-ED11-2458-1965B63E0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4D993-48E0-3CC4-9D49-396EBAEC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3D7F-F833-D516-A14F-121AA22D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0F80-1F2D-376A-D421-A5F43182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64A2-0ECF-D68C-48E2-87C8B9F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6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E8DB-192A-B2AD-37C2-17BA2854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8C82-F87E-8EB6-D213-60CE3DE1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76C4-A003-9781-7CB4-6BCA0EC3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0E75-A91E-DDF8-2EB8-CF0A7C35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7055-B95C-CEE6-D088-7CC76091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8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588B-FF81-AA8C-11CC-4C809C21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1B58-07A8-AC2C-1AFD-DD428280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C1CF-920B-5835-7A8D-25469F4E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AAD6-77C8-0A3D-9772-9613C2C9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37C2-B40A-33C8-242D-4F65359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3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DED2-C054-B9D6-C7BC-A7231A30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5A38-6216-BC43-32A9-817C2270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9C4ED-6CF0-6411-ACE1-0F9A147C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158BE-8DE1-E264-70AF-66A46EB0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94F26-5C00-869E-E6C5-EBC06F60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D387-D513-FDEE-777E-1C0CAB24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01FE-1CC4-2C13-0E05-22A43611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898FB-2CB7-9A30-EC94-A76E0242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9AD5-FA3D-6EBA-8F1E-22C8DC76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E4552-6430-24E5-1630-3DB6142E2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31115-1550-FD75-CB10-D021F889D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36B03-8529-3F52-2B8D-255BA77F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FC5E6-60B9-0B98-092C-1D42ECCB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C0CA1-0A12-EA38-AAD3-1A21366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8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E4A-AF96-7426-10EA-3F2B80CB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0046F-B611-8AC1-02DE-D5C28D4C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48154-16C7-AAB1-03D5-FA2F4FB6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E6DAB-F126-8DB1-485E-C8F93A18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F09CA-8620-A0AB-008E-5880F846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7B897-C1FA-7E0A-56C5-690447A4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8B0D3-08DB-0F45-34C3-7188D00C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6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2BEB-6598-162A-F90D-39F9187C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3C36-293C-48FB-4A5E-472F8D8D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07142-E3A5-CFE8-8178-75C99FBC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FEAAF-C3EA-15F9-6224-3D20E308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F7723-C3BE-5169-DAA9-1BB1BE94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02B1-2E74-1E69-FA16-36273CD7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4F30-C584-7E0D-0DA6-5D2BD089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7DE5A-62DB-0EA6-1687-A41E8C15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EAC9E-6B19-771D-6180-4E5FB079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2A400-A7BA-F17C-3F94-97F1828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D442A-827B-D026-4CA4-F6953787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5ACA8-8D2D-AF48-7D36-2677AD72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14846-0DF6-D212-957C-24D43F22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E520E-E1F8-6BA3-A853-2A9719EF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D22F-1CD0-D5E0-D3EC-0E31F06E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C520D-4C13-49BC-BA5B-8952E418892B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F299-91F5-3F71-A8E7-91035F6A1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4417-3AA7-7AC7-5A5D-31FAA115A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8F4F1-0BC3-4BE0-82EC-31DF2AE4D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4yVlPqeZwo?si=CDUEO8g9_W-EQar_&amp;t=137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4yVlPqeZwo?start=1372&amp;feature=oembed" TargetMode="Externa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i-t/CompSci/blob/main/ComputerScience/index.html" TargetMode="External"/><Relationship Id="rId2" Type="http://schemas.openxmlformats.org/officeDocument/2006/relationships/hyperlink" Target="https://compsci-sorting-algorithms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i-t/CompSci/blob/main/ComputerScience/sorting_algorithms.j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4CA5-2EF8-1527-D906-CB0EE6CB8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CF20D-E9CE-18FA-C6E0-DBD4E5E95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Depth</a:t>
            </a:r>
          </a:p>
        </p:txBody>
      </p:sp>
    </p:spTree>
    <p:extLst>
      <p:ext uri="{BB962C8B-B14F-4D97-AF65-F5344CB8AC3E}">
        <p14:creationId xmlns:p14="http://schemas.microsoft.com/office/powerpoint/2010/main" val="423645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6B6D7-33A9-A211-1122-D922FDF8EA71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CBA5E-1B54-A350-282F-C16CE8AC66F7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FFC813-8874-4DDC-2F31-33F13886E00C}"/>
              </a:ext>
            </a:extLst>
          </p:cNvPr>
          <p:cNvGrpSpPr/>
          <p:nvPr/>
        </p:nvGrpSpPr>
        <p:grpSpPr>
          <a:xfrm>
            <a:off x="1115597" y="357809"/>
            <a:ext cx="388247" cy="1280200"/>
            <a:chOff x="5901876" y="2967335"/>
            <a:chExt cx="388247" cy="1280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64AE98-63DD-A1E6-51AF-C5B842B116CB}"/>
                </a:ext>
              </a:extLst>
            </p:cNvPr>
            <p:cNvSpPr/>
            <p:nvPr/>
          </p:nvSpPr>
          <p:spPr>
            <a:xfrm>
              <a:off x="5901876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BCC00C6-1B44-9B54-A1B1-A7FCD6B63E45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096000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763B6E-118E-4389-54CA-8EE61C000DF5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FD153-CE44-6602-C65B-77FFD5BE5C4C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5F284-829D-82C7-C970-88C060411F7B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987C07-B89F-6045-8401-6E33A8A9604C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2978B-8AE5-1F18-1EC3-CD2E367EC7FE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0B8EA-9FA8-9A45-C450-1AE1EC9DF061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09181-CF14-5EDD-4314-9291C227F493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696B9-1BB1-D408-885D-A5DA163763DF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00F12B-4F09-0BA9-EE0E-23D8EBB9A66B}"/>
              </a:ext>
            </a:extLst>
          </p:cNvPr>
          <p:cNvGrpSpPr/>
          <p:nvPr/>
        </p:nvGrpSpPr>
        <p:grpSpPr>
          <a:xfrm>
            <a:off x="2132810" y="2375452"/>
            <a:ext cx="388247" cy="1267910"/>
            <a:chOff x="2212323" y="2305878"/>
            <a:chExt cx="388247" cy="12679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86FA27-B62F-706F-0E31-7BBB49CCEA1C}"/>
                </a:ext>
              </a:extLst>
            </p:cNvPr>
            <p:cNvSpPr/>
            <p:nvPr/>
          </p:nvSpPr>
          <p:spPr>
            <a:xfrm>
              <a:off x="2212323" y="2650458"/>
              <a:ext cx="38824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CE5B01-7BE6-CDC1-6847-24DEE9CB8C0F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2406447" y="2305878"/>
              <a:ext cx="0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FAB5450-312A-394C-A6FC-ADF9C5AF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" y="1"/>
            <a:ext cx="6009862" cy="636104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Selection Sort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A288F4-8A4A-CC53-EF07-3441DBBB99A7}"/>
              </a:ext>
            </a:extLst>
          </p:cNvPr>
          <p:cNvGrpSpPr/>
          <p:nvPr/>
        </p:nvGrpSpPr>
        <p:grpSpPr>
          <a:xfrm>
            <a:off x="2574235" y="3091070"/>
            <a:ext cx="4850296" cy="371061"/>
            <a:chOff x="2961861" y="675861"/>
            <a:chExt cx="4850296" cy="3710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C1E21F-E9E2-D89C-691F-C7AD54376A4A}"/>
                </a:ext>
              </a:extLst>
            </p:cNvPr>
            <p:cNvSpPr txBox="1"/>
            <p:nvPr/>
          </p:nvSpPr>
          <p:spPr>
            <a:xfrm>
              <a:off x="2961861" y="675861"/>
              <a:ext cx="485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Inner loop (faster)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600F71-11F4-20A9-5FD1-F58911D9D83B}"/>
                </a:ext>
              </a:extLst>
            </p:cNvPr>
            <p:cNvCxnSpPr/>
            <p:nvPr/>
          </p:nvCxnSpPr>
          <p:spPr>
            <a:xfrm>
              <a:off x="3379304" y="1043609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B20F5A-83F4-1C4F-FE50-E985689E9405}"/>
                </a:ext>
              </a:extLst>
            </p:cNvPr>
            <p:cNvCxnSpPr/>
            <p:nvPr/>
          </p:nvCxnSpPr>
          <p:spPr>
            <a:xfrm>
              <a:off x="3526182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3310B0-A14C-E542-A1F3-F100B5BEF9E5}"/>
                </a:ext>
              </a:extLst>
            </p:cNvPr>
            <p:cNvCxnSpPr/>
            <p:nvPr/>
          </p:nvCxnSpPr>
          <p:spPr>
            <a:xfrm>
              <a:off x="3673060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C6728B-0416-AA56-3A0E-E26C8A1A3F54}"/>
                </a:ext>
              </a:extLst>
            </p:cNvPr>
            <p:cNvCxnSpPr/>
            <p:nvPr/>
          </p:nvCxnSpPr>
          <p:spPr>
            <a:xfrm>
              <a:off x="3819938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8512F35-DF16-6DBC-0ECA-05703510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27" y="526568"/>
            <a:ext cx="4895850" cy="552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4DE2D9-5C6A-72CB-30A7-6BF0E6237FAB}"/>
              </a:ext>
            </a:extLst>
          </p:cNvPr>
          <p:cNvSpPr txBox="1"/>
          <p:nvPr/>
        </p:nvSpPr>
        <p:spPr>
          <a:xfrm>
            <a:off x="884582" y="4214191"/>
            <a:ext cx="546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 scans elements to the right of I</a:t>
            </a:r>
          </a:p>
          <a:p>
            <a:r>
              <a:rPr lang="en-GB" dirty="0"/>
              <a:t>If A[I] and A[J] are out of order, swap them</a:t>
            </a:r>
          </a:p>
          <a:p>
            <a:r>
              <a:rPr lang="en-GB" dirty="0"/>
              <a:t>Increment I</a:t>
            </a:r>
          </a:p>
        </p:txBody>
      </p:sp>
    </p:spTree>
    <p:extLst>
      <p:ext uri="{BB962C8B-B14F-4D97-AF65-F5344CB8AC3E}">
        <p14:creationId xmlns:p14="http://schemas.microsoft.com/office/powerpoint/2010/main" val="236477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A854C8F-8836-63CB-C81B-832C0D628CE5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A00B046-AF1A-2E25-4499-5A17E2CF2E66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A37C70-50D9-05A1-0A85-35C324B54FF1}"/>
              </a:ext>
            </a:extLst>
          </p:cNvPr>
          <p:cNvGrpSpPr/>
          <p:nvPr/>
        </p:nvGrpSpPr>
        <p:grpSpPr>
          <a:xfrm>
            <a:off x="1115597" y="357809"/>
            <a:ext cx="388247" cy="1280200"/>
            <a:chOff x="5901876" y="2967335"/>
            <a:chExt cx="388247" cy="1280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66EAF5-202B-909B-3FD9-534559489F95}"/>
                </a:ext>
              </a:extLst>
            </p:cNvPr>
            <p:cNvSpPr/>
            <p:nvPr/>
          </p:nvSpPr>
          <p:spPr>
            <a:xfrm>
              <a:off x="5901876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480D084-FFAE-A308-2724-23E1B730A35D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6096000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10B6211-40D7-70D7-A2D3-0255A38628CE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7C150-6924-EA32-602D-A3F8F9CEA645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C98FA-A039-4046-478D-C4C7A3C815BA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EF6FD0-6F58-1545-D430-5B9F1D69D7E8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01F9EB-16B8-DECF-06AB-BEBDD8EE120F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18F667-D99C-057F-0CE3-BF336014E305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EF26E6-AAF8-73B0-08DC-699827A9C481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23C9F7-3A77-71E9-1943-8FB3475C0FCE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116052-6AC0-E519-ECF3-5D5B9ACA01B8}"/>
              </a:ext>
            </a:extLst>
          </p:cNvPr>
          <p:cNvGrpSpPr/>
          <p:nvPr/>
        </p:nvGrpSpPr>
        <p:grpSpPr>
          <a:xfrm>
            <a:off x="2132810" y="2375452"/>
            <a:ext cx="388247" cy="1267910"/>
            <a:chOff x="2212323" y="2305878"/>
            <a:chExt cx="388247" cy="12679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9F35CA-B63D-8E66-81E4-8D164DF2A781}"/>
                </a:ext>
              </a:extLst>
            </p:cNvPr>
            <p:cNvSpPr/>
            <p:nvPr/>
          </p:nvSpPr>
          <p:spPr>
            <a:xfrm>
              <a:off x="2212323" y="2650458"/>
              <a:ext cx="38824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ADA5A55-0202-BE4B-1936-65096960C8FB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2406447" y="2305878"/>
              <a:ext cx="0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EB168B-0A13-C027-B2A3-2D3B01B9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" y="1"/>
            <a:ext cx="6009862" cy="636104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Selection Sort - Animation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BAB44-5840-E534-BC2D-CDA0119572B8}"/>
              </a:ext>
            </a:extLst>
          </p:cNvPr>
          <p:cNvSpPr txBox="1"/>
          <p:nvPr/>
        </p:nvSpPr>
        <p:spPr>
          <a:xfrm>
            <a:off x="2472358" y="2225124"/>
            <a:ext cx="272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 is looking for values less than the value at 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06389-F816-6469-9932-BBFCEAF08ADC}"/>
              </a:ext>
            </a:extLst>
          </p:cNvPr>
          <p:cNvSpPr txBox="1"/>
          <p:nvPr/>
        </p:nvSpPr>
        <p:spPr>
          <a:xfrm>
            <a:off x="7096953" y="4295361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seudocode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(I = 0 to LENGTH-2)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for (j = 1 to LENGTH-1)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if (A[I] &gt; A[J])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GB" sz="1400" b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doSwap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7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07903 -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-2.59259E-6 L -0.0405 0.08218 C -0.04948 0.1007 -0.06315 0.11065 -0.07748 0.11065 C -0.09375 0.11065 -0.10677 0.1007 -0.11589 0.08218 L -0.15938 -2.59259E-6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38" y="55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-2.59259E-6 L 0.04714 -0.07384 C 0.05638 -0.09051 0.07032 -0.0993 0.0849 -0.0993 C 0.10144 -0.0993 0.11472 -0.09051 0.12396 -0.07384 L 0.16836 -2.59259E-6 " pathEditMode="relative" rAng="0" ptsTypes="AAAAA">
                                      <p:cBhvr>
                                        <p:cTn id="1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3 -0.00116 L 0.67096 -0.0113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07839 -0.0018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-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7903 -0.0011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36 -2.59259E-6 L 0.14584 0.08334 C 0.14128 0.10209 0.13412 0.11227 0.12683 0.11227 C 0.11849 0.11227 0.11172 0.10209 0.10704 0.08334 L 0.08464 -2.59259E-6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560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22 -0.07291 C 0.02669 -0.08912 0.03359 -0.09791 0.04075 -0.09791 C 0.04909 -0.09791 0.0556 -0.08912 0.06029 -0.07291 L 0.08242 -2.59259E-6 " pathEditMode="relative" rAng="0" ptsTypes="AAAAA">
                                      <p:cBhvr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3 -0.00116 L 0.16549 0.0046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59259E-6 L -0.04427 0.08218 C -0.05313 0.10047 -0.06745 0.11065 -0.08177 0.11065 C -0.09818 0.11065 -0.11198 0.10047 -0.12071 0.08218 L -0.16576 -2.59259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553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2.59259E-6 L 0.12695 -0.07384 C 0.13633 -0.09051 0.15039 -0.0993 0.16523 -0.0993 C 0.18216 -0.0993 0.19557 -0.09051 0.20495 -0.07384 L 0.25026 -2.59259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0.00463 L 0.58515 -0.0141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2.59259E-6 L -0.15911 0.07685 C -0.19192 0.09422 -0.24114 0.10347 -0.2927 0.10347 C -0.35143 0.10347 -0.39843 0.09422 -0.43125 0.07685 L -0.58854 -2.59259E-6 " pathEditMode="relative" rAng="0" ptsTypes="AAAAA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516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23 -2.59259E-6 L -0.01094 -0.07824 C 0.022 -0.09583 0.07109 -0.10509 0.12292 -0.10509 C 0.18164 -0.10509 0.22864 -0.09583 0.26159 -0.07824 L 0.41914 -2.59259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8 -0.00185 L 0.16237 -0.0018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13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-0.00116 L 0.16549 0.0046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26 -2.59259E-6 L 0.22682 0.08334 C 0.22187 0.10185 0.21458 0.11227 0.2069 0.11227 C 0.19818 0.11227 0.1914 0.10185 0.18659 0.08334 L 0.16341 -2.59259E-6 " pathEditMode="relative" rAng="0" ptsTypes="AAAAA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560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2.59259E-6 L 0.10742 -0.07361 C 0.11211 -0.09028 0.11927 -0.0993 0.12682 -0.0993 C 0.13541 -0.0993 0.14232 -0.09028 0.147 -0.07361 L 0.17005 -2.59259E-6 " pathEditMode="relative" rAng="0" ptsTypes="AAAAA">
                                      <p:cBhvr>
                                        <p:cTn id="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0.00463 L 0.58515 -0.0067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14 -2.59259E-6 L 0.28398 0.07917 C 0.2556 0.09676 0.21328 0.10648 0.16914 0.10648 C 0.11888 0.10648 0.07851 0.09676 0.05013 0.07917 L -0.08451 -2.59259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82" y="532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36 -2.59259E-6 L 0.30443 -0.07615 C 0.33269 -0.09328 0.37526 -0.10231 0.41993 -0.10231 C 0.47071 -0.10231 0.51146 -0.09328 0.53972 -0.07615 L 0.67618 -2.59259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1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0.00185 L 0.24714 -0.0004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16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0.00463 L 0.24856 0.0004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2.59259E-6 L -0.02448 0.08542 C -0.02917 0.10463 -0.03633 0.11505 -0.04388 0.11505 C -0.05235 0.11505 -0.05925 0.10463 -0.06393 0.08542 L -0.08672 -2.59259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57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41 -2.59259E-6 L 0.1888 -0.0794 C 0.19336 -0.09722 0.20039 -0.10671 0.20782 -0.10671 C 0.21615 -0.10671 0.22292 -0.09722 0.22748 -0.0794 L 0.25 -2.59259E-6 " pathEditMode="relative" rAng="0" ptsTypes="AAAAA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56 0.00046 L 0.41888 -0.0125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-2.59259E-6 L -0.06901 0.08033 C -0.08295 0.09815 -0.10404 0.10787 -0.12605 0.10787 C -0.15105 0.10787 -0.17123 0.09815 -0.18516 0.08033 L -0.25222 -2.59259E-6 " pathEditMode="relative" rAng="0" ptsTypes="AAAAA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6" y="539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15 -2.59259E-6 L -0.01796 -0.0794 C -0.0039 -0.09722 0.01706 -0.10671 0.0392 -0.10671 C 0.06433 -0.10671 0.08451 -0.09722 0.09844 -0.0794 L 0.16589 -2.59259E-6 " pathEditMode="relative" rAng="0" ptsTypes="AAAAA">
                                      <p:cBhvr>
                                        <p:cTn id="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88 -0.0125 L 0.58841 -0.01551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914 -2.59259E-6 L 0.55677 0.08102 C 0.53346 0.09931 0.49844 0.10926 0.46172 0.10926 C 0.41979 0.10926 0.38633 0.09931 0.36302 0.08102 L 0.25104 -2.59259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11" y="546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86 -2.59259E-6 L -0.14036 -0.07153 C -0.11693 -0.08796 -0.08164 -0.09653 -0.04479 -0.09653 C -0.00234 -0.09653 0.03099 -0.08796 0.05443 -0.07153 L 0.16706 -2.59259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13 -0.00046 L 0.33281 -0.00324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30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57 0.00047 L 0.33737 -0.00972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37 -0.00973 L 0.41888 -0.0125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89 -2.59259E-6 L 0.12058 0.0801 C 0.1112 0.09815 0.09714 0.10787 0.0823 0.10787 C 0.06537 0.10787 0.05183 0.09815 0.04245 0.0801 L -0.00247 -2.59259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5394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59259E-6 L 0.29414 -0.07384 C 0.30339 -0.09051 0.31719 -0.0993 0.33177 -0.0993 C 0.34818 -0.0993 0.36146 -0.09051 0.37071 -0.07384 L 0.41498 -2.59259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88 -0.0125 L 0.49791 -0.00972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6848 0.07917 C -0.08268 0.09676 -0.10417 0.10648 -0.12657 0.10648 C -0.15209 0.10648 -0.17266 0.09676 -0.18685 0.07917 L -0.25521 -2.59259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5324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2.59259E-6 L 0.06549 -0.07083 C 0.07942 -0.08657 0.10039 -0.09514 0.12239 -0.09514 C 0.14739 -0.09514 0.16745 -0.08657 0.18138 -0.07083 L 0.24844 -2.59259E-6 " pathEditMode="relative" rAng="0" ptsTypes="AAAAA">
                                      <p:cBhvr>
                                        <p:cTn id="1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92 -0.00973 L 0.58606 -0.00672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02 -2.59259E-6 L 0.0767 0.0801 C 0.05795 0.09792 0.03021 0.10787 0.00078 0.10787 C -0.03294 0.10787 -0.05963 0.09792 -0.07838 0.0801 L -0.1681 -2.59259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5394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13 -2.59259E-6 L -0.16289 -0.07083 C -0.14401 -0.08657 -0.11576 -0.09514 -0.0862 -0.09514 C -0.05248 -0.09514 -0.02552 -0.08657 -0.00664 -0.07083 L 0.08385 -2.59259E-6 " pathEditMode="relative" rAng="0" ptsTypes="AAAAA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1 -0.00324 L 0.41589 -0.00185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6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37 -0.00972 L 0.41888 -0.0125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45 -2.59259E-6 L 0.39545 0.08125 C 0.39102 0.09931 0.38412 0.10926 0.37696 0.10926 C 0.36875 0.10926 0.36224 0.09931 0.35768 0.08125 L 0.33594 -2.59259E-6 " pathEditMode="relative" rAng="0" ptsTypes="AAAAA">
                                      <p:cBhvr>
                                        <p:cTn id="1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546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59259E-6 L 0.02266 -0.07291 C 0.02734 -0.08912 0.03424 -0.09791 0.04154 -0.09791 C 0.04974 -0.09791 0.05638 -0.08912 0.06107 -0.07291 L 0.08333 -2.59259E-6 " pathEditMode="relative" rAng="0" ptsTypes="AAAAA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88 -0.0125 L 0.49791 -0.00972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44 -2.59259E-6 L 0.20312 0.0801 C 0.19362 0.09815 0.17969 0.10787 0.16484 0.10787 C 0.14778 0.10787 0.13437 0.09815 0.12487 0.0801 L 0.07969 -2.59259E-6 " pathEditMode="relative" rAng="0" ptsTypes="AAAAA">
                                      <p:cBhvr>
                                        <p:cTn id="1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5394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94 -2.59259E-6 L 0.3806 -0.07384 C 0.38985 -0.09051 0.40378 -0.0993 0.41849 -0.0993 C 0.43516 -0.0993 0.44857 -0.09051 0.45782 -0.07384 L 0.50261 -2.59259E-6 " pathEditMode="relative" rAng="0" ptsTypes="AAAAA">
                                      <p:cBhvr>
                                        <p:cTn id="1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92 -0.00972 L 0.58437 -0.00834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6 -2.59259E-6 L 0.01484 0.0801 C 0.00078 0.09815 -0.02018 0.10787 -0.04219 0.10787 C -0.06745 0.10787 -0.08737 0.09815 -0.10156 0.0801 L -0.16888 -2.59259E-6 " pathEditMode="relative" rAng="0" ptsTypes="AAAAA">
                                      <p:cBhvr>
                                        <p:cTn id="1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539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38 -2.59259E-6 L 0.15222 -0.07291 C 0.16641 -0.08912 0.18764 -0.09791 0.2099 -0.09791 C 0.23529 -0.09791 0.25547 -0.08912 0.2698 -0.07291 L 0.3379 -2.59259E-6 " pathEditMode="relative" rAng="0" ptsTypes="AAAAA">
                                      <p:cBhvr>
                                        <p:cTn id="1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88 -0.00185 L 0.49753 0.00093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88 -0.0125 L 0.49791 -0.00972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01 -2.59259E-6 L 0.47774 0.07662 C 0.47318 0.09398 0.46628 0.10347 0.45912 0.10347 C 0.45079 0.10347 0.44415 0.09398 0.43959 0.07662 L 0.41758 -2.59259E-6 " pathEditMode="relative" rAng="0" ptsTypes="AAAAA">
                                      <p:cBhvr>
                                        <p:cTn id="1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5162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03 -2.59259E-6 L 0.10469 -0.07291 C 0.10937 -0.08912 0.11654 -0.09791 0.12396 -0.09791 C 0.13242 -0.09791 0.13932 -0.08912 0.14388 -0.07291 L 0.1668 -2.59259E-6 " pathEditMode="relative" rAng="0" ptsTypes="AAAAA">
                                      <p:cBhvr>
                                        <p:cTn id="1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92 -0.00972 L 0.58359 -0.00533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73 -2.59259E-6 L 0.28946 0.08102 C 0.28021 0.09931 0.26641 0.10926 0.25196 0.10926 C 0.23555 0.10926 0.22227 0.09931 0.21303 0.08102 L 0.16915 -2.59259E-6 " pathEditMode="relative" rAng="0" ptsTypes="AAAAA">
                                      <p:cBhvr>
                                        <p:cTn id="1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5463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7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45 -2.59259E-6 L 0.46211 -0.07615 C 0.47136 -0.09328 0.48529 -0.10231 0.5 -0.10231 C 0.51667 -0.10231 0.53008 -0.09328 0.53933 -0.07615 L 0.58412 -2.59259E-6 " pathEditMode="relative" rAng="0" ptsTypes="AAAAA">
                                      <p:cBhvr>
                                        <p:cTn id="1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515 -0.01412 L 0.67096 -0.01135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2.59259E-6 L -0.0694 0.08449 C -0.08334 0.10347 -0.10443 0.11366 -0.12656 0.11366 C -0.15156 0.11366 -0.17188 0.10347 -0.18581 0.08449 L -0.25313 -2.59259E-6 " pathEditMode="relative" rAng="0" ptsTypes="AAAAA">
                                      <p:cBhvr>
                                        <p:cTn id="1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91" y="5671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37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89 -2.59259E-6 L 0.23334 -0.07176 C 0.2474 -0.08796 0.26849 -0.09653 0.29076 -0.09653 C 0.31589 -0.09653 0.33607 -0.08796 0.35014 -0.07176 L 0.41784 -2.59259E-6 " pathEditMode="relative" rAng="0" ptsTypes="AAAAA">
                                      <p:cBhvr>
                                        <p:cTn id="18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53 0.00093 L 0.58386 0.00093 " pathEditMode="relative" rAng="0" ptsTypes="AA">
                                      <p:cBhvr>
                                        <p:cTn id="1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92 -0.00973 L 0.58515 -0.01412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7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529 -2.59259E-6 L 0.56341 0.08102 C 0.55886 0.09931 0.55209 0.10926 0.54492 0.10926 C 0.53672 0.10926 0.53021 0.09931 0.52565 0.08102 L 0.50391 -2.59259E-6 " pathEditMode="relative" rAng="0" ptsTypes="AAAAA">
                                      <p:cBhvr>
                                        <p:cTn id="19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5463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59 -2.59259E-6 L 0.1862 -0.07291 C 0.19063 -0.08912 0.1974 -0.09791 0.20456 -0.09791 C 0.21263 -0.09791 0.21914 -0.08912 0.22357 -0.07291 L 0.24531 -2.59259E-6 " pathEditMode="relative" rAng="0" ptsTypes="AAAAA">
                                      <p:cBhvr>
                                        <p:cTn id="19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515 -0.01412 L 0.67096 -0.01135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37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84 -2.59259E-6 L 0.3724 0.07894 C 0.3629 0.09676 0.3487 0.10648 0.33373 0.10648 C 0.3168 0.10648 0.30326 0.09676 0.29376 0.07894 L 0.24844 -2.59259E-6 " pathEditMode="relative" rAng="0" ptsTypes="AAAAA">
                                      <p:cBhvr>
                                        <p:cTn id="20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5324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7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-2.59259E-6 L 0.54571 -0.07176 C 0.55521 -0.08796 0.56953 -0.09653 0.58451 -0.09653 C 0.60157 -0.09653 0.61537 -0.08796 0.62487 -0.07176 L 0.67071 -2.59259E-6 " pathEditMode="relative" rAng="0" ptsTypes="AAAAA">
                                      <p:cBhvr>
                                        <p:cTn id="2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85 0.00093 L 0.66706 -0.00046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37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94 -2.59259E-6 L 0.64766 0.0801 C 0.64323 0.09815 0.63646 0.10787 0.6293 0.10787 C 0.62123 0.10787 0.61472 0.09815 0.61029 0.0801 L 0.58867 -2.59259E-6 " pathEditMode="relative" rAng="0" ptsTypes="AAAAA">
                                      <p:cBhvr>
                                        <p:cTn id="2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5394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7 -2.59259E-6 L 0.27213 -0.07384 C 0.27682 -0.09051 0.28385 -0.0993 0.29128 -0.0993 C 0.29961 -0.0993 0.30625 -0.09051 0.31094 -0.07384 L 0.33346 -2.59259E-6 " pathEditMode="relative" rAng="0" ptsTypes="AAAAA">
                                      <p:cBhvr>
                                        <p:cTn id="2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4" grpId="0" animBg="1"/>
      <p:bldP spid="71" grpId="0" animBg="1"/>
      <p:bldP spid="71" grpId="1" animBg="1"/>
      <p:bldP spid="71" grpId="2" animBg="1"/>
      <p:bldP spid="71" grpId="3" animBg="1"/>
      <p:bldP spid="71" grpId="4" animBg="1"/>
      <p:bldP spid="71" grpId="5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72" grpId="8" animBg="1"/>
      <p:bldP spid="72" grpId="9" animBg="1"/>
      <p:bldP spid="72" grpId="10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5" grpId="6" animBg="1"/>
      <p:bldP spid="75" grpId="7" animBg="1"/>
      <p:bldP spid="75" grpId="8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168B-0A13-C027-B2A3-2D3B01B9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"/>
            <a:ext cx="6445153" cy="636104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Selection Sort -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8998-FE46-2917-7BC9-93B21AFC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40" y="831236"/>
            <a:ext cx="6235642" cy="167882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879C66F-15A2-B401-A0A9-51C341E0FA9E}"/>
              </a:ext>
            </a:extLst>
          </p:cNvPr>
          <p:cNvGrpSpPr/>
          <p:nvPr/>
        </p:nvGrpSpPr>
        <p:grpSpPr>
          <a:xfrm>
            <a:off x="2154439" y="2507227"/>
            <a:ext cx="5148470" cy="836036"/>
            <a:chOff x="2154439" y="2507227"/>
            <a:chExt cx="5148470" cy="83603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E57D63-1FA0-F66A-F469-11027E9F5432}"/>
                </a:ext>
              </a:extLst>
            </p:cNvPr>
            <p:cNvSpPr txBox="1"/>
            <p:nvPr/>
          </p:nvSpPr>
          <p:spPr>
            <a:xfrm>
              <a:off x="2154439" y="2820043"/>
              <a:ext cx="5148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Everything to left of I is already in its final position, so if you only want the first I, you can stop already.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21010A5-16D1-EB8D-509D-EB64D254E043}"/>
                </a:ext>
              </a:extLst>
            </p:cNvPr>
            <p:cNvSpPr/>
            <p:nvPr/>
          </p:nvSpPr>
          <p:spPr>
            <a:xfrm rot="5400000">
              <a:off x="4001728" y="1563331"/>
              <a:ext cx="245807" cy="2133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6E5EDA-4B34-BFC4-45B7-3C7DC28DBB1E}"/>
              </a:ext>
            </a:extLst>
          </p:cNvPr>
          <p:cNvGrpSpPr/>
          <p:nvPr/>
        </p:nvGrpSpPr>
        <p:grpSpPr>
          <a:xfrm>
            <a:off x="5889523" y="1858297"/>
            <a:ext cx="4329010" cy="2704249"/>
            <a:chOff x="5889523" y="1858297"/>
            <a:chExt cx="4329010" cy="27042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26C835-6A09-67BD-0D26-45A7034850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9523" y="1858297"/>
              <a:ext cx="1091380" cy="165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22E704-9461-7650-F9ED-2CDBEB8901F0}"/>
                </a:ext>
              </a:extLst>
            </p:cNvPr>
            <p:cNvSpPr txBox="1"/>
            <p:nvPr/>
          </p:nvSpPr>
          <p:spPr>
            <a:xfrm>
              <a:off x="6059488" y="3608439"/>
              <a:ext cx="41590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Once I catches up with a high value, it’s likely to get swapped out in the next. Maybe there’s an opportunity to intervene and sort the remainder of the array before the next loop over J.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DF7B1B-EEDF-98B6-5F09-ECC2E347369A}"/>
              </a:ext>
            </a:extLst>
          </p:cNvPr>
          <p:cNvGrpSpPr/>
          <p:nvPr/>
        </p:nvGrpSpPr>
        <p:grpSpPr>
          <a:xfrm>
            <a:off x="8150942" y="1877961"/>
            <a:ext cx="2900516" cy="1670131"/>
            <a:chOff x="8150942" y="1877961"/>
            <a:chExt cx="2900516" cy="16701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9D7D30-5D6A-FCCF-5397-904F6FFC91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0942" y="1877961"/>
              <a:ext cx="540774" cy="3539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8B95D3-E4B9-A3EC-AD65-0A6FF7F1DA7E}"/>
                </a:ext>
              </a:extLst>
            </p:cNvPr>
            <p:cNvSpPr txBox="1"/>
            <p:nvPr/>
          </p:nvSpPr>
          <p:spPr>
            <a:xfrm>
              <a:off x="8672051" y="2163097"/>
              <a:ext cx="23794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Every time we move J, maybe look to see if it’s the start of a long run of equal values. We can then move them in batch, and I can take a bigger step.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89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34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EAA06C-0FE8-71AC-165C-017FB5E4045C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2779643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Bubble Sort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E5008-42D4-51CC-512C-6AB03B8871CF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A9B53-CC57-45B1-08E7-2AFCAB3D03CA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A7EE20-90A9-E3FE-BB86-20064245EBE7}"/>
              </a:ext>
            </a:extLst>
          </p:cNvPr>
          <p:cNvGrpSpPr/>
          <p:nvPr/>
        </p:nvGrpSpPr>
        <p:grpSpPr>
          <a:xfrm>
            <a:off x="10229780" y="357809"/>
            <a:ext cx="388247" cy="1280200"/>
            <a:chOff x="15016059" y="2967335"/>
            <a:chExt cx="388247" cy="1280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036374-EF92-2FA7-1463-54F91FD38599}"/>
                </a:ext>
              </a:extLst>
            </p:cNvPr>
            <p:cNvSpPr/>
            <p:nvPr/>
          </p:nvSpPr>
          <p:spPr>
            <a:xfrm>
              <a:off x="15016059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04FEF6-8C48-D521-BB4A-582101A7040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5210183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349538-6B78-30C1-D0FB-CC2C9BFB1944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DA0CFC-AD6D-616F-3AA9-39A1FECBFC39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7A474-A71B-115B-1669-7A5F3D7E458C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253B7-3DD7-10A4-FC82-147721EF4290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AFBA6-2EA2-3E46-2823-9056B491A34C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E2485-9FA3-E91C-ABE1-EB996DA8A8DA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D91BB-1F82-45F0-7115-8CF430CC2B23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DDB991-7B61-A84A-EC00-CFDE89D4EBF5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57ADF2-76A4-4182-BB3E-E095D8B3D969}"/>
              </a:ext>
            </a:extLst>
          </p:cNvPr>
          <p:cNvGrpSpPr/>
          <p:nvPr/>
        </p:nvGrpSpPr>
        <p:grpSpPr>
          <a:xfrm>
            <a:off x="1109079" y="2305878"/>
            <a:ext cx="388247" cy="1267910"/>
            <a:chOff x="1188592" y="2236304"/>
            <a:chExt cx="388247" cy="12679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5F1878-50ED-1529-C55A-88F6DE28F56E}"/>
                </a:ext>
              </a:extLst>
            </p:cNvPr>
            <p:cNvSpPr/>
            <p:nvPr/>
          </p:nvSpPr>
          <p:spPr>
            <a:xfrm>
              <a:off x="1188592" y="2580884"/>
              <a:ext cx="38824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F7D54D-C543-97B3-4FBD-93ADFD0D674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1382716" y="2236304"/>
              <a:ext cx="0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1AC678-115F-B6B9-EB0A-D3CFE9D41E75}"/>
              </a:ext>
            </a:extLst>
          </p:cNvPr>
          <p:cNvGrpSpPr/>
          <p:nvPr/>
        </p:nvGrpSpPr>
        <p:grpSpPr>
          <a:xfrm>
            <a:off x="1401417" y="2922105"/>
            <a:ext cx="4850296" cy="371061"/>
            <a:chOff x="2961861" y="675861"/>
            <a:chExt cx="4850296" cy="3710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A763C3-F62A-5EC3-DB6A-BC5A7B0C0B33}"/>
                </a:ext>
              </a:extLst>
            </p:cNvPr>
            <p:cNvSpPr txBox="1"/>
            <p:nvPr/>
          </p:nvSpPr>
          <p:spPr>
            <a:xfrm>
              <a:off x="2961861" y="675861"/>
              <a:ext cx="485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Inner loop (faster)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D9D64D-62C7-1684-1D8D-D37992E89AD4}"/>
                </a:ext>
              </a:extLst>
            </p:cNvPr>
            <p:cNvCxnSpPr/>
            <p:nvPr/>
          </p:nvCxnSpPr>
          <p:spPr>
            <a:xfrm>
              <a:off x="3379304" y="1043609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0BC4F6C-9514-8349-DBB2-DDA08D17FDE5}"/>
                </a:ext>
              </a:extLst>
            </p:cNvPr>
            <p:cNvCxnSpPr/>
            <p:nvPr/>
          </p:nvCxnSpPr>
          <p:spPr>
            <a:xfrm>
              <a:off x="3526182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2BB596B-FAB3-360C-0735-AB565D841122}"/>
                </a:ext>
              </a:extLst>
            </p:cNvPr>
            <p:cNvCxnSpPr/>
            <p:nvPr/>
          </p:nvCxnSpPr>
          <p:spPr>
            <a:xfrm>
              <a:off x="3673060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E25331E-CC70-7C15-A366-9A09837E55B5}"/>
                </a:ext>
              </a:extLst>
            </p:cNvPr>
            <p:cNvCxnSpPr/>
            <p:nvPr/>
          </p:nvCxnSpPr>
          <p:spPr>
            <a:xfrm>
              <a:off x="3819938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90538A-7F73-65D7-C315-07EFDBE9FAB5}"/>
              </a:ext>
            </a:extLst>
          </p:cNvPr>
          <p:cNvGrpSpPr/>
          <p:nvPr/>
        </p:nvGrpSpPr>
        <p:grpSpPr>
          <a:xfrm>
            <a:off x="8348869" y="546446"/>
            <a:ext cx="2146853" cy="447468"/>
            <a:chOff x="6430617" y="4005263"/>
            <a:chExt cx="2146853" cy="44746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02DD7-6E39-8C86-F03D-8892513D5AB7}"/>
                </a:ext>
              </a:extLst>
            </p:cNvPr>
            <p:cNvSpPr txBox="1"/>
            <p:nvPr/>
          </p:nvSpPr>
          <p:spPr>
            <a:xfrm>
              <a:off x="6430617" y="4005263"/>
              <a:ext cx="214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Outer loop (slower)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C2AB427-C6A9-CA79-0D51-2B435F8E233B}"/>
                </a:ext>
              </a:extLst>
            </p:cNvPr>
            <p:cNvCxnSpPr/>
            <p:nvPr/>
          </p:nvCxnSpPr>
          <p:spPr>
            <a:xfrm flipH="1">
              <a:off x="6708914" y="4452731"/>
              <a:ext cx="1470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9D35DCF-E827-CE6A-AD87-B3FD56DBFFB9}"/>
              </a:ext>
            </a:extLst>
          </p:cNvPr>
          <p:cNvSpPr txBox="1"/>
          <p:nvPr/>
        </p:nvSpPr>
        <p:spPr>
          <a:xfrm>
            <a:off x="3478697" y="4041775"/>
            <a:ext cx="3687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highest element “bubbles” towards I by swapping A[J], A[J+1] if out of order.</a:t>
            </a:r>
          </a:p>
          <a:p>
            <a:r>
              <a:rPr lang="en-GB" dirty="0"/>
              <a:t>After each iteration of J, I is decremented</a:t>
            </a:r>
          </a:p>
        </p:txBody>
      </p:sp>
    </p:spTree>
    <p:extLst>
      <p:ext uri="{BB962C8B-B14F-4D97-AF65-F5344CB8AC3E}">
        <p14:creationId xmlns:p14="http://schemas.microsoft.com/office/powerpoint/2010/main" val="180440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76AB378-F963-ED99-B2B9-5FFF5120F50F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5E80F1-132C-B09B-8D01-78C64E01581C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C05-C698-34BD-12B9-86FD4B39CE03}"/>
              </a:ext>
            </a:extLst>
          </p:cNvPr>
          <p:cNvGrpSpPr/>
          <p:nvPr/>
        </p:nvGrpSpPr>
        <p:grpSpPr>
          <a:xfrm>
            <a:off x="10229780" y="357809"/>
            <a:ext cx="388247" cy="1280200"/>
            <a:chOff x="15016059" y="2967335"/>
            <a:chExt cx="388247" cy="128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AD909A-6AAC-4B0C-BBCA-DC0B1E7AA934}"/>
                </a:ext>
              </a:extLst>
            </p:cNvPr>
            <p:cNvSpPr/>
            <p:nvPr/>
          </p:nvSpPr>
          <p:spPr>
            <a:xfrm>
              <a:off x="15016059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79C2EB-4559-75A6-2943-E913301D41CD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15210183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088757D-1469-CDFD-C840-749D3F0D9E57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F215C5-3B09-1A0C-3B43-E2F2D63EFD58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F417FD-251C-BFD3-2113-094E1CCC7DFD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E25F40-9776-851C-FF59-7AC850EAC139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D1C3DD-2E51-381F-5211-7310DC99FE49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751A92-3655-740C-9116-FC577E45F014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223607-8FAC-3E54-040B-752F50DCDBF6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99C6A6-1953-531D-BF25-2F57C126F059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B211DD-1018-3E4E-12D6-4C53E9C460F1}"/>
              </a:ext>
            </a:extLst>
          </p:cNvPr>
          <p:cNvGrpSpPr/>
          <p:nvPr/>
        </p:nvGrpSpPr>
        <p:grpSpPr>
          <a:xfrm>
            <a:off x="1109079" y="2305878"/>
            <a:ext cx="388247" cy="1267910"/>
            <a:chOff x="1188592" y="2236304"/>
            <a:chExt cx="388247" cy="12679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F6A130-2AD1-B536-702B-C661F1630593}"/>
                </a:ext>
              </a:extLst>
            </p:cNvPr>
            <p:cNvSpPr/>
            <p:nvPr/>
          </p:nvSpPr>
          <p:spPr>
            <a:xfrm>
              <a:off x="1188592" y="2580884"/>
              <a:ext cx="38824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EBB411-B2AA-B106-DEC1-A9C4C2FC96F9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1382716" y="2236304"/>
              <a:ext cx="0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464762-9AB6-8BD2-BFB2-DDE6BE91E6CD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3983827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Bubble Sort - Animation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88948-D9C9-9C72-F23D-EA01B6DB83AF}"/>
              </a:ext>
            </a:extLst>
          </p:cNvPr>
          <p:cNvSpPr txBox="1"/>
          <p:nvPr/>
        </p:nvSpPr>
        <p:spPr>
          <a:xfrm>
            <a:off x="7562851" y="3755119"/>
            <a:ext cx="4380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pseudocode</a:t>
            </a:r>
          </a:p>
          <a:p>
            <a:endParaRPr lang="en-GB" sz="1600" b="0" dirty="0">
              <a:solidFill>
                <a:srgbClr val="0070C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(I = LENGTH-1 to 1) {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for (J=0 to I-1) {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if (A[</a:t>
            </a:r>
            <a:r>
              <a:rPr lang="en-GB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]&gt;A[</a:t>
            </a:r>
            <a:r>
              <a:rPr lang="en-GB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+1]) {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doSwap</a:t>
            </a:r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(I,</a:t>
            </a:r>
            <a:r>
              <a:rPr lang="en-GB" sz="16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+1);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GB" sz="16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19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07904 -0.0011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2.59259E-6 L 0.0211 0.04005 C 0.02565 0.04908 0.03243 0.05394 0.03959 0.05394 C 0.04779 0.05394 0.0543 0.04908 0.05886 0.04005 L 0.08086 -2.59259E-6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2.59259E-6 L -0.02174 -0.06852 C -0.02643 -0.08403 -0.03333 -0.09213 -0.04049 -0.09213 C -0.04883 -0.09213 -0.05534 -0.08403 -0.06002 -0.06852 L -0.08203 -2.59259E-6 " pathEditMode="relative" rAng="0" ptsTypes="AAAAA">
                                      <p:cBhvr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-0.00115 L 0.1655 0.0046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2.59259E-6 L 0.10469 0.04005 C 0.10951 0.04908 0.1168 0.05394 0.12435 0.05394 C 0.13295 0.05394 0.13998 0.04908 0.14479 0.04005 L 0.16797 -2.59259E-6 " pathEditMode="relative" rAng="0" ptsTypes="AAAAA">
                                      <p:cBhvr>
                                        <p:cTn id="2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26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2.59259E-6 L -0.02097 -0.06759 C -0.02566 -0.08264 -0.03269 -0.09074 -0.04011 -0.09074 C -0.04857 -0.09074 -0.05534 -0.08264 -0.06003 -0.06759 L -0.08269 -2.59259E-6 " pathEditMode="relative" rAng="0" ptsTypes="AAAAA"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5 0.00463 L 0.25274 0.00324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97 -2.59259E-6 L 0.19037 0.04005 C 0.19492 0.04908 0.20196 0.05394 0.20938 0.05394 C 0.21771 0.05394 0.22448 0.04908 0.22904 0.04005 L 0.25157 -2.59259E-6 " pathEditMode="relative" rAng="0" ptsTypes="AAAAA">
                                      <p:cBhvr>
                                        <p:cTn id="2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26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2265 -0.06852 C -0.02734 -0.08403 -0.0345 -0.09213 -0.04192 -0.09213 C -0.0504 -0.09213 -0.05716 -0.08403 -0.06184 -0.06852 L -0.08438 -2.59259E-6 " pathEditMode="relative" rAng="0" ptsTypes="AAAAA">
                                      <p:cBhvr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4 0.00324 L 0.33255 0.00764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55 0.00764 L 0.41901 -0.00254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59259E-6 L 0.0224 0.04005 C 0.02708 0.04908 0.03411 0.05394 0.04154 0.05394 C 0.05 0.05394 0.05677 0.04908 0.06146 0.04005 L 0.08424 -2.59259E-6 " pathEditMode="relative" rAng="0" ptsTypes="AAAAA">
                                      <p:cBhvr>
                                        <p:cTn id="4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268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2.59259E-6 L -0.02213 -0.06759 C -0.02682 -0.08264 -0.03398 -0.09074 -0.0414 -0.09074 C -0.04987 -0.09074 -0.05677 -0.08264 -0.06145 -0.06759 L -0.08411 -2.59259E-6 " pathEditMode="relative" rAng="0" ptsTypes="AAAAA">
                                      <p:cBhvr>
                                        <p:cTn id="4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01 -0.00254 L 0.50378 0.00024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2.59259E-6 L 0.10716 0.04005 C 0.11185 0.04908 0.11901 0.05394 0.12643 0.05394 C 0.1349 0.05394 0.1418 0.04908 0.14648 0.04005 L 0.16927 -2.59259E-6 " pathEditMode="relative" rAng="0" ptsTypes="AAAAA">
                                      <p:cBhvr>
                                        <p:cTn id="5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2.59259E-6 L -0.02122 -0.06852 C -0.02591 -0.08403 -0.03307 -0.09213 -0.04049 -0.09213 C -0.04895 -0.09213 -0.05585 -0.08403 -0.06054 -0.06852 L -0.0832 -2.59259E-6 " pathEditMode="relative" rAng="0" ptsTypes="AAAAA">
                                      <p:cBhvr>
                                        <p:cTn id="5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78 0.00024 L 0.59102 -0.00995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27 -2.59259E-6 L 0.19128 0.04005 C 0.19596 0.04908 0.20286 0.05394 0.21003 0.05394 C 0.21836 0.05394 0.22487 0.04908 0.22956 0.04005 L 0.25169 -2.59259E-6 " pathEditMode="relative" rAng="0" ptsTypes="AAAAA">
                                      <p:cBhvr>
                                        <p:cTn id="59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68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2.59259E-6 L -0.0237 -0.06528 C -0.02943 -0.07986 -0.03541 -0.08773 -0.04427 -0.08773 C -0.05325 -0.08773 -0.05898 -0.07986 -0.06497 -0.06528 L -0.08555 -2.59259E-6 " pathEditMode="relative" rAng="0" ptsTypes="AAAAA">
                                      <p:cBhvr>
                                        <p:cTn id="6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02 -0.00995 L 0.67096 -0.01134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69 -2.59259E-6 L 0.27448 0.04005 C 0.27917 0.04908 0.28646 0.05394 0.29388 0.05394 C 0.30247 0.05394 0.30924 0.04908 0.31406 0.04005 L 0.33698 -2.59259E-6 " pathEditMode="relative" rAng="0" ptsTypes="AAAAA">
                                      <p:cBhvr>
                                        <p:cTn id="6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268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2.59259E-6 L -0.02161 -0.06944 C -0.02643 -0.08518 -0.03359 -0.09352 -0.04127 -0.09352 C -0.04987 -0.09352 -0.05677 -0.08518 -0.06159 -0.06944 L -0.08463 -2.59259E-6 " pathEditMode="relative" rAng="0" ptsTypes="AAAAA">
                                      <p:cBhvr>
                                        <p:cTn id="7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7565 -0.00046 " pathEditMode="relative" rAng="0" ptsTypes="AA">
                                      <p:cBhvr>
                                        <p:cTn id="7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-2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096 -0.01134 L -1.04167E-6 -3.7037E-6 " pathEditMode="relative" rAng="0" ptsTypes="AA">
                                      <p:cBhvr>
                                        <p:cTn id="7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55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03 -2.59259E-6 L -0.10468 -0.06944 C -0.10937 -0.08518 -0.1164 -0.09352 -0.12383 -0.09352 C -0.13216 -0.09352 -0.13893 -0.08518 -0.14362 -0.06944 L -0.16601 -2.59259E-6 " pathEditMode="relative" rAng="0" ptsTypes="AAAAA">
                                      <p:cBhvr>
                                        <p:cTn id="8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-467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2.59259E-6 L 0.02161 0.04005 C 0.02617 0.04908 0.03333 0.05394 0.04062 0.05394 C 0.04909 0.05394 0.05586 0.04908 0.06042 0.04005 L 0.08307 -2.59259E-6 " pathEditMode="relative" rAng="0" ptsTypes="AAAAA">
                                      <p:cBhvr>
                                        <p:cTn id="8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07903 -0.00115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51 -2.59259E-6 L -0.10638 -0.07407 C -0.11094 -0.09074 -0.11784 -0.0993 -0.125 -0.0993 C -0.13307 -0.0993 -0.13972 -0.09074 -0.14427 -0.07407 L -0.16602 -2.59259E-6 " pathEditMode="relative" rAng="0" ptsTypes="AAAAA">
                                      <p:cBhvr>
                                        <p:cTn id="8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97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07 -2.59259E-6 L 0.10443 0.04005 C 0.10885 0.04908 0.11549 0.05394 0.12252 0.05394 C 0.13047 0.05394 0.13685 0.04908 0.14127 0.04005 L 0.16276 -2.59259E-6 " pathEditMode="relative" rAng="0" ptsTypes="AAAAA">
                                      <p:cBhvr>
                                        <p:cTn id="9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04 -0.00115 L 0.33255 0.00763 " pathEditMode="relative" rAng="0" ptsTypes="AA">
                                      <p:cBhvr>
                                        <p:cTn id="9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11 -2.59259E-6 L -0.1069 -0.06759 C -0.11159 -0.08264 -0.11875 -0.09074 -0.12617 -0.09074 C -0.13476 -0.09074 -0.14153 -0.08264 -0.14622 -0.06759 L -0.16888 -2.59259E-6 " pathEditMode="relative" rAng="0" ptsTypes="AAAAA">
                                      <p:cBhvr>
                                        <p:cTn id="9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53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57 -2.59259E-6 L 0.27318 0.04005 C 0.27761 0.04908 0.28438 0.05394 0.29154 0.05394 C 0.29961 0.05394 0.30612 0.04908 0.31055 0.04005 L 0.33229 -2.59259E-6 " pathEditMode="relative" rAng="0" ptsTypes="AAAAA">
                                      <p:cBhvr>
                                        <p:cTn id="9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55 0.00764 L 0.41901 -0.00255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21 -2.59259E-6 L -0.10573 -0.06759 C -0.11042 -0.08264 -0.11745 -0.09074 -0.12487 -0.09074 C -0.13334 -0.09074 -0.13998 -0.08264 -0.14466 -0.06759 L -0.16706 -2.59259E-6 " pathEditMode="relative" rAng="0" ptsTypes="AAAAA">
                                      <p:cBhvr>
                                        <p:cTn id="10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4537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16 -2.59259E-6 L 0.35782 0.04005 C 0.3625 0.04908 0.36966 0.05394 0.37709 0.05394 C 0.38555 0.05394 0.39245 0.04908 0.39714 0.04005 L 0.41992 -2.59259E-6 " pathEditMode="relative" rAng="0" ptsTypes="AAAAA">
                                      <p:cBhvr>
                                        <p:cTn id="10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01 -0.00254 L 0.50378 0.00023 " pathEditMode="relative" rAng="0" ptsTypes="AA">
                                      <p:cBhvr>
                                        <p:cTn id="11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2.59259E-6 L -0.10534 -0.07176 C -0.11002 -0.08796 -0.11719 -0.09653 -0.12474 -0.09653 C -0.13333 -0.09653 -0.1401 -0.08796 -0.14492 -0.07176 L -0.16784 -2.59259E-6 " pathEditMode="relative" rAng="0" ptsTypes="AAAAA">
                                      <p:cBhvr>
                                        <p:cTn id="11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-483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37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92 -2.59259E-6 L 0.44258 0.04005 C 0.44727 0.04908 0.45443 0.05394 0.46185 0.05394 C 0.47032 0.05394 0.47722 0.04908 0.4819 0.04005 L 0.50469 -2.59259E-6 " pathEditMode="relative" rAng="0" ptsTypes="AAAAA">
                                      <p:cBhvr>
                                        <p:cTn id="1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78 0.00024 L 0.59102 -0.00995 " pathEditMode="relative" rAng="0" ptsTypes="AA">
                                      <p:cBhvr>
                                        <p:cTn id="11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3 -2.59259E-6 L -0.10651 -0.07083 C -0.11133 -0.08657 -0.11836 -0.09514 -0.12592 -0.09514 C -0.13438 -0.09514 -0.14115 -0.08657 -0.14597 -0.07083 L -0.16862 -2.59259E-6 " pathEditMode="relative" rAng="0" ptsTypes="AAAAA">
                                      <p:cBhvr>
                                        <p:cTn id="12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769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7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69 -2.59259E-6 L 0.52578 0.04005 C 0.53021 0.04908 0.53685 0.05394 0.54388 0.05394 C 0.55183 0.05394 0.55808 0.04908 0.5625 0.04005 L 0.58386 -2.59259E-6 " pathEditMode="relative" rAng="0" ptsTypes="AAAAA">
                                      <p:cBhvr>
                                        <p:cTn id="12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65 -0.00046 L -0.1612 -0.00046 " pathEditMode="relative" rAng="0" ptsTypes="AA">
                                      <p:cBhvr>
                                        <p:cTn id="12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02 -0.00995 L 4.16667E-7 3.7037E-6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9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25274 0.00325 " pathEditMode="relative" rAng="0" ptsTypes="AA">
                                      <p:cBhvr>
                                        <p:cTn id="13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7 -2.59259E-6 L -0.19062 -0.07291 C -0.19531 -0.08912 -0.20247 -0.09791 -0.21002 -0.09791 C -0.21849 -0.09791 -0.22539 -0.08912 -0.23007 -0.07291 L -0.25286 -2.59259E-6 " pathEditMode="relative" rAng="0" ptsTypes="AAAAA">
                                      <p:cBhvr>
                                        <p:cTn id="13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490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6 -2.59259E-6 L -0.06067 0.04005 C -0.05585 0.04908 -0.04869 0.05394 -0.04114 0.05394 C -0.03269 0.05394 -0.02578 0.04908 -0.02097 0.04005 L 0.00209 -2.59259E-6 " pathEditMode="relative" rAng="0" ptsTypes="AAAAA">
                                      <p:cBhvr>
                                        <p:cTn id="1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4 0.00324 L 0.33255 0.00764 " pathEditMode="relative" rAng="0" ptsTypes="AA">
                                      <p:cBhvr>
                                        <p:cTn id="141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0"/>
                            </p:stCondLst>
                            <p:childTnLst>
                              <p:par>
                                <p:cTn id="14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97 -2.59259E-6 L -0.19102 -0.07708 C -0.19571 -0.09444 -0.203 -0.1037 -0.21042 -0.1037 C -0.21901 -0.1037 -0.22591 -0.09444 -0.2306 -0.07708 L -0.25352 -2.59259E-6 " pathEditMode="relative" rAng="0" ptsTypes="AAAAA">
                                      <p:cBhvr>
                                        <p:cTn id="14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-518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2253 0.04005 C 0.02722 0.04908 0.03438 0.05394 0.0418 0.05394 C 0.05027 0.05394 0.05704 0.04908 0.06172 0.04005 L 0.08438 -2.59259E-6 " pathEditMode="relative" rAng="0" ptsTypes="AAAAA">
                                      <p:cBhvr>
                                        <p:cTn id="146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000"/>
                            </p:stCondLst>
                            <p:childTnLst>
                              <p:par>
                                <p:cTn id="1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55 0.00764 L 0.41901 -0.00254 " pathEditMode="relative" rAng="0" ptsTypes="AA">
                                      <p:cBhvr>
                                        <p:cTn id="14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1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06 -2.59259E-6 L -0.19036 -0.06944 C -0.19518 -0.08518 -0.20234 -0.09352 -0.21002 -0.09352 C -0.21862 -0.09352 -0.22552 -0.08518 -0.23034 -0.06944 L -0.25351 -2.59259E-6 " pathEditMode="relative" rAng="0" ptsTypes="AAAAA">
                                      <p:cBhvr>
                                        <p:cTn id="15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4676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 -2.59259E-6 L 0.10652 0.04005 C 0.1112 0.04908 0.11836 0.05394 0.12592 0.05394 C 0.13438 0.05394 0.14128 0.04908 0.1461 0.04005 L 0.16915 -2.59259E-6 " pathEditMode="relative" rAng="0" ptsTypes="AAAAA">
                                      <p:cBhvr>
                                        <p:cTn id="15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01 -0.00254 L 0.50378 0.00023 " pathEditMode="relative" rAng="0" ptsTypes="AA">
                                      <p:cBhvr>
                                        <p:cTn id="15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15 -2.59259E-6 L -0.18894 -0.07083 C -0.19362 -0.08657 -0.20079 -0.09514 -0.20821 -0.09514 C -0.21667 -0.09514 -0.22357 -0.08657 -0.22826 -0.07083 L -0.25092 -2.59259E-6 " pathEditMode="relative" rAng="0" ptsTypes="AAAAA">
                                      <p:cBhvr>
                                        <p:cTn id="16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4769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7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36 -2.59259E-6 L 0.19024 0.04005 C 0.1948 0.04908 0.20157 0.05394 0.20873 0.05394 C 0.21693 0.05394 0.22344 0.04908 0.228 0.04005 L 0.25001 -2.59259E-6 " pathEditMode="relative" rAng="0" ptsTypes="AAAAA">
                                      <p:cBhvr>
                                        <p:cTn id="16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2 -0.00046 L -0.24518 0.00255 " pathEditMode="relative" rAng="0" ptsTypes="AA">
                                      <p:cBhvr>
                                        <p:cTn id="16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78 0.00024 L 1.66667E-6 -2.22222E-6 " pathEditMode="relative" rAng="0" ptsTypes="AA">
                                      <p:cBhvr>
                                        <p:cTn id="16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33255 0.00763 " pathEditMode="relative" rAng="0" ptsTypes="AA">
                                      <p:cBhvr>
                                        <p:cTn id="17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500"/>
                            </p:stCondLst>
                            <p:childTnLst>
                              <p:par>
                                <p:cTn id="17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82 -2.59259E-6 L -0.27448 -0.07824 C -0.27903 -0.09583 -0.2862 -0.10509 -0.29349 -0.10509 C -0.30195 -0.10509 -0.30872 -0.09583 -0.31328 -0.07824 L -0.33581 -2.59259E-6 " pathEditMode="relative" rAng="0" ptsTypes="AAAAA">
                                      <p:cBhvr>
                                        <p:cTn id="17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-5255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56 -2.59259E-6 L -0.22943 0.04005 C -0.22487 0.04908 -0.21797 0.05394 -0.21068 0.05394 C -0.20235 0.05394 -0.19571 0.04908 -0.19115 0.04005 L -0.16888 -2.59259E-6 " pathEditMode="relative" rAng="0" ptsTypes="AAAAA">
                                      <p:cBhvr>
                                        <p:cTn id="17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0.00255 L -0.32917 0.00093 " pathEditMode="relative" rAng="0" ptsTypes="AA">
                                      <p:cBhvr>
                                        <p:cTn id="18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55 0.00764 L -1.04167E-6 -3.7037E-6 " pathEditMode="relative" rAng="0" ptsTypes="AA">
                                      <p:cBhvr>
                                        <p:cTn id="18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25273 0.00324 " pathEditMode="relative" rAng="0" ptsTypes="AA">
                                      <p:cBhvr>
                                        <p:cTn id="18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500"/>
                            </p:stCondLst>
                            <p:childTnLst>
                              <p:par>
                                <p:cTn id="189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41 -2.59259E-6 L -0.35807 -0.06852 C -0.36276 -0.08403 -0.36992 -0.09213 -0.37734 -0.09213 C -0.38581 -0.09213 -0.39258 -0.08403 -0.39726 -0.06852 L -0.41979 -2.59259E-6 " pathEditMode="relative" rAng="0" ptsTypes="AAAAA">
                                      <p:cBhvr>
                                        <p:cTn id="19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460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3 -2.59259E-6 L -0.22864 0.04005 C -0.22395 0.04908 -0.21679 0.05394 -0.20937 0.05394 C -0.20091 0.05394 -0.19414 0.04908 -0.18932 0.04005 L -0.16653 -2.59259E-6 " pathEditMode="relative" rAng="0" ptsTypes="AAAAA">
                                      <p:cBhvr>
                                        <p:cTn id="19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17 0.00093 L -0.41393 -0.00046 " pathEditMode="relative" rAng="0" ptsTypes="AA">
                                      <p:cBhvr>
                                        <p:cTn id="19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0.00324 L -1.04167E-6 -3.7037E-6 " pathEditMode="relative" rAng="0" ptsTypes="AA">
                                      <p:cBhvr>
                                        <p:cTn id="19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5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16549 0.00463 " pathEditMode="relative" rAng="0" ptsTypes="AA">
                                      <p:cBhvr>
                                        <p:cTn id="202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500"/>
                            </p:stCondLst>
                            <p:childTnLst>
                              <p:par>
                                <p:cTn id="204" presetID="3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01 -2.59259E-6 L -0.44245 -0.07384 C -0.44739 -0.09051 -0.45469 -0.0993 -0.46237 -0.0993 C -0.47109 -0.0993 -0.47799 -0.09051 -0.48294 -0.07384 L -0.50625 -2.59259E-6 " pathEditMode="relative" rAng="0" ptsTypes="AAAAA">
                                      <p:cBhvr>
                                        <p:cTn id="20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2" y="-4977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-2.59259E-6 L 0.18828 0.04005 C 0.1931 0.04908 0.20026 0.05394 0.20781 0.05394 C 0.21627 0.05394 0.22318 0.04908 0.22799 0.04005 L 0.25091 -2.59259E-6 " pathEditMode="relative" rAng="0" ptsTypes="AAAAA">
                                      <p:cBhvr>
                                        <p:cTn id="20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93 -0.00046 L -0.49948 -0.00046 " pathEditMode="relative" rAng="0" ptsTypes="AA">
                                      <p:cBhvr>
                                        <p:cTn id="21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5 0.00463 L -1.04167E-6 -3.7037E-6 " pathEditMode="relative" rAng="0" ptsTypes="AA">
                                      <p:cBhvr>
                                        <p:cTn id="21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07904 -0.00116 " pathEditMode="relative" rAng="0" ptsTypes="AA">
                                      <p:cBhvr>
                                        <p:cTn id="21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00"/>
                            </p:stCondLst>
                            <p:childTnLst>
                              <p:par>
                                <p:cTn id="219" presetID="37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34 -2.59259E-6 L -0.52721 -0.07824 C -0.53177 -0.09583 -0.53867 -0.10509 -0.54583 -0.10509 C -0.5539 -0.10509 -0.56055 -0.09583 -0.5651 -0.07824 L -0.58685 -2.59259E-6 " pathEditMode="relative" rAng="0" ptsTypes="AAAAA">
                                      <p:cBhvr>
                                        <p:cTn id="22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5255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93 -2.59259E-6 L -0.14453 0.04005 C -0.13985 0.04908 -0.13281 0.05394 -0.12539 0.05394 C -0.11693 0.05394 -0.11029 0.04908 -0.1056 0.04005 L -0.08294 -2.59259E-6 " pathEditMode="relative" rAng="0" ptsTypes="AAAAA">
                                      <p:cBhvr>
                                        <p:cTn id="22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3" grpId="0" animBg="1"/>
      <p:bldP spid="33" grpId="1" animBg="1"/>
      <p:bldP spid="3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4762-9AB6-8BD2-BFB2-DDE6BE91E6CD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3613463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Bubble Sort - observations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1CA73-9A79-1C49-9B4E-D2A18C42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98" y="665004"/>
            <a:ext cx="5899160" cy="169317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BF68A-5A34-F427-612F-18AB4E01F6ED}"/>
              </a:ext>
            </a:extLst>
          </p:cNvPr>
          <p:cNvGrpSpPr/>
          <p:nvPr/>
        </p:nvGrpSpPr>
        <p:grpSpPr>
          <a:xfrm>
            <a:off x="6059487" y="1804707"/>
            <a:ext cx="4156229" cy="891442"/>
            <a:chOff x="6059487" y="1804707"/>
            <a:chExt cx="4156229" cy="891442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6A306CF4-81C9-6748-501A-44365609B609}"/>
                </a:ext>
              </a:extLst>
            </p:cNvPr>
            <p:cNvSpPr/>
            <p:nvPr/>
          </p:nvSpPr>
          <p:spPr>
            <a:xfrm rot="5400000">
              <a:off x="6546671" y="1317523"/>
              <a:ext cx="245806" cy="122017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BCC9E9-FF77-6134-9E91-7B8747D96D56}"/>
                </a:ext>
              </a:extLst>
            </p:cNvPr>
            <p:cNvSpPr txBox="1"/>
            <p:nvPr/>
          </p:nvSpPr>
          <p:spPr>
            <a:xfrm>
              <a:off x="6263148" y="2172929"/>
              <a:ext cx="3952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Everything to the right of I is already sorted, so we can stop here if that’s all we need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A5BEBA-F547-91C6-C242-4D01339C5118}"/>
              </a:ext>
            </a:extLst>
          </p:cNvPr>
          <p:cNvGrpSpPr/>
          <p:nvPr/>
        </p:nvGrpSpPr>
        <p:grpSpPr>
          <a:xfrm>
            <a:off x="4178710" y="1710813"/>
            <a:ext cx="3431458" cy="2447744"/>
            <a:chOff x="4178710" y="1710813"/>
            <a:chExt cx="3431458" cy="24477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4D9424-783D-5CAB-F746-BA81BF068431}"/>
                </a:ext>
              </a:extLst>
            </p:cNvPr>
            <p:cNvCxnSpPr/>
            <p:nvPr/>
          </p:nvCxnSpPr>
          <p:spPr>
            <a:xfrm flipV="1">
              <a:off x="4857135" y="1710813"/>
              <a:ext cx="147484" cy="11897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CDED2-1421-9818-F4F2-5E153C898B50}"/>
                </a:ext>
              </a:extLst>
            </p:cNvPr>
            <p:cNvSpPr txBox="1"/>
            <p:nvPr/>
          </p:nvSpPr>
          <p:spPr>
            <a:xfrm>
              <a:off x="4178710" y="2989006"/>
              <a:ext cx="343145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Very small values will only be moved to the left one step at a time. Combing sort is a technique where the step size is N&gt;1, and achieves bigger steps at the expense of having to break the array into N parts.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02C272-8609-2D6A-97BD-BEDFDA9C2581}"/>
              </a:ext>
            </a:extLst>
          </p:cNvPr>
          <p:cNvGrpSpPr/>
          <p:nvPr/>
        </p:nvGrpSpPr>
        <p:grpSpPr>
          <a:xfrm>
            <a:off x="776748" y="2487561"/>
            <a:ext cx="3510116" cy="2027557"/>
            <a:chOff x="776748" y="2487561"/>
            <a:chExt cx="3510116" cy="202755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E4F496-A858-DFBE-CE29-E24F7C375161}"/>
                </a:ext>
              </a:extLst>
            </p:cNvPr>
            <p:cNvCxnSpPr/>
            <p:nvPr/>
          </p:nvCxnSpPr>
          <p:spPr>
            <a:xfrm flipV="1">
              <a:off x="2084439" y="2487561"/>
              <a:ext cx="108155" cy="14846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54BAC0-B561-FF1D-7DCF-766F94AA213B}"/>
                </a:ext>
              </a:extLst>
            </p:cNvPr>
            <p:cNvSpPr txBox="1"/>
            <p:nvPr/>
          </p:nvSpPr>
          <p:spPr>
            <a:xfrm>
              <a:off x="776748" y="3991898"/>
              <a:ext cx="3510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If no swap is needed in any loop over J, we can stop the sort early.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7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did this last week – quick revision</a:t>
            </a:r>
          </a:p>
        </p:txBody>
      </p:sp>
    </p:spTree>
    <p:extLst>
      <p:ext uri="{BB962C8B-B14F-4D97-AF65-F5344CB8AC3E}">
        <p14:creationId xmlns:p14="http://schemas.microsoft.com/office/powerpoint/2010/main" val="211666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6D5E-BBD9-A88B-1065-D7DAEAEA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" y="116648"/>
            <a:ext cx="2779643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41F2-2A80-72B0-6E7F-1A8CF87E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did Merge Sort last week</a:t>
            </a:r>
          </a:p>
          <a:p>
            <a:pPr lvl="1"/>
            <a:r>
              <a:rPr lang="en-GB" dirty="0"/>
              <a:t>Recursive call structure</a:t>
            </a:r>
          </a:p>
          <a:p>
            <a:pPr lvl="1"/>
            <a:r>
              <a:rPr lang="en-GB" dirty="0"/>
              <a:t>In each recursion:</a:t>
            </a:r>
          </a:p>
          <a:p>
            <a:pPr lvl="2"/>
            <a:r>
              <a:rPr lang="en-GB" dirty="0"/>
              <a:t>Split the array into two sub-arrays</a:t>
            </a:r>
          </a:p>
          <a:p>
            <a:pPr lvl="2"/>
            <a:r>
              <a:rPr lang="en-GB" dirty="0"/>
              <a:t>Call itself once for each new sub-array</a:t>
            </a:r>
          </a:p>
          <a:p>
            <a:pPr lvl="2"/>
            <a:r>
              <a:rPr lang="en-GB" dirty="0"/>
              <a:t>“sort merge” the newly sorted sub-arrays to return larger sorted array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26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C40B5B-799B-60EC-6C28-02372FDBCDEC}"/>
              </a:ext>
            </a:extLst>
          </p:cNvPr>
          <p:cNvSpPr/>
          <p:nvPr/>
        </p:nvSpPr>
        <p:spPr>
          <a:xfrm>
            <a:off x="3888975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B633148-5A1D-0CB6-51A2-ED077B6F3D7F}"/>
              </a:ext>
            </a:extLst>
          </p:cNvPr>
          <p:cNvGrpSpPr/>
          <p:nvPr/>
        </p:nvGrpSpPr>
        <p:grpSpPr>
          <a:xfrm>
            <a:off x="1596050" y="5613117"/>
            <a:ext cx="8711428" cy="489171"/>
            <a:chOff x="1596050" y="5613117"/>
            <a:chExt cx="8711428" cy="4891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A42235-0FEE-6733-C496-2239C18F9AB2}"/>
                </a:ext>
              </a:extLst>
            </p:cNvPr>
            <p:cNvSpPr/>
            <p:nvPr/>
          </p:nvSpPr>
          <p:spPr>
            <a:xfrm>
              <a:off x="4215869" y="5622642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C05A3B-7C0F-D33B-52E9-5E8E4A47F739}"/>
                </a:ext>
              </a:extLst>
            </p:cNvPr>
            <p:cNvSpPr/>
            <p:nvPr/>
          </p:nvSpPr>
          <p:spPr>
            <a:xfrm>
              <a:off x="3352121" y="5622642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B13710-5321-AAA4-92F1-2EBF48D01AF1}"/>
                </a:ext>
              </a:extLst>
            </p:cNvPr>
            <p:cNvSpPr/>
            <p:nvPr/>
          </p:nvSpPr>
          <p:spPr>
            <a:xfrm>
              <a:off x="1596050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8E1922-8117-4988-9578-E59290C09BEE}"/>
                </a:ext>
              </a:extLst>
            </p:cNvPr>
            <p:cNvSpPr/>
            <p:nvPr/>
          </p:nvSpPr>
          <p:spPr>
            <a:xfrm>
              <a:off x="2469323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928DB7-A663-00C8-9F0F-11F356E2E868}"/>
                </a:ext>
              </a:extLst>
            </p:cNvPr>
            <p:cNvSpPr/>
            <p:nvPr/>
          </p:nvSpPr>
          <p:spPr>
            <a:xfrm>
              <a:off x="5089142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866DB7-5594-3A9F-B607-F130C28893C0}"/>
                </a:ext>
              </a:extLst>
            </p:cNvPr>
            <p:cNvSpPr/>
            <p:nvPr/>
          </p:nvSpPr>
          <p:spPr>
            <a:xfrm>
              <a:off x="5962415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B24D8F-E95E-3063-CB98-BD55115CF118}"/>
                </a:ext>
              </a:extLst>
            </p:cNvPr>
            <p:cNvSpPr/>
            <p:nvPr/>
          </p:nvSpPr>
          <p:spPr>
            <a:xfrm>
              <a:off x="6835688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8AABEA-844A-FCDE-D3AC-118E9867E638}"/>
                </a:ext>
              </a:extLst>
            </p:cNvPr>
            <p:cNvSpPr/>
            <p:nvPr/>
          </p:nvSpPr>
          <p:spPr>
            <a:xfrm>
              <a:off x="7708961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B2D88A-EC51-6C2C-CFDE-6356D95F8041}"/>
                </a:ext>
              </a:extLst>
            </p:cNvPr>
            <p:cNvSpPr/>
            <p:nvPr/>
          </p:nvSpPr>
          <p:spPr>
            <a:xfrm>
              <a:off x="8582234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867EC-5F2A-32E2-D686-72E648F05FED}"/>
                </a:ext>
              </a:extLst>
            </p:cNvPr>
            <p:cNvSpPr/>
            <p:nvPr/>
          </p:nvSpPr>
          <p:spPr>
            <a:xfrm>
              <a:off x="9455511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69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123C4-8C74-FE58-B9BC-76DD6F679EC1}"/>
              </a:ext>
            </a:extLst>
          </p:cNvPr>
          <p:cNvSpPr/>
          <p:nvPr/>
        </p:nvSpPr>
        <p:spPr>
          <a:xfrm>
            <a:off x="9382893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0C7252-CE85-F619-3951-6266E9BF35EE}"/>
              </a:ext>
            </a:extLst>
          </p:cNvPr>
          <p:cNvSpPr/>
          <p:nvPr/>
        </p:nvSpPr>
        <p:spPr>
          <a:xfrm>
            <a:off x="1048586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187F34F-54BE-DEDC-3EFB-D7FB53520DA4}"/>
              </a:ext>
            </a:extLst>
          </p:cNvPr>
          <p:cNvGrpSpPr/>
          <p:nvPr/>
        </p:nvGrpSpPr>
        <p:grpSpPr>
          <a:xfrm>
            <a:off x="1261432" y="4553356"/>
            <a:ext cx="6964878" cy="489171"/>
            <a:chOff x="1261432" y="4553356"/>
            <a:chExt cx="6964878" cy="48917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7B0B02-DD95-E533-24C0-B7C34B022E06}"/>
                </a:ext>
              </a:extLst>
            </p:cNvPr>
            <p:cNvSpPr/>
            <p:nvPr/>
          </p:nvSpPr>
          <p:spPr>
            <a:xfrm>
              <a:off x="3014476" y="4553356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A3D4D9-AB39-BB73-BDC4-7E96A6FDB7EF}"/>
                </a:ext>
              </a:extLst>
            </p:cNvPr>
            <p:cNvSpPr/>
            <p:nvPr/>
          </p:nvSpPr>
          <p:spPr>
            <a:xfrm>
              <a:off x="387475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04778-D43E-F3C5-5995-2E5A32FBFBCE}"/>
                </a:ext>
              </a:extLst>
            </p:cNvPr>
            <p:cNvSpPr/>
            <p:nvPr/>
          </p:nvSpPr>
          <p:spPr>
            <a:xfrm>
              <a:off x="1261432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9A256E-0E06-EF8A-6CBA-BE5CA87536F8}"/>
                </a:ext>
              </a:extLst>
            </p:cNvPr>
            <p:cNvSpPr/>
            <p:nvPr/>
          </p:nvSpPr>
          <p:spPr>
            <a:xfrm>
              <a:off x="2134705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62177F-4740-A535-D965-9E2C4A134C4A}"/>
                </a:ext>
              </a:extLst>
            </p:cNvPr>
            <p:cNvSpPr/>
            <p:nvPr/>
          </p:nvSpPr>
          <p:spPr>
            <a:xfrm>
              <a:off x="4754524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27BFA4-9C7A-3105-4084-A590122B1A20}"/>
                </a:ext>
              </a:extLst>
            </p:cNvPr>
            <p:cNvSpPr/>
            <p:nvPr/>
          </p:nvSpPr>
          <p:spPr>
            <a:xfrm>
              <a:off x="5627797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7FA2-C6D2-3FC8-EF3F-7F59C737E814}"/>
                </a:ext>
              </a:extLst>
            </p:cNvPr>
            <p:cNvSpPr/>
            <p:nvPr/>
          </p:nvSpPr>
          <p:spPr>
            <a:xfrm>
              <a:off x="6501070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99D15B-6A60-2BBD-D740-BA760413AFCA}"/>
                </a:ext>
              </a:extLst>
            </p:cNvPr>
            <p:cNvSpPr/>
            <p:nvPr/>
          </p:nvSpPr>
          <p:spPr>
            <a:xfrm>
              <a:off x="737434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212C851-8F1B-759D-ABF2-574D42FEB060}"/>
              </a:ext>
            </a:extLst>
          </p:cNvPr>
          <p:cNvGrpSpPr/>
          <p:nvPr/>
        </p:nvGrpSpPr>
        <p:grpSpPr>
          <a:xfrm>
            <a:off x="9430373" y="4562881"/>
            <a:ext cx="1725244" cy="479646"/>
            <a:chOff x="9430373" y="4562881"/>
            <a:chExt cx="1725244" cy="4796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D55E0F-1199-C664-382E-129094D0001D}"/>
                </a:ext>
              </a:extLst>
            </p:cNvPr>
            <p:cNvSpPr/>
            <p:nvPr/>
          </p:nvSpPr>
          <p:spPr>
            <a:xfrm>
              <a:off x="943037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38566F-943B-8747-386E-57EAAB36D5B2}"/>
                </a:ext>
              </a:extLst>
            </p:cNvPr>
            <p:cNvSpPr/>
            <p:nvPr/>
          </p:nvSpPr>
          <p:spPr>
            <a:xfrm>
              <a:off x="10303650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69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4F223D0-EDBB-8660-9E17-7C8C9306BFEC}"/>
              </a:ext>
            </a:extLst>
          </p:cNvPr>
          <p:cNvGrpSpPr/>
          <p:nvPr/>
        </p:nvGrpSpPr>
        <p:grpSpPr>
          <a:xfrm>
            <a:off x="4825449" y="5034674"/>
            <a:ext cx="5176629" cy="584775"/>
            <a:chOff x="4825449" y="5034674"/>
            <a:chExt cx="5176629" cy="584775"/>
          </a:xfrm>
        </p:grpSpPr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7FCAD778-1C03-B206-7F10-85DD8CB4BB55}"/>
                </a:ext>
              </a:extLst>
            </p:cNvPr>
            <p:cNvSpPr/>
            <p:nvPr/>
          </p:nvSpPr>
          <p:spPr>
            <a:xfrm rot="14604369">
              <a:off x="4731027" y="5227983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3BE04DAB-A6B7-12CC-F8D8-3510395FBC66}"/>
                </a:ext>
              </a:extLst>
            </p:cNvPr>
            <p:cNvSpPr/>
            <p:nvPr/>
          </p:nvSpPr>
          <p:spPr>
            <a:xfrm rot="19919348">
              <a:off x="9604513" y="5161722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DDD4F4-1A6D-B468-9E05-A606241E2E60}"/>
                </a:ext>
              </a:extLst>
            </p:cNvPr>
            <p:cNvSpPr/>
            <p:nvPr/>
          </p:nvSpPr>
          <p:spPr>
            <a:xfrm>
              <a:off x="6413623" y="5034674"/>
              <a:ext cx="205451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divide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2405BCA-AA88-B053-833A-69FF2590C156}"/>
              </a:ext>
            </a:extLst>
          </p:cNvPr>
          <p:cNvGrpSpPr/>
          <p:nvPr/>
        </p:nvGrpSpPr>
        <p:grpSpPr>
          <a:xfrm>
            <a:off x="877119" y="3489104"/>
            <a:ext cx="3531963" cy="479646"/>
            <a:chOff x="877119" y="3489104"/>
            <a:chExt cx="3531963" cy="4796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BB9D3D-B5B2-75A1-48DE-A1FC1125F166}"/>
                </a:ext>
              </a:extLst>
            </p:cNvPr>
            <p:cNvSpPr/>
            <p:nvPr/>
          </p:nvSpPr>
          <p:spPr>
            <a:xfrm>
              <a:off x="2658738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60C863-47C9-E210-EF13-D1DCC7440094}"/>
                </a:ext>
              </a:extLst>
            </p:cNvPr>
            <p:cNvSpPr/>
            <p:nvPr/>
          </p:nvSpPr>
          <p:spPr>
            <a:xfrm>
              <a:off x="3557115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5C88E8-CD62-DCB7-9765-2FDADB635EEF}"/>
                </a:ext>
              </a:extLst>
            </p:cNvPr>
            <p:cNvSpPr/>
            <p:nvPr/>
          </p:nvSpPr>
          <p:spPr>
            <a:xfrm>
              <a:off x="877119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E87109-08A2-0F9C-204D-275F920EF09C}"/>
                </a:ext>
              </a:extLst>
            </p:cNvPr>
            <p:cNvSpPr/>
            <p:nvPr/>
          </p:nvSpPr>
          <p:spPr>
            <a:xfrm>
              <a:off x="1750392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5640214-0483-C29F-C353-18DFBF665B18}"/>
              </a:ext>
            </a:extLst>
          </p:cNvPr>
          <p:cNvGrpSpPr/>
          <p:nvPr/>
        </p:nvGrpSpPr>
        <p:grpSpPr>
          <a:xfrm>
            <a:off x="5065950" y="3489104"/>
            <a:ext cx="3471786" cy="479646"/>
            <a:chOff x="5065950" y="3489104"/>
            <a:chExt cx="3471786" cy="47964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40F0EF-BCA6-38E2-8A58-C7729634A076}"/>
                </a:ext>
              </a:extLst>
            </p:cNvPr>
            <p:cNvSpPr/>
            <p:nvPr/>
          </p:nvSpPr>
          <p:spPr>
            <a:xfrm>
              <a:off x="5065950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7937A7-1B80-4A2E-2DEB-F3536B6F847C}"/>
                </a:ext>
              </a:extLst>
            </p:cNvPr>
            <p:cNvSpPr/>
            <p:nvPr/>
          </p:nvSpPr>
          <p:spPr>
            <a:xfrm>
              <a:off x="5939223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CD51A6-5774-6F05-1D74-A514B22A2172}"/>
                </a:ext>
              </a:extLst>
            </p:cNvPr>
            <p:cNvSpPr/>
            <p:nvPr/>
          </p:nvSpPr>
          <p:spPr>
            <a:xfrm>
              <a:off x="6812496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8936BF-CF83-712F-170C-5CE02252872F}"/>
                </a:ext>
              </a:extLst>
            </p:cNvPr>
            <p:cNvSpPr/>
            <p:nvPr/>
          </p:nvSpPr>
          <p:spPr>
            <a:xfrm>
              <a:off x="7685769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610030E-7383-6DD3-5DCD-AD39CF4A2AD5}"/>
              </a:ext>
            </a:extLst>
          </p:cNvPr>
          <p:cNvGrpSpPr/>
          <p:nvPr/>
        </p:nvGrpSpPr>
        <p:grpSpPr>
          <a:xfrm>
            <a:off x="3129170" y="3968750"/>
            <a:ext cx="3034680" cy="584775"/>
            <a:chOff x="3129170" y="3968750"/>
            <a:chExt cx="3034680" cy="584775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83C35B75-018A-D854-59BC-F7DCD375B3FC}"/>
                </a:ext>
              </a:extLst>
            </p:cNvPr>
            <p:cNvSpPr/>
            <p:nvPr/>
          </p:nvSpPr>
          <p:spPr>
            <a:xfrm rot="14999464">
              <a:off x="3034748" y="4162058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60DB69E7-0F99-98A8-2FA4-FC22F88C08BF}"/>
                </a:ext>
              </a:extLst>
            </p:cNvPr>
            <p:cNvSpPr/>
            <p:nvPr/>
          </p:nvSpPr>
          <p:spPr>
            <a:xfrm rot="18124339">
              <a:off x="5860706" y="4165373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5CD27A-5C97-E50B-EE6C-A5B66E591C4A}"/>
                </a:ext>
              </a:extLst>
            </p:cNvPr>
            <p:cNvSpPr/>
            <p:nvPr/>
          </p:nvSpPr>
          <p:spPr>
            <a:xfrm>
              <a:off x="3703554" y="3968750"/>
              <a:ext cx="205451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divide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FE3571B-882B-A8E0-43E7-BEAE06B18F65}"/>
              </a:ext>
            </a:extLst>
          </p:cNvPr>
          <p:cNvSpPr/>
          <p:nvPr/>
        </p:nvSpPr>
        <p:spPr>
          <a:xfrm>
            <a:off x="559069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814A-FA94-75A6-2D0A-01F7E87844F9}"/>
              </a:ext>
            </a:extLst>
          </p:cNvPr>
          <p:cNvSpPr/>
          <p:nvPr/>
        </p:nvSpPr>
        <p:spPr>
          <a:xfrm>
            <a:off x="166204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1AB6EC-80A7-9527-C8F0-7E31AEF2A249}"/>
              </a:ext>
            </a:extLst>
          </p:cNvPr>
          <p:cNvGrpSpPr/>
          <p:nvPr/>
        </p:nvGrpSpPr>
        <p:grpSpPr>
          <a:xfrm>
            <a:off x="1134720" y="1864463"/>
            <a:ext cx="977278" cy="420758"/>
            <a:chOff x="1134720" y="1864463"/>
            <a:chExt cx="977278" cy="420758"/>
          </a:xfrm>
        </p:grpSpPr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E4C8C1E1-BEA5-874D-7B85-241924066359}"/>
                </a:ext>
              </a:extLst>
            </p:cNvPr>
            <p:cNvSpPr/>
            <p:nvPr/>
          </p:nvSpPr>
          <p:spPr>
            <a:xfrm rot="14999464">
              <a:off x="1040298" y="1958885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A63F72FA-2B67-A2F8-CE51-262F4E16A24D}"/>
                </a:ext>
              </a:extLst>
            </p:cNvPr>
            <p:cNvSpPr/>
            <p:nvPr/>
          </p:nvSpPr>
          <p:spPr>
            <a:xfrm rot="18124339">
              <a:off x="1808854" y="1982078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11B4AA4-98C8-59FD-D14B-A4130FFCBC11}"/>
              </a:ext>
            </a:extLst>
          </p:cNvPr>
          <p:cNvGrpSpPr/>
          <p:nvPr/>
        </p:nvGrpSpPr>
        <p:grpSpPr>
          <a:xfrm>
            <a:off x="2909701" y="2389588"/>
            <a:ext cx="1740819" cy="489171"/>
            <a:chOff x="2881126" y="2380063"/>
            <a:chExt cx="1740819" cy="48917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E0F1C0-5460-EDDB-5928-B49CB158AFCF}"/>
                </a:ext>
              </a:extLst>
            </p:cNvPr>
            <p:cNvSpPr/>
            <p:nvPr/>
          </p:nvSpPr>
          <p:spPr>
            <a:xfrm>
              <a:off x="2881126" y="2389588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C5BB7C-5774-BB73-001C-51EA818FBF44}"/>
                </a:ext>
              </a:extLst>
            </p:cNvPr>
            <p:cNvSpPr/>
            <p:nvPr/>
          </p:nvSpPr>
          <p:spPr>
            <a:xfrm>
              <a:off x="3769978" y="238006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BA7CA49-6800-3899-3B82-06603B0E0391}"/>
              </a:ext>
            </a:extLst>
          </p:cNvPr>
          <p:cNvGrpSpPr/>
          <p:nvPr/>
        </p:nvGrpSpPr>
        <p:grpSpPr>
          <a:xfrm>
            <a:off x="790980" y="2399113"/>
            <a:ext cx="1725240" cy="479646"/>
            <a:chOff x="790980" y="2399113"/>
            <a:chExt cx="1725240" cy="47964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8D95666-4C7F-AD3B-B3EF-2093EA94F716}"/>
                </a:ext>
              </a:extLst>
            </p:cNvPr>
            <p:cNvSpPr/>
            <p:nvPr/>
          </p:nvSpPr>
          <p:spPr>
            <a:xfrm>
              <a:off x="790980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45DC14-75A4-A6CB-1EEC-6BB4FA80B175}"/>
                </a:ext>
              </a:extLst>
            </p:cNvPr>
            <p:cNvSpPr/>
            <p:nvPr/>
          </p:nvSpPr>
          <p:spPr>
            <a:xfrm>
              <a:off x="1664253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7E4D247-BA9A-039A-D493-82336C02825F}"/>
              </a:ext>
            </a:extLst>
          </p:cNvPr>
          <p:cNvGrpSpPr/>
          <p:nvPr/>
        </p:nvGrpSpPr>
        <p:grpSpPr>
          <a:xfrm>
            <a:off x="1631674" y="2878758"/>
            <a:ext cx="2062370" cy="584775"/>
            <a:chOff x="1631674" y="2878758"/>
            <a:chExt cx="2062370" cy="584775"/>
          </a:xfrm>
        </p:grpSpPr>
        <p:sp>
          <p:nvSpPr>
            <p:cNvPr id="79" name="Arrow: Right 78">
              <a:extLst>
                <a:ext uri="{FF2B5EF4-FFF2-40B4-BE49-F238E27FC236}">
                  <a16:creationId xmlns:a16="http://schemas.microsoft.com/office/drawing/2014/main" id="{69A8D1AE-1187-76C7-EF64-72E58EADD562}"/>
                </a:ext>
              </a:extLst>
            </p:cNvPr>
            <p:cNvSpPr/>
            <p:nvPr/>
          </p:nvSpPr>
          <p:spPr>
            <a:xfrm rot="14999464">
              <a:off x="1537252" y="3042249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396D1055-0799-E99E-55D1-49B47943E0E2}"/>
                </a:ext>
              </a:extLst>
            </p:cNvPr>
            <p:cNvSpPr/>
            <p:nvPr/>
          </p:nvSpPr>
          <p:spPr>
            <a:xfrm rot="18124339">
              <a:off x="3339480" y="3065442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3A9F38E-1BC6-4B30-F719-50B23398A1E9}"/>
                </a:ext>
              </a:extLst>
            </p:cNvPr>
            <p:cNvSpPr/>
            <p:nvPr/>
          </p:nvSpPr>
          <p:spPr>
            <a:xfrm>
              <a:off x="1639528" y="2878758"/>
              <a:ext cx="205451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divide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034BE74-EED2-FEDF-97B0-E03E0FE62573}"/>
              </a:ext>
            </a:extLst>
          </p:cNvPr>
          <p:cNvGrpSpPr/>
          <p:nvPr/>
        </p:nvGrpSpPr>
        <p:grpSpPr>
          <a:xfrm>
            <a:off x="4979811" y="2399113"/>
            <a:ext cx="1725240" cy="479646"/>
            <a:chOff x="4979811" y="2399113"/>
            <a:chExt cx="1725240" cy="47964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C6F21F-A11E-5E04-4208-C54E5335C292}"/>
                </a:ext>
              </a:extLst>
            </p:cNvPr>
            <p:cNvSpPr/>
            <p:nvPr/>
          </p:nvSpPr>
          <p:spPr>
            <a:xfrm>
              <a:off x="4979811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67901E-8D46-D40F-B982-2F726FF87558}"/>
                </a:ext>
              </a:extLst>
            </p:cNvPr>
            <p:cNvSpPr/>
            <p:nvPr/>
          </p:nvSpPr>
          <p:spPr>
            <a:xfrm>
              <a:off x="5853084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F3A1E71-5A22-F0A6-4478-308DEBC55B0D}"/>
              </a:ext>
            </a:extLst>
          </p:cNvPr>
          <p:cNvGrpSpPr/>
          <p:nvPr/>
        </p:nvGrpSpPr>
        <p:grpSpPr>
          <a:xfrm>
            <a:off x="7193496" y="2399113"/>
            <a:ext cx="1725240" cy="479646"/>
            <a:chOff x="7193496" y="2399113"/>
            <a:chExt cx="1725240" cy="47964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B574FB7-DE9A-C337-F90D-FBAD9C2F58C2}"/>
                </a:ext>
              </a:extLst>
            </p:cNvPr>
            <p:cNvSpPr/>
            <p:nvPr/>
          </p:nvSpPr>
          <p:spPr>
            <a:xfrm>
              <a:off x="7193496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679A4A2-33C5-2842-0DAC-EDAC088A4DBF}"/>
                </a:ext>
              </a:extLst>
            </p:cNvPr>
            <p:cNvSpPr/>
            <p:nvPr/>
          </p:nvSpPr>
          <p:spPr>
            <a:xfrm>
              <a:off x="8066769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72B0ED-EAAD-832A-0088-3F65215979D4}"/>
              </a:ext>
            </a:extLst>
          </p:cNvPr>
          <p:cNvGrpSpPr/>
          <p:nvPr/>
        </p:nvGrpSpPr>
        <p:grpSpPr>
          <a:xfrm>
            <a:off x="5789050" y="2901950"/>
            <a:ext cx="2160530" cy="584775"/>
            <a:chOff x="5789050" y="2901950"/>
            <a:chExt cx="2160530" cy="584775"/>
          </a:xfrm>
        </p:grpSpPr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83E89884-AA39-D03D-FA58-DA70274EF097}"/>
                </a:ext>
              </a:extLst>
            </p:cNvPr>
            <p:cNvSpPr/>
            <p:nvPr/>
          </p:nvSpPr>
          <p:spPr>
            <a:xfrm rot="14999464">
              <a:off x="5694628" y="3035621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CA868528-5F44-0D8D-73B2-507A30332D16}"/>
                </a:ext>
              </a:extLst>
            </p:cNvPr>
            <p:cNvSpPr/>
            <p:nvPr/>
          </p:nvSpPr>
          <p:spPr>
            <a:xfrm rot="18124339">
              <a:off x="7646436" y="3088635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8E4E63B-657A-884B-9012-C1DD0526B132}"/>
                </a:ext>
              </a:extLst>
            </p:cNvPr>
            <p:cNvSpPr/>
            <p:nvPr/>
          </p:nvSpPr>
          <p:spPr>
            <a:xfrm>
              <a:off x="5857032" y="2901950"/>
              <a:ext cx="205451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divide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CE124AD-DF42-7CEA-0417-FBC289AC8C10}"/>
              </a:ext>
            </a:extLst>
          </p:cNvPr>
          <p:cNvSpPr/>
          <p:nvPr/>
        </p:nvSpPr>
        <p:spPr>
          <a:xfrm>
            <a:off x="2820253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01921C-03AE-9F91-A663-647AADDBBE50}"/>
              </a:ext>
            </a:extLst>
          </p:cNvPr>
          <p:cNvGrpSpPr/>
          <p:nvPr/>
        </p:nvGrpSpPr>
        <p:grpSpPr>
          <a:xfrm>
            <a:off x="3225250" y="1818080"/>
            <a:ext cx="977278" cy="420758"/>
            <a:chOff x="3225250" y="1818080"/>
            <a:chExt cx="977278" cy="420758"/>
          </a:xfrm>
        </p:grpSpPr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C61A7647-7716-FE1C-93A8-6E8AE425C5AE}"/>
                </a:ext>
              </a:extLst>
            </p:cNvPr>
            <p:cNvSpPr/>
            <p:nvPr/>
          </p:nvSpPr>
          <p:spPr>
            <a:xfrm rot="14999464">
              <a:off x="3130828" y="1912502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2AC048C2-2A2C-D343-C64C-6FACD3386850}"/>
                </a:ext>
              </a:extLst>
            </p:cNvPr>
            <p:cNvSpPr/>
            <p:nvPr/>
          </p:nvSpPr>
          <p:spPr>
            <a:xfrm rot="18124339">
              <a:off x="3899384" y="1935695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A4435-B828-219C-1C7C-D8E9063A5226}"/>
              </a:ext>
            </a:extLst>
          </p:cNvPr>
          <p:cNvSpPr/>
          <p:nvPr/>
        </p:nvSpPr>
        <p:spPr>
          <a:xfrm>
            <a:off x="4970981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52ACF-D29F-6308-E9A6-E3721BA29D3B}"/>
              </a:ext>
            </a:extLst>
          </p:cNvPr>
          <p:cNvSpPr/>
          <p:nvPr/>
        </p:nvSpPr>
        <p:spPr>
          <a:xfrm>
            <a:off x="6073959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41B4ACF-EBBC-33D4-99EF-B90DD24FA8C8}"/>
              </a:ext>
            </a:extLst>
          </p:cNvPr>
          <p:cNvGrpSpPr/>
          <p:nvPr/>
        </p:nvGrpSpPr>
        <p:grpSpPr>
          <a:xfrm>
            <a:off x="5380556" y="1857837"/>
            <a:ext cx="977278" cy="420758"/>
            <a:chOff x="5380556" y="1857837"/>
            <a:chExt cx="977278" cy="420758"/>
          </a:xfrm>
        </p:grpSpPr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3E314AA1-592B-0425-4CC2-3B3D11C74230}"/>
                </a:ext>
              </a:extLst>
            </p:cNvPr>
            <p:cNvSpPr/>
            <p:nvPr/>
          </p:nvSpPr>
          <p:spPr>
            <a:xfrm rot="14999464">
              <a:off x="5286134" y="1952259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8E513319-E3FF-33D1-6378-43AA0C6452B1}"/>
                </a:ext>
              </a:extLst>
            </p:cNvPr>
            <p:cNvSpPr/>
            <p:nvPr/>
          </p:nvSpPr>
          <p:spPr>
            <a:xfrm rot="18124339">
              <a:off x="6054690" y="1975452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55EF1-B283-0F7F-1559-F543918F7EAD}"/>
              </a:ext>
            </a:extLst>
          </p:cNvPr>
          <p:cNvSpPr/>
          <p:nvPr/>
        </p:nvSpPr>
        <p:spPr>
          <a:xfrm>
            <a:off x="717693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F57EB-ABD8-11DE-BE4C-0DE3E1813F7C}"/>
              </a:ext>
            </a:extLst>
          </p:cNvPr>
          <p:cNvSpPr/>
          <p:nvPr/>
        </p:nvSpPr>
        <p:spPr>
          <a:xfrm>
            <a:off x="8279915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4B5BFAF-D053-745F-2F60-F38296500203}"/>
              </a:ext>
            </a:extLst>
          </p:cNvPr>
          <p:cNvGrpSpPr/>
          <p:nvPr/>
        </p:nvGrpSpPr>
        <p:grpSpPr>
          <a:xfrm>
            <a:off x="7538833" y="1788263"/>
            <a:ext cx="977278" cy="420758"/>
            <a:chOff x="7538833" y="1788263"/>
            <a:chExt cx="977278" cy="420758"/>
          </a:xfrm>
        </p:grpSpPr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86BF3E7B-DAD6-7432-06E0-4F0B825EA768}"/>
                </a:ext>
              </a:extLst>
            </p:cNvPr>
            <p:cNvSpPr/>
            <p:nvPr/>
          </p:nvSpPr>
          <p:spPr>
            <a:xfrm rot="14999464">
              <a:off x="7444411" y="1882685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B4E8524E-7899-C9FB-C24F-B7020AC793AA}"/>
                </a:ext>
              </a:extLst>
            </p:cNvPr>
            <p:cNvSpPr/>
            <p:nvPr/>
          </p:nvSpPr>
          <p:spPr>
            <a:xfrm rot="18124339">
              <a:off x="8212967" y="1905878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5B81151-F625-F181-2BB6-42629658FAC2}"/>
              </a:ext>
            </a:extLst>
          </p:cNvPr>
          <p:cNvGrpSpPr/>
          <p:nvPr/>
        </p:nvGrpSpPr>
        <p:grpSpPr>
          <a:xfrm>
            <a:off x="9788391" y="1993715"/>
            <a:ext cx="977277" cy="2339706"/>
            <a:chOff x="7538834" y="1811456"/>
            <a:chExt cx="977277" cy="40167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1260B75E-7341-5340-D153-871C28AEBC98}"/>
                </a:ext>
              </a:extLst>
            </p:cNvPr>
            <p:cNvSpPr/>
            <p:nvPr/>
          </p:nvSpPr>
          <p:spPr>
            <a:xfrm rot="16010346">
              <a:off x="7444412" y="1909986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D463C7B8-4AA7-101B-B77E-80EF71CB5BD5}"/>
                </a:ext>
              </a:extLst>
            </p:cNvPr>
            <p:cNvSpPr/>
            <p:nvPr/>
          </p:nvSpPr>
          <p:spPr>
            <a:xfrm rot="16433810">
              <a:off x="8212967" y="1905878"/>
              <a:ext cx="397565" cy="20872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2422B-CBBE-F219-DEEF-80333F7E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" y="116648"/>
            <a:ext cx="8186531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Merge Sort – divide before conquer</a:t>
            </a:r>
          </a:p>
        </p:txBody>
      </p:sp>
    </p:spTree>
    <p:extLst>
      <p:ext uri="{BB962C8B-B14F-4D97-AF65-F5344CB8AC3E}">
        <p14:creationId xmlns:p14="http://schemas.microsoft.com/office/powerpoint/2010/main" val="29185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9" grpId="0" animBg="1"/>
      <p:bldP spid="10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3A7F-A5B7-3E27-73C0-6816AE09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60DC-F885-36C7-D5E2-BA6EB4FB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Unlikely you will have to implement these algorithms</a:t>
            </a:r>
          </a:p>
          <a:p>
            <a:pPr lvl="1"/>
            <a:r>
              <a:rPr lang="en-GB" dirty="0"/>
              <a:t>Standard Libraries are VERY good</a:t>
            </a:r>
          </a:p>
          <a:p>
            <a:r>
              <a:rPr lang="en-GB" dirty="0"/>
              <a:t>By dissecting these algorithms, you:</a:t>
            </a:r>
          </a:p>
          <a:p>
            <a:pPr lvl="1"/>
            <a:r>
              <a:rPr lang="en-GB" dirty="0"/>
              <a:t>Learn how to analyse algorithms </a:t>
            </a:r>
            <a:r>
              <a:rPr lang="en-GB" b="1" dirty="0"/>
              <a:t>in general</a:t>
            </a:r>
          </a:p>
          <a:p>
            <a:pPr lvl="1"/>
            <a:r>
              <a:rPr lang="en-GB" dirty="0"/>
              <a:t>Become aware of the need to consider edge cases</a:t>
            </a:r>
          </a:p>
          <a:p>
            <a:pPr lvl="1"/>
            <a:r>
              <a:rPr lang="en-GB" dirty="0"/>
              <a:t>Become opportunistic about possibilities to optimise the algorithm</a:t>
            </a:r>
          </a:p>
          <a:p>
            <a:r>
              <a:rPr lang="en-GB" dirty="0"/>
              <a:t>Improve the content of your CV</a:t>
            </a:r>
          </a:p>
          <a:p>
            <a:r>
              <a:rPr lang="en-GB" dirty="0"/>
              <a:t>Speak with confidence in your interviews and meetings</a:t>
            </a:r>
          </a:p>
          <a:p>
            <a:r>
              <a:rPr lang="en-GB" dirty="0"/>
              <a:t>Approach Coding Challenges in a more structured and efficient way</a:t>
            </a:r>
          </a:p>
        </p:txBody>
      </p:sp>
    </p:spTree>
    <p:extLst>
      <p:ext uri="{BB962C8B-B14F-4D97-AF65-F5344CB8AC3E}">
        <p14:creationId xmlns:p14="http://schemas.microsoft.com/office/powerpoint/2010/main" val="3139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C40B5B-799B-60EC-6C28-02372FDBCDEC}"/>
              </a:ext>
            </a:extLst>
          </p:cNvPr>
          <p:cNvSpPr/>
          <p:nvPr/>
        </p:nvSpPr>
        <p:spPr>
          <a:xfrm>
            <a:off x="3898500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123C4-8C74-FE58-B9BC-76DD6F679EC1}"/>
              </a:ext>
            </a:extLst>
          </p:cNvPr>
          <p:cNvSpPr/>
          <p:nvPr/>
        </p:nvSpPr>
        <p:spPr>
          <a:xfrm>
            <a:off x="9382893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0C7252-CE85-F619-3951-6266E9BF35EE}"/>
              </a:ext>
            </a:extLst>
          </p:cNvPr>
          <p:cNvSpPr/>
          <p:nvPr/>
        </p:nvSpPr>
        <p:spPr>
          <a:xfrm>
            <a:off x="1048586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3571B-882B-A8E0-43E7-BEAE06B18F65}"/>
              </a:ext>
            </a:extLst>
          </p:cNvPr>
          <p:cNvSpPr/>
          <p:nvPr/>
        </p:nvSpPr>
        <p:spPr>
          <a:xfrm>
            <a:off x="559069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1814A-FA94-75A6-2D0A-01F7E87844F9}"/>
              </a:ext>
            </a:extLst>
          </p:cNvPr>
          <p:cNvSpPr/>
          <p:nvPr/>
        </p:nvSpPr>
        <p:spPr>
          <a:xfrm>
            <a:off x="166204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124AD-DF42-7CEA-0417-FBC289AC8C10}"/>
              </a:ext>
            </a:extLst>
          </p:cNvPr>
          <p:cNvSpPr/>
          <p:nvPr/>
        </p:nvSpPr>
        <p:spPr>
          <a:xfrm>
            <a:off x="2839303" y="126681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A4435-B828-219C-1C7C-D8E9063A5226}"/>
              </a:ext>
            </a:extLst>
          </p:cNvPr>
          <p:cNvSpPr/>
          <p:nvPr/>
        </p:nvSpPr>
        <p:spPr>
          <a:xfrm>
            <a:off x="4970981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52ACF-D29F-6308-E9A6-E3721BA29D3B}"/>
              </a:ext>
            </a:extLst>
          </p:cNvPr>
          <p:cNvSpPr/>
          <p:nvPr/>
        </p:nvSpPr>
        <p:spPr>
          <a:xfrm>
            <a:off x="6073959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55EF1-B283-0F7F-1559-F543918F7EAD}"/>
              </a:ext>
            </a:extLst>
          </p:cNvPr>
          <p:cNvSpPr/>
          <p:nvPr/>
        </p:nvSpPr>
        <p:spPr>
          <a:xfrm>
            <a:off x="7176937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8F57EB-ABD8-11DE-BE4C-0DE3E1813F7C}"/>
              </a:ext>
            </a:extLst>
          </p:cNvPr>
          <p:cNvSpPr/>
          <p:nvPr/>
        </p:nvSpPr>
        <p:spPr>
          <a:xfrm>
            <a:off x="8279915" y="12763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118A3B8-5C90-A7BF-6AD7-41CA106E9A02}"/>
              </a:ext>
            </a:extLst>
          </p:cNvPr>
          <p:cNvGrpSpPr/>
          <p:nvPr/>
        </p:nvGrpSpPr>
        <p:grpSpPr>
          <a:xfrm>
            <a:off x="790980" y="1895475"/>
            <a:ext cx="851967" cy="983284"/>
            <a:chOff x="790980" y="1895475"/>
            <a:chExt cx="851967" cy="98328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8D95666-4C7F-AD3B-B3EF-2093EA94F716}"/>
                </a:ext>
              </a:extLst>
            </p:cNvPr>
            <p:cNvSpPr/>
            <p:nvPr/>
          </p:nvSpPr>
          <p:spPr>
            <a:xfrm>
              <a:off x="790980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B0DEA40-FDD9-3BBB-53F3-75F3ABED0637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1895475"/>
              <a:ext cx="200025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C00A900-F699-07F1-5543-1278588AC8A6}"/>
                </a:ext>
              </a:extLst>
            </p:cNvPr>
            <p:cNvSpPr txBox="1"/>
            <p:nvPr/>
          </p:nvSpPr>
          <p:spPr>
            <a:xfrm>
              <a:off x="1219200" y="20478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A8F525E-5FD0-BD14-EE12-B272C87AD955}"/>
              </a:ext>
            </a:extLst>
          </p:cNvPr>
          <p:cNvGrpSpPr/>
          <p:nvPr/>
        </p:nvGrpSpPr>
        <p:grpSpPr>
          <a:xfrm>
            <a:off x="1664253" y="1885950"/>
            <a:ext cx="851967" cy="992809"/>
            <a:chOff x="1664253" y="1885950"/>
            <a:chExt cx="851967" cy="9928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45DC14-75A4-A6CB-1EEC-6BB4FA80B175}"/>
                </a:ext>
              </a:extLst>
            </p:cNvPr>
            <p:cNvSpPr/>
            <p:nvPr/>
          </p:nvSpPr>
          <p:spPr>
            <a:xfrm>
              <a:off x="1664253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41C555-00DF-DD26-CD61-251F9F610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575" y="1885950"/>
              <a:ext cx="123825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8B93467-1A2B-53ED-65EF-96C398E55904}"/>
                </a:ext>
              </a:extLst>
            </p:cNvPr>
            <p:cNvSpPr txBox="1"/>
            <p:nvPr/>
          </p:nvSpPr>
          <p:spPr>
            <a:xfrm>
              <a:off x="1952625" y="20764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0262287-AD12-A3A6-8A8C-61A58D3BB1DD}"/>
              </a:ext>
            </a:extLst>
          </p:cNvPr>
          <p:cNvGrpSpPr/>
          <p:nvPr/>
        </p:nvGrpSpPr>
        <p:grpSpPr>
          <a:xfrm>
            <a:off x="4979811" y="1895475"/>
            <a:ext cx="851967" cy="983284"/>
            <a:chOff x="4979811" y="1895475"/>
            <a:chExt cx="851967" cy="98328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8C6F21F-A11E-5E04-4208-C54E5335C292}"/>
                </a:ext>
              </a:extLst>
            </p:cNvPr>
            <p:cNvSpPr/>
            <p:nvPr/>
          </p:nvSpPr>
          <p:spPr>
            <a:xfrm>
              <a:off x="4979811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7E2AFFC-8A2D-58C7-A856-950EC5558E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2100" y="1895475"/>
              <a:ext cx="200025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A1FD2C3-2394-7791-4FC8-B0D27DA112C6}"/>
                </a:ext>
              </a:extLst>
            </p:cNvPr>
            <p:cNvSpPr txBox="1"/>
            <p:nvPr/>
          </p:nvSpPr>
          <p:spPr>
            <a:xfrm>
              <a:off x="5497513" y="2038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90D4CB1-4E38-D462-578B-F4CEEB6A30D8}"/>
              </a:ext>
            </a:extLst>
          </p:cNvPr>
          <p:cNvGrpSpPr/>
          <p:nvPr/>
        </p:nvGrpSpPr>
        <p:grpSpPr>
          <a:xfrm>
            <a:off x="5853084" y="1885950"/>
            <a:ext cx="851967" cy="992809"/>
            <a:chOff x="5853084" y="1885950"/>
            <a:chExt cx="851967" cy="99280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67901E-8D46-D40F-B982-2F726FF87558}"/>
                </a:ext>
              </a:extLst>
            </p:cNvPr>
            <p:cNvSpPr/>
            <p:nvPr/>
          </p:nvSpPr>
          <p:spPr>
            <a:xfrm>
              <a:off x="5853084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832486-11D9-BEB1-7F1E-276E4522DF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0" y="1885950"/>
              <a:ext cx="123825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E70157C-F922-5641-764E-0E98019B0D34}"/>
                </a:ext>
              </a:extLst>
            </p:cNvPr>
            <p:cNvSpPr txBox="1"/>
            <p:nvPr/>
          </p:nvSpPr>
          <p:spPr>
            <a:xfrm>
              <a:off x="6230938" y="20574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18A67FB-25C9-D1DD-0C23-A5AD65BE18B4}"/>
              </a:ext>
            </a:extLst>
          </p:cNvPr>
          <p:cNvGrpSpPr/>
          <p:nvPr/>
        </p:nvGrpSpPr>
        <p:grpSpPr>
          <a:xfrm>
            <a:off x="7193496" y="1866900"/>
            <a:ext cx="855129" cy="1011859"/>
            <a:chOff x="7193496" y="1866900"/>
            <a:chExt cx="855129" cy="101185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B574FB7-DE9A-C337-F90D-FBAD9C2F58C2}"/>
                </a:ext>
              </a:extLst>
            </p:cNvPr>
            <p:cNvSpPr/>
            <p:nvPr/>
          </p:nvSpPr>
          <p:spPr>
            <a:xfrm>
              <a:off x="7193496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1A0C861-E9B4-A4CF-5865-B7268838C02D}"/>
                </a:ext>
              </a:extLst>
            </p:cNvPr>
            <p:cNvCxnSpPr>
              <a:cxnSpLocks/>
            </p:cNvCxnSpPr>
            <p:nvPr/>
          </p:nvCxnSpPr>
          <p:spPr>
            <a:xfrm>
              <a:off x="7562850" y="1866900"/>
              <a:ext cx="200025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09564C2-A216-448B-4325-06736C1A627E}"/>
                </a:ext>
              </a:extLst>
            </p:cNvPr>
            <p:cNvSpPr txBox="1"/>
            <p:nvPr/>
          </p:nvSpPr>
          <p:spPr>
            <a:xfrm>
              <a:off x="7715250" y="20193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5C537A4-7B85-73D8-0EA2-9BCE5E348310}"/>
              </a:ext>
            </a:extLst>
          </p:cNvPr>
          <p:cNvGrpSpPr/>
          <p:nvPr/>
        </p:nvGrpSpPr>
        <p:grpSpPr>
          <a:xfrm>
            <a:off x="8066769" y="1857375"/>
            <a:ext cx="851967" cy="1021384"/>
            <a:chOff x="8066769" y="1857375"/>
            <a:chExt cx="851967" cy="102138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679A4A2-33C5-2842-0DAC-EDAC088A4DBF}"/>
                </a:ext>
              </a:extLst>
            </p:cNvPr>
            <p:cNvSpPr/>
            <p:nvPr/>
          </p:nvSpPr>
          <p:spPr>
            <a:xfrm>
              <a:off x="8066769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02A49-C40D-7ABA-536D-B25B635CA6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9150" y="1857375"/>
              <a:ext cx="123825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AD788F6-541B-13FA-594F-834FE1D6B1FA}"/>
                </a:ext>
              </a:extLst>
            </p:cNvPr>
            <p:cNvSpPr txBox="1"/>
            <p:nvPr/>
          </p:nvSpPr>
          <p:spPr>
            <a:xfrm>
              <a:off x="8201025" y="2038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B3E5C9A-7193-BE28-8B1E-9A328ED9F353}"/>
              </a:ext>
            </a:extLst>
          </p:cNvPr>
          <p:cNvGrpSpPr/>
          <p:nvPr/>
        </p:nvGrpSpPr>
        <p:grpSpPr>
          <a:xfrm>
            <a:off x="9430373" y="1885950"/>
            <a:ext cx="851967" cy="3156577"/>
            <a:chOff x="9430373" y="1885950"/>
            <a:chExt cx="851967" cy="31565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D55E0F-1199-C664-382E-129094D0001D}"/>
                </a:ext>
              </a:extLst>
            </p:cNvPr>
            <p:cNvSpPr/>
            <p:nvPr/>
          </p:nvSpPr>
          <p:spPr>
            <a:xfrm>
              <a:off x="943037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13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74370B8-3884-BBEA-4197-15FC8379E39E}"/>
                </a:ext>
              </a:extLst>
            </p:cNvPr>
            <p:cNvCxnSpPr>
              <a:cxnSpLocks/>
            </p:cNvCxnSpPr>
            <p:nvPr/>
          </p:nvCxnSpPr>
          <p:spPr>
            <a:xfrm>
              <a:off x="9848850" y="1885950"/>
              <a:ext cx="133350" cy="263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E9EF6DE-4948-4FEA-5F17-286BEE2D3209}"/>
                </a:ext>
              </a:extLst>
            </p:cNvPr>
            <p:cNvSpPr txBox="1"/>
            <p:nvPr/>
          </p:nvSpPr>
          <p:spPr>
            <a:xfrm>
              <a:off x="9944100" y="41814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E8E214E4-A51E-EEC0-5FE5-CB664CDB8B09}"/>
              </a:ext>
            </a:extLst>
          </p:cNvPr>
          <p:cNvGrpSpPr/>
          <p:nvPr/>
        </p:nvGrpSpPr>
        <p:grpSpPr>
          <a:xfrm>
            <a:off x="10303650" y="1924050"/>
            <a:ext cx="851967" cy="3118477"/>
            <a:chOff x="10303650" y="1924050"/>
            <a:chExt cx="851967" cy="311847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38566F-943B-8747-386E-57EAAB36D5B2}"/>
                </a:ext>
              </a:extLst>
            </p:cNvPr>
            <p:cNvSpPr/>
            <p:nvPr/>
          </p:nvSpPr>
          <p:spPr>
            <a:xfrm>
              <a:off x="10303650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69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59A10F7-5702-ED09-4370-04C8C6592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8475" y="1924050"/>
              <a:ext cx="228600" cy="255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3F9FE82-9A15-681B-82B0-92C988CCCDFE}"/>
                </a:ext>
              </a:extLst>
            </p:cNvPr>
            <p:cNvSpPr txBox="1"/>
            <p:nvPr/>
          </p:nvSpPr>
          <p:spPr>
            <a:xfrm>
              <a:off x="10629900" y="42195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3EA84EC-F834-1F8D-6446-673C8E88A78E}"/>
              </a:ext>
            </a:extLst>
          </p:cNvPr>
          <p:cNvGrpSpPr/>
          <p:nvPr/>
        </p:nvGrpSpPr>
        <p:grpSpPr>
          <a:xfrm>
            <a:off x="2855578" y="1847850"/>
            <a:ext cx="1449722" cy="1030909"/>
            <a:chOff x="2855578" y="1847850"/>
            <a:chExt cx="1449722" cy="10309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C5BB7C-5774-BB73-001C-51EA818FBF44}"/>
                </a:ext>
              </a:extLst>
            </p:cNvPr>
            <p:cNvSpPr/>
            <p:nvPr/>
          </p:nvSpPr>
          <p:spPr>
            <a:xfrm>
              <a:off x="2855578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D6E5F8-E713-B0DE-87F8-BD3F66C96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275" y="1847850"/>
              <a:ext cx="96202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5D11843-0207-FFAC-4889-808885D00375}"/>
                </a:ext>
              </a:extLst>
            </p:cNvPr>
            <p:cNvSpPr txBox="1"/>
            <p:nvPr/>
          </p:nvSpPr>
          <p:spPr>
            <a:xfrm>
              <a:off x="3124200" y="2038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06BA9B7-CFDC-00C9-5DB5-80EA085365D9}"/>
              </a:ext>
            </a:extLst>
          </p:cNvPr>
          <p:cNvGrpSpPr/>
          <p:nvPr/>
        </p:nvGrpSpPr>
        <p:grpSpPr>
          <a:xfrm>
            <a:off x="3267075" y="1838325"/>
            <a:ext cx="1313743" cy="1040434"/>
            <a:chOff x="3267075" y="1838325"/>
            <a:chExt cx="1313743" cy="104043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E0F1C0-5460-EDDB-5928-B49CB158AFCF}"/>
                </a:ext>
              </a:extLst>
            </p:cNvPr>
            <p:cNvSpPr/>
            <p:nvPr/>
          </p:nvSpPr>
          <p:spPr>
            <a:xfrm>
              <a:off x="3728851" y="2399113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142BB7-1D1A-711F-FD22-FF6C25BD7EBD}"/>
                </a:ext>
              </a:extLst>
            </p:cNvPr>
            <p:cNvCxnSpPr>
              <a:cxnSpLocks/>
            </p:cNvCxnSpPr>
            <p:nvPr/>
          </p:nvCxnSpPr>
          <p:spPr>
            <a:xfrm>
              <a:off x="3267075" y="1838325"/>
              <a:ext cx="885825" cy="4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E41E980-CB54-B72E-6958-33A1C544B0C1}"/>
                </a:ext>
              </a:extLst>
            </p:cNvPr>
            <p:cNvSpPr txBox="1"/>
            <p:nvPr/>
          </p:nvSpPr>
          <p:spPr>
            <a:xfrm>
              <a:off x="4105275" y="20478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D4279BD-F3F0-B58D-28CF-F0FA883422CA}"/>
              </a:ext>
            </a:extLst>
          </p:cNvPr>
          <p:cNvGrpSpPr/>
          <p:nvPr/>
        </p:nvGrpSpPr>
        <p:grpSpPr>
          <a:xfrm>
            <a:off x="877119" y="2943225"/>
            <a:ext cx="2351856" cy="1025525"/>
            <a:chOff x="877119" y="2943225"/>
            <a:chExt cx="2351856" cy="10255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5C88E8-CD62-DCB7-9765-2FDADB635EEF}"/>
                </a:ext>
              </a:extLst>
            </p:cNvPr>
            <p:cNvSpPr/>
            <p:nvPr/>
          </p:nvSpPr>
          <p:spPr>
            <a:xfrm>
              <a:off x="877119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37FB501-D48E-D377-F6EE-DD88298E2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025" y="2943225"/>
              <a:ext cx="188595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9A0D52D-0EFB-33AD-98C5-A63FC59B6CB3}"/>
                </a:ext>
              </a:extLst>
            </p:cNvPr>
            <p:cNvSpPr txBox="1"/>
            <p:nvPr/>
          </p:nvSpPr>
          <p:spPr>
            <a:xfrm>
              <a:off x="1123950" y="31337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5A85ABD-FB40-76FC-EC58-59DEF900F178}"/>
              </a:ext>
            </a:extLst>
          </p:cNvPr>
          <p:cNvGrpSpPr/>
          <p:nvPr/>
        </p:nvGrpSpPr>
        <p:grpSpPr>
          <a:xfrm>
            <a:off x="1750392" y="2971800"/>
            <a:ext cx="2535858" cy="996950"/>
            <a:chOff x="1750392" y="2971800"/>
            <a:chExt cx="2535858" cy="9969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E87109-08A2-0F9C-204D-275F920EF09C}"/>
                </a:ext>
              </a:extLst>
            </p:cNvPr>
            <p:cNvSpPr/>
            <p:nvPr/>
          </p:nvSpPr>
          <p:spPr>
            <a:xfrm>
              <a:off x="1750392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3411283-A276-4619-DD8D-C6595A5E4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375" y="2971800"/>
              <a:ext cx="2047875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2E63E92-ED5E-AD71-0C63-BAD54F9E19FF}"/>
                </a:ext>
              </a:extLst>
            </p:cNvPr>
            <p:cNvSpPr txBox="1"/>
            <p:nvPr/>
          </p:nvSpPr>
          <p:spPr>
            <a:xfrm>
              <a:off x="1990725" y="31908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4EBA3B0-9386-CC88-60F2-7160CF05B5C3}"/>
              </a:ext>
            </a:extLst>
          </p:cNvPr>
          <p:cNvGrpSpPr/>
          <p:nvPr/>
        </p:nvGrpSpPr>
        <p:grpSpPr>
          <a:xfrm>
            <a:off x="1238250" y="2943225"/>
            <a:ext cx="2237382" cy="1025525"/>
            <a:chOff x="1238250" y="2943225"/>
            <a:chExt cx="2237382" cy="102552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60C863-47C9-E210-EF13-D1DCC7440094}"/>
                </a:ext>
              </a:extLst>
            </p:cNvPr>
            <p:cNvSpPr/>
            <p:nvPr/>
          </p:nvSpPr>
          <p:spPr>
            <a:xfrm>
              <a:off x="2623665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83CC01F-9A30-6260-2ABA-A00F2E5E7FFC}"/>
                </a:ext>
              </a:extLst>
            </p:cNvPr>
            <p:cNvCxnSpPr>
              <a:cxnSpLocks/>
            </p:cNvCxnSpPr>
            <p:nvPr/>
          </p:nvCxnSpPr>
          <p:spPr>
            <a:xfrm>
              <a:off x="1238250" y="2943225"/>
              <a:ext cx="1819275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C5A87FB-E2EC-8781-1328-95639AEE9705}"/>
                </a:ext>
              </a:extLst>
            </p:cNvPr>
            <p:cNvSpPr txBox="1"/>
            <p:nvPr/>
          </p:nvSpPr>
          <p:spPr>
            <a:xfrm>
              <a:off x="2971800" y="3181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139FE04-4D27-1431-216B-B01EFF1B9D2C}"/>
              </a:ext>
            </a:extLst>
          </p:cNvPr>
          <p:cNvGrpSpPr/>
          <p:nvPr/>
        </p:nvGrpSpPr>
        <p:grpSpPr>
          <a:xfrm>
            <a:off x="2000250" y="2943225"/>
            <a:ext cx="2348655" cy="1025525"/>
            <a:chOff x="2000250" y="2943225"/>
            <a:chExt cx="2348655" cy="10255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BB9D3D-B5B2-75A1-48DE-A1FC1125F166}"/>
                </a:ext>
              </a:extLst>
            </p:cNvPr>
            <p:cNvSpPr/>
            <p:nvPr/>
          </p:nvSpPr>
          <p:spPr>
            <a:xfrm>
              <a:off x="3496938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70DA529-F9A5-3C43-71AA-A07607FA723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0" y="2943225"/>
              <a:ext cx="191452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7E71401-5BF4-6373-C241-06E3DF6EE540}"/>
                </a:ext>
              </a:extLst>
            </p:cNvPr>
            <p:cNvSpPr txBox="1"/>
            <p:nvPr/>
          </p:nvSpPr>
          <p:spPr>
            <a:xfrm>
              <a:off x="3876675" y="31718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943F894-1AE9-4802-FAF2-20275FA8F5CE}"/>
              </a:ext>
            </a:extLst>
          </p:cNvPr>
          <p:cNvGrpSpPr/>
          <p:nvPr/>
        </p:nvGrpSpPr>
        <p:grpSpPr>
          <a:xfrm>
            <a:off x="5065950" y="2962275"/>
            <a:ext cx="2401650" cy="1006475"/>
            <a:chOff x="5065950" y="2962275"/>
            <a:chExt cx="2401650" cy="10064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40F0EF-BCA6-38E2-8A58-C7729634A076}"/>
                </a:ext>
              </a:extLst>
            </p:cNvPr>
            <p:cNvSpPr/>
            <p:nvPr/>
          </p:nvSpPr>
          <p:spPr>
            <a:xfrm>
              <a:off x="5065950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1698500-40AC-90D2-3C75-E20759911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650" y="2962275"/>
              <a:ext cx="188595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6399B33-866B-DA4D-F483-08852C13A530}"/>
                </a:ext>
              </a:extLst>
            </p:cNvPr>
            <p:cNvSpPr txBox="1"/>
            <p:nvPr/>
          </p:nvSpPr>
          <p:spPr>
            <a:xfrm>
              <a:off x="5324475" y="31432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29C468D-F230-C366-090B-17240D6961DE}"/>
              </a:ext>
            </a:extLst>
          </p:cNvPr>
          <p:cNvGrpSpPr/>
          <p:nvPr/>
        </p:nvGrpSpPr>
        <p:grpSpPr>
          <a:xfrm>
            <a:off x="5939223" y="2990850"/>
            <a:ext cx="2585652" cy="977900"/>
            <a:chOff x="5939223" y="2990850"/>
            <a:chExt cx="2585652" cy="9779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7937A7-1B80-4A2E-2DEB-F3536B6F847C}"/>
                </a:ext>
              </a:extLst>
            </p:cNvPr>
            <p:cNvSpPr/>
            <p:nvPr/>
          </p:nvSpPr>
          <p:spPr>
            <a:xfrm>
              <a:off x="5939223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03F4E56-EFE4-CC51-33EC-F5B89E96D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0" y="2990850"/>
              <a:ext cx="2047875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1B807C2-A5B5-A97A-D3ED-15BE251439D7}"/>
                </a:ext>
              </a:extLst>
            </p:cNvPr>
            <p:cNvSpPr txBox="1"/>
            <p:nvPr/>
          </p:nvSpPr>
          <p:spPr>
            <a:xfrm>
              <a:off x="6191250" y="32004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673CE11-92DB-4CA1-FF4B-A6CD813E30D0}"/>
              </a:ext>
            </a:extLst>
          </p:cNvPr>
          <p:cNvGrpSpPr/>
          <p:nvPr/>
        </p:nvGrpSpPr>
        <p:grpSpPr>
          <a:xfrm>
            <a:off x="5476875" y="2962275"/>
            <a:ext cx="2187588" cy="1006475"/>
            <a:chOff x="5476875" y="2962275"/>
            <a:chExt cx="2187588" cy="100647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CD51A6-5774-6F05-1D74-A514B22A2172}"/>
                </a:ext>
              </a:extLst>
            </p:cNvPr>
            <p:cNvSpPr/>
            <p:nvPr/>
          </p:nvSpPr>
          <p:spPr>
            <a:xfrm>
              <a:off x="6812496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842837A-E4F5-B20C-A8FA-AB5686AC9562}"/>
                </a:ext>
              </a:extLst>
            </p:cNvPr>
            <p:cNvCxnSpPr>
              <a:cxnSpLocks/>
            </p:cNvCxnSpPr>
            <p:nvPr/>
          </p:nvCxnSpPr>
          <p:spPr>
            <a:xfrm>
              <a:off x="5476875" y="2962275"/>
              <a:ext cx="1819275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03993E5-6B11-5882-1D39-C88FAB546BCB}"/>
                </a:ext>
              </a:extLst>
            </p:cNvPr>
            <p:cNvSpPr txBox="1"/>
            <p:nvPr/>
          </p:nvSpPr>
          <p:spPr>
            <a:xfrm>
              <a:off x="7248525" y="31908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0844521-AB6E-A039-8C91-56F9767FB11C}"/>
              </a:ext>
            </a:extLst>
          </p:cNvPr>
          <p:cNvGrpSpPr/>
          <p:nvPr/>
        </p:nvGrpSpPr>
        <p:grpSpPr>
          <a:xfrm>
            <a:off x="6238875" y="2962275"/>
            <a:ext cx="2298861" cy="1006475"/>
            <a:chOff x="6238875" y="2962275"/>
            <a:chExt cx="2298861" cy="10064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8936BF-CF83-712F-170C-5CE02252872F}"/>
                </a:ext>
              </a:extLst>
            </p:cNvPr>
            <p:cNvSpPr/>
            <p:nvPr/>
          </p:nvSpPr>
          <p:spPr>
            <a:xfrm>
              <a:off x="7685769" y="3489104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E1E63A3-EC38-CDC0-4B15-77DAAD152B18}"/>
                </a:ext>
              </a:extLst>
            </p:cNvPr>
            <p:cNvCxnSpPr>
              <a:cxnSpLocks/>
            </p:cNvCxnSpPr>
            <p:nvPr/>
          </p:nvCxnSpPr>
          <p:spPr>
            <a:xfrm>
              <a:off x="6238875" y="2962275"/>
              <a:ext cx="191452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D3A8C8C-C669-9B40-5D6F-2E6B86C28D75}"/>
                </a:ext>
              </a:extLst>
            </p:cNvPr>
            <p:cNvSpPr txBox="1"/>
            <p:nvPr/>
          </p:nvSpPr>
          <p:spPr>
            <a:xfrm>
              <a:off x="8077200" y="31813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84710B7-05A4-BF18-2E6F-939C7AA2F4D5}"/>
              </a:ext>
            </a:extLst>
          </p:cNvPr>
          <p:cNvGrpSpPr/>
          <p:nvPr/>
        </p:nvGrpSpPr>
        <p:grpSpPr>
          <a:xfrm>
            <a:off x="1152525" y="4048125"/>
            <a:ext cx="960874" cy="994402"/>
            <a:chOff x="1152525" y="4048125"/>
            <a:chExt cx="960874" cy="9944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04778-D43E-F3C5-5995-2E5A32FBFBCE}"/>
                </a:ext>
              </a:extLst>
            </p:cNvPr>
            <p:cNvSpPr/>
            <p:nvPr/>
          </p:nvSpPr>
          <p:spPr>
            <a:xfrm>
              <a:off x="1261432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1C6774B-9848-167F-2225-2BF1D46505E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4048125"/>
              <a:ext cx="514350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AAEBAA7-CB7C-4DAD-03F5-E22928DE9E2F}"/>
                </a:ext>
              </a:extLst>
            </p:cNvPr>
            <p:cNvSpPr txBox="1"/>
            <p:nvPr/>
          </p:nvSpPr>
          <p:spPr>
            <a:xfrm>
              <a:off x="1590675" y="42576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81FCD08-12AF-69E3-B6E1-EA6BE3D181F3}"/>
              </a:ext>
            </a:extLst>
          </p:cNvPr>
          <p:cNvGrpSpPr/>
          <p:nvPr/>
        </p:nvGrpSpPr>
        <p:grpSpPr>
          <a:xfrm>
            <a:off x="2133600" y="4086225"/>
            <a:ext cx="853072" cy="956302"/>
            <a:chOff x="2133600" y="4086225"/>
            <a:chExt cx="853072" cy="95630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9A256E-0E06-EF8A-6CBA-BE5CA87536F8}"/>
                </a:ext>
              </a:extLst>
            </p:cNvPr>
            <p:cNvSpPr/>
            <p:nvPr/>
          </p:nvSpPr>
          <p:spPr>
            <a:xfrm>
              <a:off x="2134705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ABEB296-0882-A1C2-C2D5-3D3BF0F5AE2B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086225"/>
              <a:ext cx="523875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81C46233-F042-F6A5-6865-AB4E5EB9CB78}"/>
                </a:ext>
              </a:extLst>
            </p:cNvPr>
            <p:cNvSpPr txBox="1"/>
            <p:nvPr/>
          </p:nvSpPr>
          <p:spPr>
            <a:xfrm>
              <a:off x="2581275" y="42576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803F8C6-C86E-0D6B-E3D5-33AB7CCBCF41}"/>
              </a:ext>
            </a:extLst>
          </p:cNvPr>
          <p:cNvGrpSpPr/>
          <p:nvPr/>
        </p:nvGrpSpPr>
        <p:grpSpPr>
          <a:xfrm>
            <a:off x="3007978" y="4067175"/>
            <a:ext cx="851967" cy="975352"/>
            <a:chOff x="3007978" y="4067175"/>
            <a:chExt cx="851967" cy="9753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A3D4D9-AB39-BB73-BDC4-7E96A6FDB7EF}"/>
                </a:ext>
              </a:extLst>
            </p:cNvPr>
            <p:cNvSpPr/>
            <p:nvPr/>
          </p:nvSpPr>
          <p:spPr>
            <a:xfrm>
              <a:off x="3007978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B1F99D7-1D3B-3938-FCCE-0EED787976DA}"/>
                </a:ext>
              </a:extLst>
            </p:cNvPr>
            <p:cNvCxnSpPr>
              <a:cxnSpLocks/>
            </p:cNvCxnSpPr>
            <p:nvPr/>
          </p:nvCxnSpPr>
          <p:spPr>
            <a:xfrm>
              <a:off x="3009900" y="4067175"/>
              <a:ext cx="428625" cy="36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1FD31D3-1E5F-E5BF-FCD0-556BB254D4FB}"/>
                </a:ext>
              </a:extLst>
            </p:cNvPr>
            <p:cNvSpPr txBox="1"/>
            <p:nvPr/>
          </p:nvSpPr>
          <p:spPr>
            <a:xfrm>
              <a:off x="3409950" y="42672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B04841E-E098-9F2A-7B44-32D558D451D3}"/>
              </a:ext>
            </a:extLst>
          </p:cNvPr>
          <p:cNvGrpSpPr/>
          <p:nvPr/>
        </p:nvGrpSpPr>
        <p:grpSpPr>
          <a:xfrm>
            <a:off x="3881251" y="4067175"/>
            <a:ext cx="1509899" cy="975352"/>
            <a:chOff x="3881251" y="4067175"/>
            <a:chExt cx="1509899" cy="97535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7B0B02-DD95-E533-24C0-B7C34B022E06}"/>
                </a:ext>
              </a:extLst>
            </p:cNvPr>
            <p:cNvSpPr/>
            <p:nvPr/>
          </p:nvSpPr>
          <p:spPr>
            <a:xfrm>
              <a:off x="3881251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848D8C-C346-D491-7A41-6D4470C71D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7675" y="4067175"/>
              <a:ext cx="1133475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5DA36E8-CA1E-748B-AD90-C8118FF473C7}"/>
                </a:ext>
              </a:extLst>
            </p:cNvPr>
            <p:cNvSpPr txBox="1"/>
            <p:nvPr/>
          </p:nvSpPr>
          <p:spPr>
            <a:xfrm>
              <a:off x="3990975" y="42672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F3DF76E-32DE-8E3A-1502-B8EB1CA8A3D1}"/>
              </a:ext>
            </a:extLst>
          </p:cNvPr>
          <p:cNvGrpSpPr/>
          <p:nvPr/>
        </p:nvGrpSpPr>
        <p:grpSpPr>
          <a:xfrm>
            <a:off x="4754524" y="4067175"/>
            <a:ext cx="1398626" cy="975352"/>
            <a:chOff x="4754524" y="4067175"/>
            <a:chExt cx="1398626" cy="97535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62177F-4740-A535-D965-9E2C4A134C4A}"/>
                </a:ext>
              </a:extLst>
            </p:cNvPr>
            <p:cNvSpPr/>
            <p:nvPr/>
          </p:nvSpPr>
          <p:spPr>
            <a:xfrm>
              <a:off x="4754524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7D28696-11B1-BFEB-43D7-872DB74D6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8275" y="4067175"/>
              <a:ext cx="904875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53EE58D-C91C-E903-87E5-A96EAAFF393E}"/>
                </a:ext>
              </a:extLst>
            </p:cNvPr>
            <p:cNvSpPr txBox="1"/>
            <p:nvPr/>
          </p:nvSpPr>
          <p:spPr>
            <a:xfrm>
              <a:off x="4981575" y="42386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EEC2165-C813-E2EA-7FB2-00513DC83E5B}"/>
              </a:ext>
            </a:extLst>
          </p:cNvPr>
          <p:cNvGrpSpPr/>
          <p:nvPr/>
        </p:nvGrpSpPr>
        <p:grpSpPr>
          <a:xfrm>
            <a:off x="5627797" y="4067175"/>
            <a:ext cx="1754078" cy="975352"/>
            <a:chOff x="5627797" y="4067175"/>
            <a:chExt cx="1754078" cy="9753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27BFA4-9C7A-3105-4084-A590122B1A20}"/>
                </a:ext>
              </a:extLst>
            </p:cNvPr>
            <p:cNvSpPr/>
            <p:nvPr/>
          </p:nvSpPr>
          <p:spPr>
            <a:xfrm>
              <a:off x="5627797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60F7CA0-B3E4-6860-9FE2-A3D9ED89D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488" y="4067175"/>
              <a:ext cx="1322387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6FCBF20-B990-1394-2214-585A16841183}"/>
                </a:ext>
              </a:extLst>
            </p:cNvPr>
            <p:cNvSpPr txBox="1"/>
            <p:nvPr/>
          </p:nvSpPr>
          <p:spPr>
            <a:xfrm>
              <a:off x="5775326" y="42767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8A8A129-764C-02E1-6AE2-1A4A16805B4F}"/>
              </a:ext>
            </a:extLst>
          </p:cNvPr>
          <p:cNvGrpSpPr/>
          <p:nvPr/>
        </p:nvGrpSpPr>
        <p:grpSpPr>
          <a:xfrm>
            <a:off x="3895725" y="4057650"/>
            <a:ext cx="3457312" cy="984877"/>
            <a:chOff x="3895725" y="4057650"/>
            <a:chExt cx="3457312" cy="9848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7FA2-C6D2-3FC8-EF3F-7F59C737E814}"/>
                </a:ext>
              </a:extLst>
            </p:cNvPr>
            <p:cNvSpPr/>
            <p:nvPr/>
          </p:nvSpPr>
          <p:spPr>
            <a:xfrm>
              <a:off x="6501070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5E915EB-B245-F094-09B0-6F2CBED020A6}"/>
                </a:ext>
              </a:extLst>
            </p:cNvPr>
            <p:cNvCxnSpPr>
              <a:cxnSpLocks/>
            </p:cNvCxnSpPr>
            <p:nvPr/>
          </p:nvCxnSpPr>
          <p:spPr>
            <a:xfrm>
              <a:off x="3895725" y="4057650"/>
              <a:ext cx="3076575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B128306-6A9C-0D2A-AE51-593DD89EAA4C}"/>
                </a:ext>
              </a:extLst>
            </p:cNvPr>
            <p:cNvSpPr txBox="1"/>
            <p:nvPr/>
          </p:nvSpPr>
          <p:spPr>
            <a:xfrm>
              <a:off x="6905625" y="42386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6E63EF8-5488-8FBF-EEFE-51CE862C9FB9}"/>
              </a:ext>
            </a:extLst>
          </p:cNvPr>
          <p:cNvGrpSpPr/>
          <p:nvPr/>
        </p:nvGrpSpPr>
        <p:grpSpPr>
          <a:xfrm>
            <a:off x="7374343" y="4076700"/>
            <a:ext cx="851967" cy="965827"/>
            <a:chOff x="7374343" y="4076700"/>
            <a:chExt cx="851967" cy="9658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99D15B-6A60-2BBD-D740-BA760413AFCA}"/>
                </a:ext>
              </a:extLst>
            </p:cNvPr>
            <p:cNvSpPr/>
            <p:nvPr/>
          </p:nvSpPr>
          <p:spPr>
            <a:xfrm>
              <a:off x="7374343" y="4562881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3B01F1-EB9B-B0CA-7C60-F6B9D3077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25" y="4076700"/>
              <a:ext cx="257175" cy="37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E74A85-DF00-0F51-6F1B-25F98E3EF333}"/>
                </a:ext>
              </a:extLst>
            </p:cNvPr>
            <p:cNvSpPr txBox="1"/>
            <p:nvPr/>
          </p:nvSpPr>
          <p:spPr>
            <a:xfrm>
              <a:off x="7534275" y="42576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943AF5A-C8A8-2A5A-C5DD-4DA5DC95AB29}"/>
              </a:ext>
            </a:extLst>
          </p:cNvPr>
          <p:cNvGrpSpPr/>
          <p:nvPr/>
        </p:nvGrpSpPr>
        <p:grpSpPr>
          <a:xfrm>
            <a:off x="1596050" y="5133975"/>
            <a:ext cx="851967" cy="958788"/>
            <a:chOff x="1596050" y="5133975"/>
            <a:chExt cx="851967" cy="9587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B13710-5321-AAA4-92F1-2EBF48D01AF1}"/>
                </a:ext>
              </a:extLst>
            </p:cNvPr>
            <p:cNvSpPr/>
            <p:nvPr/>
          </p:nvSpPr>
          <p:spPr>
            <a:xfrm>
              <a:off x="1596050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BE99E3A3-AE09-5F3E-A129-FDE65E06F60D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5133975"/>
              <a:ext cx="28575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70E6C3B-C4FC-4B8A-284E-B4C5CEA0EE7C}"/>
                </a:ext>
              </a:extLst>
            </p:cNvPr>
            <p:cNvSpPr txBox="1"/>
            <p:nvPr/>
          </p:nvSpPr>
          <p:spPr>
            <a:xfrm>
              <a:off x="1885950" y="52863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4013927-1FC2-B1A9-27A2-020199787512}"/>
              </a:ext>
            </a:extLst>
          </p:cNvPr>
          <p:cNvGrpSpPr/>
          <p:nvPr/>
        </p:nvGrpSpPr>
        <p:grpSpPr>
          <a:xfrm>
            <a:off x="2469323" y="5105400"/>
            <a:ext cx="7455727" cy="987363"/>
            <a:chOff x="2469323" y="5105400"/>
            <a:chExt cx="7455727" cy="987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8E1922-8117-4988-9578-E59290C09BEE}"/>
                </a:ext>
              </a:extLst>
            </p:cNvPr>
            <p:cNvSpPr/>
            <p:nvPr/>
          </p:nvSpPr>
          <p:spPr>
            <a:xfrm>
              <a:off x="2469323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13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7E73E2FD-2360-7DF1-1EDF-6DFD0B0C9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650" y="5105400"/>
              <a:ext cx="701040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DAC09FB-2FB5-3542-9133-4E8ED2EE4A8A}"/>
                </a:ext>
              </a:extLst>
            </p:cNvPr>
            <p:cNvSpPr txBox="1"/>
            <p:nvPr/>
          </p:nvSpPr>
          <p:spPr>
            <a:xfrm>
              <a:off x="2714625" y="52959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E9DA8B5-ABB5-AF86-BEFC-9974B2C65623}"/>
              </a:ext>
            </a:extLst>
          </p:cNvPr>
          <p:cNvGrpSpPr/>
          <p:nvPr/>
        </p:nvGrpSpPr>
        <p:grpSpPr>
          <a:xfrm>
            <a:off x="2505075" y="5124450"/>
            <a:ext cx="1689488" cy="968313"/>
            <a:chOff x="2505075" y="5124450"/>
            <a:chExt cx="1689488" cy="96831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C05A3B-7C0F-D33B-52E9-5E8E4A47F739}"/>
                </a:ext>
              </a:extLst>
            </p:cNvPr>
            <p:cNvSpPr/>
            <p:nvPr/>
          </p:nvSpPr>
          <p:spPr>
            <a:xfrm>
              <a:off x="3342596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3592EBD-C32D-2C2C-B208-03B010B12651}"/>
                </a:ext>
              </a:extLst>
            </p:cNvPr>
            <p:cNvCxnSpPr>
              <a:cxnSpLocks/>
            </p:cNvCxnSpPr>
            <p:nvPr/>
          </p:nvCxnSpPr>
          <p:spPr>
            <a:xfrm>
              <a:off x="2505075" y="5124450"/>
              <a:ext cx="1181100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4878748-8B79-E41A-22F9-0F86CC46A38F}"/>
                </a:ext>
              </a:extLst>
            </p:cNvPr>
            <p:cNvSpPr txBox="1"/>
            <p:nvPr/>
          </p:nvSpPr>
          <p:spPr>
            <a:xfrm>
              <a:off x="3648075" y="531495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DA8359E-640C-C298-54F4-7B0C28510C89}"/>
              </a:ext>
            </a:extLst>
          </p:cNvPr>
          <p:cNvGrpSpPr/>
          <p:nvPr/>
        </p:nvGrpSpPr>
        <p:grpSpPr>
          <a:xfrm>
            <a:off x="3457575" y="5153025"/>
            <a:ext cx="1610261" cy="939738"/>
            <a:chOff x="3457575" y="5153025"/>
            <a:chExt cx="1610261" cy="9397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A42235-0FEE-6733-C496-2239C18F9AB2}"/>
                </a:ext>
              </a:extLst>
            </p:cNvPr>
            <p:cNvSpPr/>
            <p:nvPr/>
          </p:nvSpPr>
          <p:spPr>
            <a:xfrm>
              <a:off x="4215869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1A6FB98A-3835-866B-86FD-2A05421C8C9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5153025"/>
              <a:ext cx="1266825" cy="39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74A3ECB-606B-460B-26F3-09F11BCE3826}"/>
                </a:ext>
              </a:extLst>
            </p:cNvPr>
            <p:cNvSpPr txBox="1"/>
            <p:nvPr/>
          </p:nvSpPr>
          <p:spPr>
            <a:xfrm>
              <a:off x="4657725" y="53340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033B6CD-99DC-9616-2409-59DE83998B8D}"/>
              </a:ext>
            </a:extLst>
          </p:cNvPr>
          <p:cNvGrpSpPr/>
          <p:nvPr/>
        </p:nvGrpSpPr>
        <p:grpSpPr>
          <a:xfrm>
            <a:off x="4286250" y="5143500"/>
            <a:ext cx="1654859" cy="949263"/>
            <a:chOff x="4286250" y="5143500"/>
            <a:chExt cx="1654859" cy="9492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928DB7-A663-00C8-9F0F-11F356E2E868}"/>
                </a:ext>
              </a:extLst>
            </p:cNvPr>
            <p:cNvSpPr/>
            <p:nvPr/>
          </p:nvSpPr>
          <p:spPr>
            <a:xfrm>
              <a:off x="5089142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E0ED2DC-E71C-7192-23A7-5BC37C33461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5143500"/>
              <a:ext cx="129540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E5574D7-F9F5-B11E-0BA4-CA2D5000F453}"/>
                </a:ext>
              </a:extLst>
            </p:cNvPr>
            <p:cNvSpPr txBox="1"/>
            <p:nvPr/>
          </p:nvSpPr>
          <p:spPr>
            <a:xfrm>
              <a:off x="5534025" y="53054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53497277-925D-D9B1-8A60-2908442A118E}"/>
              </a:ext>
            </a:extLst>
          </p:cNvPr>
          <p:cNvGrpSpPr/>
          <p:nvPr/>
        </p:nvGrpSpPr>
        <p:grpSpPr>
          <a:xfrm>
            <a:off x="5172075" y="5124450"/>
            <a:ext cx="1642307" cy="968313"/>
            <a:chOff x="5172075" y="5124450"/>
            <a:chExt cx="1642307" cy="9683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866DB7-5594-3A9F-B607-F130C28893C0}"/>
                </a:ext>
              </a:extLst>
            </p:cNvPr>
            <p:cNvSpPr/>
            <p:nvPr/>
          </p:nvSpPr>
          <p:spPr>
            <a:xfrm>
              <a:off x="5962415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ED5EBF9E-2146-1A9C-D29A-D60AD7BA7D4C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75" y="5124450"/>
              <a:ext cx="1247775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97D38F5-70DC-8356-300A-BEE520D57F4A}"/>
                </a:ext>
              </a:extLst>
            </p:cNvPr>
            <p:cNvSpPr txBox="1"/>
            <p:nvPr/>
          </p:nvSpPr>
          <p:spPr>
            <a:xfrm>
              <a:off x="6346826" y="52959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309A2D0-E566-8BC3-64ED-E6F469B26647}"/>
              </a:ext>
            </a:extLst>
          </p:cNvPr>
          <p:cNvGrpSpPr/>
          <p:nvPr/>
        </p:nvGrpSpPr>
        <p:grpSpPr>
          <a:xfrm>
            <a:off x="6835688" y="5162550"/>
            <a:ext cx="3841837" cy="930213"/>
            <a:chOff x="6835688" y="5162550"/>
            <a:chExt cx="3841837" cy="9302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B24D8F-E95E-3063-CB98-BD55115CF118}"/>
                </a:ext>
              </a:extLst>
            </p:cNvPr>
            <p:cNvSpPr/>
            <p:nvPr/>
          </p:nvSpPr>
          <p:spPr>
            <a:xfrm>
              <a:off x="6835688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69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890F6CD4-8A1E-FEEA-66C0-804ACDC1C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9950" y="5162550"/>
              <a:ext cx="3457575" cy="371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497146A-F812-5972-34EA-9572D6F08159}"/>
                </a:ext>
              </a:extLst>
            </p:cNvPr>
            <p:cNvSpPr txBox="1"/>
            <p:nvPr/>
          </p:nvSpPr>
          <p:spPr>
            <a:xfrm>
              <a:off x="6991350" y="528637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1ECBDF49-B1D5-2917-E4CD-226166C37430}"/>
              </a:ext>
            </a:extLst>
          </p:cNvPr>
          <p:cNvGrpSpPr/>
          <p:nvPr/>
        </p:nvGrpSpPr>
        <p:grpSpPr>
          <a:xfrm>
            <a:off x="6059488" y="5124450"/>
            <a:ext cx="2501440" cy="968313"/>
            <a:chOff x="6059488" y="5124450"/>
            <a:chExt cx="2501440" cy="9683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8AABEA-844A-FCDE-D3AC-118E9867E638}"/>
                </a:ext>
              </a:extLst>
            </p:cNvPr>
            <p:cNvSpPr/>
            <p:nvPr/>
          </p:nvSpPr>
          <p:spPr>
            <a:xfrm>
              <a:off x="7708961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DAEF41A-B5B6-DD7A-06E7-640D7C3F9697}"/>
                </a:ext>
              </a:extLst>
            </p:cNvPr>
            <p:cNvCxnSpPr>
              <a:cxnSpLocks/>
            </p:cNvCxnSpPr>
            <p:nvPr/>
          </p:nvCxnSpPr>
          <p:spPr>
            <a:xfrm>
              <a:off x="6059488" y="5124450"/>
              <a:ext cx="1979612" cy="4095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6B807E1-CABA-DB80-8E76-2CB1DDC54A14}"/>
                </a:ext>
              </a:extLst>
            </p:cNvPr>
            <p:cNvSpPr txBox="1"/>
            <p:nvPr/>
          </p:nvSpPr>
          <p:spPr>
            <a:xfrm>
              <a:off x="7962900" y="5334000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AF1E7734-56F5-624A-6FA5-C1265EAC6BE6}"/>
              </a:ext>
            </a:extLst>
          </p:cNvPr>
          <p:cNvGrpSpPr/>
          <p:nvPr/>
        </p:nvGrpSpPr>
        <p:grpSpPr>
          <a:xfrm>
            <a:off x="6896100" y="5143500"/>
            <a:ext cx="2538101" cy="949263"/>
            <a:chOff x="6896100" y="5143500"/>
            <a:chExt cx="2538101" cy="9492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B2D88A-EC51-6C2C-CFDE-6356D95F8041}"/>
                </a:ext>
              </a:extLst>
            </p:cNvPr>
            <p:cNvSpPr/>
            <p:nvPr/>
          </p:nvSpPr>
          <p:spPr>
            <a:xfrm>
              <a:off x="8582234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6B5817D4-BA8E-BE29-98B3-2DBFF4535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0" y="5143500"/>
              <a:ext cx="2019300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B5178DB5-E4ED-F97E-B3AE-2FC56200AC80}"/>
                </a:ext>
              </a:extLst>
            </p:cNvPr>
            <p:cNvSpPr txBox="1"/>
            <p:nvPr/>
          </p:nvSpPr>
          <p:spPr>
            <a:xfrm>
              <a:off x="8896350" y="5343525"/>
              <a:ext cx="33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117250D1-E84A-D093-7131-0D647F41C153}"/>
              </a:ext>
            </a:extLst>
          </p:cNvPr>
          <p:cNvGrpSpPr/>
          <p:nvPr/>
        </p:nvGrpSpPr>
        <p:grpSpPr>
          <a:xfrm>
            <a:off x="7800975" y="5114925"/>
            <a:ext cx="2506503" cy="977838"/>
            <a:chOff x="7800975" y="5114925"/>
            <a:chExt cx="2506503" cy="97783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867EC-5F2A-32E2-D686-72E648F05FED}"/>
                </a:ext>
              </a:extLst>
            </p:cNvPr>
            <p:cNvSpPr/>
            <p:nvPr/>
          </p:nvSpPr>
          <p:spPr>
            <a:xfrm>
              <a:off x="9455511" y="561311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7A63D389-8A23-6191-E1EB-0F7DD4F90F69}"/>
                </a:ext>
              </a:extLst>
            </p:cNvPr>
            <p:cNvCxnSpPr>
              <a:cxnSpLocks/>
            </p:cNvCxnSpPr>
            <p:nvPr/>
          </p:nvCxnSpPr>
          <p:spPr>
            <a:xfrm>
              <a:off x="7800975" y="5114925"/>
              <a:ext cx="1866900" cy="44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FCB7F4C-F80F-29F5-20CE-736E0BCF266D}"/>
                </a:ext>
              </a:extLst>
            </p:cNvPr>
            <p:cNvSpPr txBox="1"/>
            <p:nvPr/>
          </p:nvSpPr>
          <p:spPr>
            <a:xfrm>
              <a:off x="9610724" y="5324475"/>
              <a:ext cx="47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AF47B1-4DEC-17C6-C7B1-ED6D941E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16648"/>
            <a:ext cx="11347175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Merge Sort – do sort merge at end of each recursion</a:t>
            </a:r>
          </a:p>
        </p:txBody>
      </p:sp>
    </p:spTree>
    <p:extLst>
      <p:ext uri="{BB962C8B-B14F-4D97-AF65-F5344CB8AC3E}">
        <p14:creationId xmlns:p14="http://schemas.microsoft.com/office/powerpoint/2010/main" val="30638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5" dur="indefinite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" dur="indefinite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6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indefinite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3" dur="indefinite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indefinite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0" dur="indefinite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6" dur="indefinite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2" dur="indefinite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8" dur="indefinite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5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1" dur="indefinite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7" dur="indefinite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3" dur="indefinite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9" grpId="0" animBg="1"/>
      <p:bldP spid="10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0924-7531-F59D-7B6D-33C3E4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Pseudocode: recursive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FC51-89BB-8F6E-476E-FE56DB67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1071578" cy="5078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GB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(start, end) { // start, end of sub-array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if (start == end) return; // can’t go on forever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divider =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somewhere_in_between_start_end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(start, end)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// for (0,10) I chose 8 because it’s a power of 2, for (0,8) I chose 4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// but you can also just go halfway, it’ll still work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(start, divider);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mergeSort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(divider, end);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sortmerge</a:t>
            </a:r>
            <a:r>
              <a:rPr lang="en-GB" sz="2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(start-&gt;divider, divider-&gt;end);</a:t>
            </a:r>
          </a:p>
          <a:p>
            <a:pPr marL="0" indent="0">
              <a:buNone/>
            </a:pPr>
            <a:r>
              <a:rPr lang="en-GB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// this is what is happening in between each row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636DF7-30BE-0E50-344E-8079681B88A6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8186531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Merge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4C839-06D7-0BD0-1BE9-4EA1CAA7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780" y="5803698"/>
            <a:ext cx="4409190" cy="90485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F1536D5-70F7-ABEC-5163-F348E0360D43}"/>
              </a:ext>
            </a:extLst>
          </p:cNvPr>
          <p:cNvSpPr/>
          <p:nvPr/>
        </p:nvSpPr>
        <p:spPr>
          <a:xfrm rot="18337623">
            <a:off x="7416641" y="5660275"/>
            <a:ext cx="92772" cy="704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7C70A9-792B-A0BF-FB31-F2F3550D2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51" y="3863305"/>
            <a:ext cx="4164202" cy="921925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F31280C4-1138-95D8-2D16-190957ED8076}"/>
              </a:ext>
            </a:extLst>
          </p:cNvPr>
          <p:cNvSpPr/>
          <p:nvPr/>
        </p:nvSpPr>
        <p:spPr>
          <a:xfrm rot="20968227">
            <a:off x="9808600" y="3571417"/>
            <a:ext cx="121912" cy="6494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0924-7531-F59D-7B6D-33C3E4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structure: recursive function 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CECB7-2B01-E44E-09F7-397D96164759}"/>
              </a:ext>
            </a:extLst>
          </p:cNvPr>
          <p:cNvSpPr txBox="1"/>
          <p:nvPr/>
        </p:nvSpPr>
        <p:spPr>
          <a:xfrm>
            <a:off x="5565420" y="1811867"/>
            <a:ext cx="1698979" cy="4086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merge (0, 10)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9F5CF73-C3AA-864B-CC5F-908CE92138D0}"/>
              </a:ext>
            </a:extLst>
          </p:cNvPr>
          <p:cNvGrpSpPr/>
          <p:nvPr/>
        </p:nvGrpSpPr>
        <p:grpSpPr>
          <a:xfrm>
            <a:off x="7264400" y="2016179"/>
            <a:ext cx="897467" cy="854021"/>
            <a:chOff x="7264400" y="2016179"/>
            <a:chExt cx="897467" cy="854021"/>
          </a:xfrm>
        </p:grpSpPr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66EF99F1-755B-25B7-3052-E800A7AF3D85}"/>
                </a:ext>
              </a:extLst>
            </p:cNvPr>
            <p:cNvCxnSpPr>
              <a:cxnSpLocks/>
              <a:stCxn id="10" idx="0"/>
              <a:endCxn id="11" idx="3"/>
            </p:cNvCxnSpPr>
            <p:nvPr/>
          </p:nvCxnSpPr>
          <p:spPr>
            <a:xfrm rot="16200000" flipV="1">
              <a:off x="7132311" y="2148268"/>
              <a:ext cx="854021" cy="589844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1AC7FB5-7FCA-C623-9285-5B94B8536402}"/>
                </a:ext>
              </a:extLst>
            </p:cNvPr>
            <p:cNvSpPr txBox="1"/>
            <p:nvPr/>
          </p:nvSpPr>
          <p:spPr>
            <a:xfrm>
              <a:off x="7721601" y="2178755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16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B271E9-9587-32C5-19EA-5812FEEAAD19}"/>
              </a:ext>
            </a:extLst>
          </p:cNvPr>
          <p:cNvGrpSpPr/>
          <p:nvPr/>
        </p:nvGrpSpPr>
        <p:grpSpPr>
          <a:xfrm>
            <a:off x="4176887" y="2220490"/>
            <a:ext cx="2238023" cy="1058333"/>
            <a:chOff x="4176887" y="2220490"/>
            <a:chExt cx="2238023" cy="10583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C493C9-C2B7-A03A-1920-EC2A8CBA543F}"/>
                </a:ext>
              </a:extLst>
            </p:cNvPr>
            <p:cNvSpPr txBox="1"/>
            <p:nvPr/>
          </p:nvSpPr>
          <p:spPr>
            <a:xfrm>
              <a:off x="4176887" y="2870200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(0, 8)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CD3BE6-19CD-5AF2-5F36-F4D7083BF963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5026377" y="2220490"/>
              <a:ext cx="1388533" cy="6497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9A4B45C-EB11-A513-959D-B5E0EAE97562}"/>
                </a:ext>
              </a:extLst>
            </p:cNvPr>
            <p:cNvSpPr txBox="1"/>
            <p:nvPr/>
          </p:nvSpPr>
          <p:spPr>
            <a:xfrm>
              <a:off x="5796845" y="2376311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A8144F-DA0B-F01F-2A7E-4306B5E404FA}"/>
              </a:ext>
            </a:extLst>
          </p:cNvPr>
          <p:cNvGrpSpPr/>
          <p:nvPr/>
        </p:nvGrpSpPr>
        <p:grpSpPr>
          <a:xfrm>
            <a:off x="2760131" y="3278823"/>
            <a:ext cx="2266246" cy="1236133"/>
            <a:chOff x="2760131" y="3278823"/>
            <a:chExt cx="2266246" cy="12361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38098-2030-1AE8-7972-A6F1DA991036}"/>
                </a:ext>
              </a:extLst>
            </p:cNvPr>
            <p:cNvSpPr txBox="1"/>
            <p:nvPr/>
          </p:nvSpPr>
          <p:spPr>
            <a:xfrm>
              <a:off x="2760131" y="4106333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(0, 4)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850EC2-362E-3188-D738-376EA7470AAA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 flipH="1">
              <a:off x="3609621" y="3278823"/>
              <a:ext cx="1416756" cy="82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3BCF6AA-BF68-F4F4-436C-2501379388DB}"/>
                </a:ext>
              </a:extLst>
            </p:cNvPr>
            <p:cNvSpPr txBox="1"/>
            <p:nvPr/>
          </p:nvSpPr>
          <p:spPr>
            <a:xfrm>
              <a:off x="4425245" y="3522133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6CB1BF1-620D-EEF2-FCBA-E67490D8A91B}"/>
              </a:ext>
            </a:extLst>
          </p:cNvPr>
          <p:cNvGrpSpPr/>
          <p:nvPr/>
        </p:nvGrpSpPr>
        <p:grpSpPr>
          <a:xfrm>
            <a:off x="1275641" y="4514956"/>
            <a:ext cx="2333980" cy="1286934"/>
            <a:chOff x="1275641" y="4514956"/>
            <a:chExt cx="2333980" cy="12869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01040-1186-7FA7-8472-18D696FEF71A}"/>
                </a:ext>
              </a:extLst>
            </p:cNvPr>
            <p:cNvSpPr txBox="1"/>
            <p:nvPr/>
          </p:nvSpPr>
          <p:spPr>
            <a:xfrm>
              <a:off x="1275641" y="5393267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</a:t>
              </a:r>
              <a:r>
                <a:rPr lang="en-GB" b="1" dirty="0">
                  <a:solidFill>
                    <a:schemeClr val="bg1"/>
                  </a:solidFill>
                </a:rPr>
                <a:t>(0, 2)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36A264D-3FBD-7FB4-0B8C-ADA281285FDE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 flipH="1">
              <a:off x="2125131" y="4514956"/>
              <a:ext cx="1484490" cy="87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AED4105-5E28-3838-FFBA-797FDBB60CF4}"/>
                </a:ext>
              </a:extLst>
            </p:cNvPr>
            <p:cNvSpPr txBox="1"/>
            <p:nvPr/>
          </p:nvSpPr>
          <p:spPr>
            <a:xfrm>
              <a:off x="2952045" y="4758267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DBDA363-BCE2-05EF-D3F7-6144111B6B76}"/>
              </a:ext>
            </a:extLst>
          </p:cNvPr>
          <p:cNvGrpSpPr/>
          <p:nvPr/>
        </p:nvGrpSpPr>
        <p:grpSpPr>
          <a:xfrm>
            <a:off x="1964267" y="4310645"/>
            <a:ext cx="795864" cy="1082622"/>
            <a:chOff x="1964267" y="4310645"/>
            <a:chExt cx="795864" cy="1082622"/>
          </a:xfrm>
        </p:grpSpPr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330A5BB2-4B0D-AF68-1DF5-2CAD42E30260}"/>
                </a:ext>
              </a:extLst>
            </p:cNvPr>
            <p:cNvCxnSpPr>
              <a:cxnSpLocks/>
              <a:stCxn id="25" idx="0"/>
              <a:endCxn id="14" idx="1"/>
            </p:cNvCxnSpPr>
            <p:nvPr/>
          </p:nvCxnSpPr>
          <p:spPr>
            <a:xfrm rot="5400000" flipH="1" flipV="1">
              <a:off x="1901320" y="4534456"/>
              <a:ext cx="1082622" cy="635000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09B1E9-D207-EFFE-6C74-1E56E127722A}"/>
                </a:ext>
              </a:extLst>
            </p:cNvPr>
            <p:cNvSpPr txBox="1"/>
            <p:nvPr/>
          </p:nvSpPr>
          <p:spPr>
            <a:xfrm>
              <a:off x="1964267" y="4594578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A17C8BA-FA36-702F-A49F-2A05BA857A36}"/>
              </a:ext>
            </a:extLst>
          </p:cNvPr>
          <p:cNvGrpSpPr/>
          <p:nvPr/>
        </p:nvGrpSpPr>
        <p:grpSpPr>
          <a:xfrm>
            <a:off x="3087507" y="4514956"/>
            <a:ext cx="1698979" cy="1286934"/>
            <a:chOff x="3087507" y="4514956"/>
            <a:chExt cx="1698979" cy="128693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ABB12BB-0665-FC90-D1BE-607B49389AA4}"/>
                </a:ext>
              </a:extLst>
            </p:cNvPr>
            <p:cNvCxnSpPr>
              <a:cxnSpLocks/>
              <a:stCxn id="14" idx="2"/>
              <a:endCxn id="24" idx="0"/>
            </p:cNvCxnSpPr>
            <p:nvPr/>
          </p:nvCxnSpPr>
          <p:spPr>
            <a:xfrm>
              <a:off x="3609621" y="4514956"/>
              <a:ext cx="327376" cy="87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25886FD-EDF1-9FA3-AD6D-A6E503136465}"/>
                </a:ext>
              </a:extLst>
            </p:cNvPr>
            <p:cNvGrpSpPr/>
            <p:nvPr/>
          </p:nvGrpSpPr>
          <p:grpSpPr>
            <a:xfrm>
              <a:off x="3087507" y="4645378"/>
              <a:ext cx="1698979" cy="1156512"/>
              <a:chOff x="3087507" y="4645378"/>
              <a:chExt cx="1698979" cy="115651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2E64FE-0072-FEB9-0F0C-18F463E40BE2}"/>
                  </a:ext>
                </a:extLst>
              </p:cNvPr>
              <p:cNvSpPr txBox="1"/>
              <p:nvPr/>
            </p:nvSpPr>
            <p:spPr>
              <a:xfrm>
                <a:off x="3087507" y="5393267"/>
                <a:ext cx="1698979" cy="408623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merge </a:t>
                </a:r>
                <a:r>
                  <a:rPr lang="en-GB" b="1" dirty="0">
                    <a:solidFill>
                      <a:schemeClr val="bg1"/>
                    </a:solidFill>
                  </a:rPr>
                  <a:t>(2, 4)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FBD87B-4763-46E8-8E43-8944CABC0910}"/>
                  </a:ext>
                </a:extLst>
              </p:cNvPr>
              <p:cNvSpPr txBox="1"/>
              <p:nvPr/>
            </p:nvSpPr>
            <p:spPr>
              <a:xfrm>
                <a:off x="3753556" y="4645378"/>
                <a:ext cx="440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5</a:t>
                </a: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73BF5D2-657B-0490-77B4-F1DF2D6FFD9C}"/>
              </a:ext>
            </a:extLst>
          </p:cNvPr>
          <p:cNvGrpSpPr/>
          <p:nvPr/>
        </p:nvGrpSpPr>
        <p:grpSpPr>
          <a:xfrm>
            <a:off x="3936996" y="4310646"/>
            <a:ext cx="962382" cy="1082622"/>
            <a:chOff x="3936996" y="4310646"/>
            <a:chExt cx="962382" cy="1082622"/>
          </a:xfrm>
        </p:grpSpPr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90F7A362-65A2-FFD3-A58E-9F1CD69354CF}"/>
                </a:ext>
              </a:extLst>
            </p:cNvPr>
            <p:cNvCxnSpPr>
              <a:cxnSpLocks/>
              <a:stCxn id="24" idx="0"/>
              <a:endCxn id="14" idx="3"/>
            </p:cNvCxnSpPr>
            <p:nvPr/>
          </p:nvCxnSpPr>
          <p:spPr>
            <a:xfrm rot="5400000" flipH="1" flipV="1">
              <a:off x="3656742" y="4590900"/>
              <a:ext cx="1082622" cy="522113"/>
            </a:xfrm>
            <a:prstGeom prst="curvedConnector4">
              <a:avLst>
                <a:gd name="adj1" fmla="val 40564"/>
                <a:gd name="adj2" fmla="val 143784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BEF764-60DA-3472-7A98-8E94A2C79D8E}"/>
                </a:ext>
              </a:extLst>
            </p:cNvPr>
            <p:cNvSpPr txBox="1"/>
            <p:nvPr/>
          </p:nvSpPr>
          <p:spPr>
            <a:xfrm>
              <a:off x="4459112" y="4820356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8E52F3-9F95-8BEC-6E2F-7476A98475DB}"/>
              </a:ext>
            </a:extLst>
          </p:cNvPr>
          <p:cNvGrpSpPr/>
          <p:nvPr/>
        </p:nvGrpSpPr>
        <p:grpSpPr>
          <a:xfrm>
            <a:off x="5096934" y="4310645"/>
            <a:ext cx="928508" cy="1085444"/>
            <a:chOff x="5096934" y="4310645"/>
            <a:chExt cx="928508" cy="1085444"/>
          </a:xfrm>
        </p:grpSpPr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2FA2F14A-5649-59FA-AB15-AD2AFE19741C}"/>
                </a:ext>
              </a:extLst>
            </p:cNvPr>
            <p:cNvCxnSpPr>
              <a:cxnSpLocks/>
              <a:stCxn id="21" idx="0"/>
              <a:endCxn id="13" idx="1"/>
            </p:cNvCxnSpPr>
            <p:nvPr/>
          </p:nvCxnSpPr>
          <p:spPr>
            <a:xfrm rot="16200000" flipV="1">
              <a:off x="5263998" y="4634644"/>
              <a:ext cx="1085444" cy="437445"/>
            </a:xfrm>
            <a:prstGeom prst="curvedConnector4">
              <a:avLst>
                <a:gd name="adj1" fmla="val 40589"/>
                <a:gd name="adj2" fmla="val 246452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81AC1B-1089-39B0-8B6B-D8164A4EF841}"/>
                </a:ext>
              </a:extLst>
            </p:cNvPr>
            <p:cNvSpPr txBox="1"/>
            <p:nvPr/>
          </p:nvSpPr>
          <p:spPr>
            <a:xfrm>
              <a:off x="5096934" y="4905023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EF29B63-4B63-4548-D2E8-40CB25870879}"/>
              </a:ext>
            </a:extLst>
          </p:cNvPr>
          <p:cNvGrpSpPr/>
          <p:nvPr/>
        </p:nvGrpSpPr>
        <p:grpSpPr>
          <a:xfrm>
            <a:off x="5175952" y="4514956"/>
            <a:ext cx="1698979" cy="1289756"/>
            <a:chOff x="5175952" y="4514956"/>
            <a:chExt cx="1698979" cy="12897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A92A2C-EB03-4485-2480-39D5C6954898}"/>
                </a:ext>
              </a:extLst>
            </p:cNvPr>
            <p:cNvSpPr txBox="1"/>
            <p:nvPr/>
          </p:nvSpPr>
          <p:spPr>
            <a:xfrm>
              <a:off x="5175952" y="5396089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(4, 6)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162FCB-9EC6-8723-1F37-D67E296FBBFC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 flipH="1">
              <a:off x="6025442" y="4514956"/>
              <a:ext cx="412045" cy="88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52EF82-A049-2A9B-D656-1C8DBE14DFEA}"/>
                </a:ext>
              </a:extLst>
            </p:cNvPr>
            <p:cNvSpPr txBox="1"/>
            <p:nvPr/>
          </p:nvSpPr>
          <p:spPr>
            <a:xfrm>
              <a:off x="6141157" y="4910668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E0CEFCB-C1DD-32AC-21E1-BB07C051ABC9}"/>
              </a:ext>
            </a:extLst>
          </p:cNvPr>
          <p:cNvGrpSpPr/>
          <p:nvPr/>
        </p:nvGrpSpPr>
        <p:grpSpPr>
          <a:xfrm>
            <a:off x="6437487" y="4514956"/>
            <a:ext cx="2249310" cy="1289756"/>
            <a:chOff x="6437487" y="4514956"/>
            <a:chExt cx="2249310" cy="128975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751F47-19D0-8473-9135-0A04B8BCC44F}"/>
                </a:ext>
              </a:extLst>
            </p:cNvPr>
            <p:cNvSpPr txBox="1"/>
            <p:nvPr/>
          </p:nvSpPr>
          <p:spPr>
            <a:xfrm>
              <a:off x="6987818" y="5396089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(6, 8)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46347F-5B59-72C6-C307-EEDF2917FC53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6437487" y="4514956"/>
              <a:ext cx="1399821" cy="88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6183323-97BB-28A3-5D6D-0BE9691D5230}"/>
                </a:ext>
              </a:extLst>
            </p:cNvPr>
            <p:cNvSpPr txBox="1"/>
            <p:nvPr/>
          </p:nvSpPr>
          <p:spPr>
            <a:xfrm>
              <a:off x="6858002" y="4871157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11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29910FB-1C5F-4FC9-D446-3C3FEE620488}"/>
              </a:ext>
            </a:extLst>
          </p:cNvPr>
          <p:cNvGrpSpPr/>
          <p:nvPr/>
        </p:nvGrpSpPr>
        <p:grpSpPr>
          <a:xfrm>
            <a:off x="7286976" y="4310645"/>
            <a:ext cx="908759" cy="1085444"/>
            <a:chOff x="7286976" y="4310645"/>
            <a:chExt cx="908759" cy="1085444"/>
          </a:xfrm>
        </p:grpSpPr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FB14FD9B-8231-DABC-8D7F-A0A135EF4AE0}"/>
                </a:ext>
              </a:extLst>
            </p:cNvPr>
            <p:cNvCxnSpPr>
              <a:cxnSpLocks/>
              <a:stCxn id="20" idx="0"/>
              <a:endCxn id="13" idx="3"/>
            </p:cNvCxnSpPr>
            <p:nvPr/>
          </p:nvCxnSpPr>
          <p:spPr>
            <a:xfrm rot="16200000" flipV="1">
              <a:off x="7019420" y="4578201"/>
              <a:ext cx="1085444" cy="550332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8F9C91-593C-B036-8BDE-39B4D9FC38CB}"/>
                </a:ext>
              </a:extLst>
            </p:cNvPr>
            <p:cNvSpPr txBox="1"/>
            <p:nvPr/>
          </p:nvSpPr>
          <p:spPr>
            <a:xfrm>
              <a:off x="7755469" y="4684890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12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F8A6A4-60AE-E57D-82BB-A40518B52A4D}"/>
              </a:ext>
            </a:extLst>
          </p:cNvPr>
          <p:cNvGrpSpPr/>
          <p:nvPr/>
        </p:nvGrpSpPr>
        <p:grpSpPr>
          <a:xfrm>
            <a:off x="5875867" y="3074512"/>
            <a:ext cx="936979" cy="1031821"/>
            <a:chOff x="5875867" y="3074512"/>
            <a:chExt cx="936979" cy="1031821"/>
          </a:xfrm>
        </p:grpSpPr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BEFF777B-E649-F950-0627-77ED1EDADF15}"/>
                </a:ext>
              </a:extLst>
            </p:cNvPr>
            <p:cNvCxnSpPr>
              <a:cxnSpLocks/>
              <a:stCxn id="13" idx="0"/>
              <a:endCxn id="12" idx="3"/>
            </p:cNvCxnSpPr>
            <p:nvPr/>
          </p:nvCxnSpPr>
          <p:spPr>
            <a:xfrm rot="16200000" flipV="1">
              <a:off x="5640767" y="3309612"/>
              <a:ext cx="1031821" cy="561621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D2D59FA-D7AA-2DE6-B318-CB0B3A3D3D96}"/>
                </a:ext>
              </a:extLst>
            </p:cNvPr>
            <p:cNvSpPr txBox="1"/>
            <p:nvPr/>
          </p:nvSpPr>
          <p:spPr>
            <a:xfrm>
              <a:off x="6372580" y="3392312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13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1ACF24F-5E61-90CE-23FA-9611D8C6325F}"/>
              </a:ext>
            </a:extLst>
          </p:cNvPr>
          <p:cNvGrpSpPr/>
          <p:nvPr/>
        </p:nvGrpSpPr>
        <p:grpSpPr>
          <a:xfrm>
            <a:off x="4797780" y="2016180"/>
            <a:ext cx="767640" cy="854021"/>
            <a:chOff x="4797780" y="2016180"/>
            <a:chExt cx="767640" cy="854021"/>
          </a:xfrm>
        </p:grpSpPr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8E933264-1A01-1C6B-711A-E7C0C14622EA}"/>
                </a:ext>
              </a:extLst>
            </p:cNvPr>
            <p:cNvCxnSpPr>
              <a:cxnSpLocks/>
              <a:stCxn id="12" idx="0"/>
              <a:endCxn id="11" idx="1"/>
            </p:cNvCxnSpPr>
            <p:nvPr/>
          </p:nvCxnSpPr>
          <p:spPr>
            <a:xfrm rot="5400000" flipH="1" flipV="1">
              <a:off x="4868888" y="2173669"/>
              <a:ext cx="854021" cy="539043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2DB8B1-81F4-FA3F-35A0-4170097662FB}"/>
                </a:ext>
              </a:extLst>
            </p:cNvPr>
            <p:cNvSpPr txBox="1"/>
            <p:nvPr/>
          </p:nvSpPr>
          <p:spPr>
            <a:xfrm>
              <a:off x="4797780" y="2032001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14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5205850-AD3C-2B72-5A03-6B553574EF82}"/>
              </a:ext>
            </a:extLst>
          </p:cNvPr>
          <p:cNvGrpSpPr/>
          <p:nvPr/>
        </p:nvGrpSpPr>
        <p:grpSpPr>
          <a:xfrm>
            <a:off x="3268135" y="3074512"/>
            <a:ext cx="908753" cy="1031821"/>
            <a:chOff x="3268135" y="3074512"/>
            <a:chExt cx="908753" cy="1031821"/>
          </a:xfrm>
        </p:grpSpPr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D79201D2-1A27-C51A-CDB2-D07FB56978F9}"/>
                </a:ext>
              </a:extLst>
            </p:cNvPr>
            <p:cNvCxnSpPr>
              <a:cxnSpLocks/>
              <a:stCxn id="14" idx="0"/>
              <a:endCxn id="12" idx="1"/>
            </p:cNvCxnSpPr>
            <p:nvPr/>
          </p:nvCxnSpPr>
          <p:spPr>
            <a:xfrm rot="5400000" flipH="1" flipV="1">
              <a:off x="3377344" y="3306790"/>
              <a:ext cx="1031821" cy="567266"/>
            </a:xfrm>
            <a:prstGeom prst="curvedConnector2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3E71DEC-6F2F-2D32-1287-7E8180B6BDCD}"/>
                </a:ext>
              </a:extLst>
            </p:cNvPr>
            <p:cNvSpPr txBox="1"/>
            <p:nvPr/>
          </p:nvSpPr>
          <p:spPr>
            <a:xfrm>
              <a:off x="3268135" y="3302001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1101958-1A39-46CC-1E7D-DEC9D444D9B7}"/>
              </a:ext>
            </a:extLst>
          </p:cNvPr>
          <p:cNvGrpSpPr/>
          <p:nvPr/>
        </p:nvGrpSpPr>
        <p:grpSpPr>
          <a:xfrm>
            <a:off x="6414910" y="2220490"/>
            <a:ext cx="2288822" cy="1058333"/>
            <a:chOff x="6414910" y="2220490"/>
            <a:chExt cx="2288822" cy="10583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30D6E8-802D-2CED-D168-A312CCF6C54B}"/>
                </a:ext>
              </a:extLst>
            </p:cNvPr>
            <p:cNvSpPr txBox="1"/>
            <p:nvPr/>
          </p:nvSpPr>
          <p:spPr>
            <a:xfrm>
              <a:off x="7004753" y="2870200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(8, 10)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6705D-D4DC-BEDB-45B4-05CEDE5AA55C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6414910" y="2220490"/>
              <a:ext cx="1439333" cy="6497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302DF7-5040-784E-0111-ECCC4322D877}"/>
                </a:ext>
              </a:extLst>
            </p:cNvPr>
            <p:cNvSpPr txBox="1"/>
            <p:nvPr/>
          </p:nvSpPr>
          <p:spPr>
            <a:xfrm>
              <a:off x="6762046" y="2460979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15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B57F3EF-6DDC-73EF-67C1-7DFA1E8E9AA2}"/>
              </a:ext>
            </a:extLst>
          </p:cNvPr>
          <p:cNvGrpSpPr/>
          <p:nvPr/>
        </p:nvGrpSpPr>
        <p:grpSpPr>
          <a:xfrm>
            <a:off x="5026377" y="3278823"/>
            <a:ext cx="2260599" cy="1236133"/>
            <a:chOff x="5026377" y="3278823"/>
            <a:chExt cx="2260599" cy="123613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0C949B-BDEB-957F-843B-363F02B6C5AC}"/>
                </a:ext>
              </a:extLst>
            </p:cNvPr>
            <p:cNvSpPr txBox="1"/>
            <p:nvPr/>
          </p:nvSpPr>
          <p:spPr>
            <a:xfrm>
              <a:off x="5587997" y="4106333"/>
              <a:ext cx="1698979" cy="4086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merge (4, 8)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BE52FA-2C9B-0785-F155-976F291A600E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5026377" y="3278823"/>
              <a:ext cx="1411110" cy="827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C0A479D-24A7-0576-6765-0034A652ADFF}"/>
                </a:ext>
              </a:extLst>
            </p:cNvPr>
            <p:cNvSpPr txBox="1"/>
            <p:nvPr/>
          </p:nvSpPr>
          <p:spPr>
            <a:xfrm>
              <a:off x="5418668" y="3578579"/>
              <a:ext cx="44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8D542A2-F5B1-21CA-66E4-569B56865096}"/>
              </a:ext>
            </a:extLst>
          </p:cNvPr>
          <p:cNvSpPr txBox="1">
            <a:spLocks/>
          </p:cNvSpPr>
          <p:nvPr/>
        </p:nvSpPr>
        <p:spPr>
          <a:xfrm>
            <a:off x="142460" y="116648"/>
            <a:ext cx="8186531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471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08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8CE6929-B8B6-BAA6-1F31-EE6E160F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16648"/>
            <a:ext cx="11347175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Quick Sort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506DE-DE8E-098C-2844-B94A07B0A95C}"/>
              </a:ext>
            </a:extLst>
          </p:cNvPr>
          <p:cNvSpPr txBox="1"/>
          <p:nvPr/>
        </p:nvSpPr>
        <p:spPr>
          <a:xfrm>
            <a:off x="2067339" y="1292087"/>
            <a:ext cx="78022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Recursive call structure (like Merge Sort)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 each recursion: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Choose an array element as the “pivot” (usually the last – or first – for convenience)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Create the left sub-array from the other elements which are smaller than (or equal to) the “pivot”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Create the right sub-array from the other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Call itself recursively twice, passing the left and right sub-arrays respectively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9EFAA-DA96-E608-8BA2-509E04CAA5AE}"/>
              </a:ext>
            </a:extLst>
          </p:cNvPr>
          <p:cNvSpPr txBox="1"/>
          <p:nvPr/>
        </p:nvSpPr>
        <p:spPr>
          <a:xfrm>
            <a:off x="2039446" y="5750910"/>
            <a:ext cx="71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Cards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915B3-B04B-FE98-E29A-6B27E984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43" y="2792985"/>
            <a:ext cx="6767914" cy="8803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D27BEA-33A5-656D-DE69-1F69E878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885" y="4311217"/>
            <a:ext cx="1699451" cy="4363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E5E55C-159F-1348-A3AF-CB16DC96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332" y="3997437"/>
            <a:ext cx="3679579" cy="4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621F18-778E-E126-D222-052FA7171173}"/>
              </a:ext>
            </a:extLst>
          </p:cNvPr>
          <p:cNvSpPr/>
          <p:nvPr/>
        </p:nvSpPr>
        <p:spPr>
          <a:xfrm>
            <a:off x="708156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AB2ED-BEF0-9E34-3D12-42C18CBCA0AF}"/>
              </a:ext>
            </a:extLst>
          </p:cNvPr>
          <p:cNvSpPr/>
          <p:nvPr/>
        </p:nvSpPr>
        <p:spPr>
          <a:xfrm>
            <a:off x="1730516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5CAA5-7383-F830-4565-66D7E37A84E2}"/>
              </a:ext>
            </a:extLst>
          </p:cNvPr>
          <p:cNvSpPr/>
          <p:nvPr/>
        </p:nvSpPr>
        <p:spPr>
          <a:xfrm>
            <a:off x="2752877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851225-EECB-E2D2-7947-D96DE40C0FC1}"/>
              </a:ext>
            </a:extLst>
          </p:cNvPr>
          <p:cNvSpPr/>
          <p:nvPr/>
        </p:nvSpPr>
        <p:spPr>
          <a:xfrm>
            <a:off x="3775237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91AA6-3CF2-3ACB-BED8-257D717E5D3F}"/>
              </a:ext>
            </a:extLst>
          </p:cNvPr>
          <p:cNvSpPr/>
          <p:nvPr/>
        </p:nvSpPr>
        <p:spPr>
          <a:xfrm>
            <a:off x="4797597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AE331-A42F-2B8B-9D5A-38F217A41AEE}"/>
              </a:ext>
            </a:extLst>
          </p:cNvPr>
          <p:cNvSpPr/>
          <p:nvPr/>
        </p:nvSpPr>
        <p:spPr>
          <a:xfrm>
            <a:off x="5819957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8B3820-A87B-9C25-95AF-3C3E278C972D}"/>
              </a:ext>
            </a:extLst>
          </p:cNvPr>
          <p:cNvSpPr/>
          <p:nvPr/>
        </p:nvSpPr>
        <p:spPr>
          <a:xfrm>
            <a:off x="6842318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37F31-E379-094F-CB12-93E042718F99}"/>
              </a:ext>
            </a:extLst>
          </p:cNvPr>
          <p:cNvSpPr/>
          <p:nvPr/>
        </p:nvSpPr>
        <p:spPr>
          <a:xfrm>
            <a:off x="7864678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B4AA5-3E86-8585-5CFA-8655F77C5A40}"/>
              </a:ext>
            </a:extLst>
          </p:cNvPr>
          <p:cNvSpPr/>
          <p:nvPr/>
        </p:nvSpPr>
        <p:spPr>
          <a:xfrm>
            <a:off x="8887038" y="1375735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9892A-CEB0-4E7E-B3EE-5862BB148C72}"/>
              </a:ext>
            </a:extLst>
          </p:cNvPr>
          <p:cNvSpPr/>
          <p:nvPr/>
        </p:nvSpPr>
        <p:spPr>
          <a:xfrm>
            <a:off x="9909398" y="1375735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69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EC406-A95E-92F8-63AD-C27A93C7AEB4}"/>
              </a:ext>
            </a:extLst>
          </p:cNvPr>
          <p:cNvSpPr/>
          <p:nvPr/>
        </p:nvSpPr>
        <p:spPr>
          <a:xfrm>
            <a:off x="703240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F518C-505C-23E9-A778-E83E5D704E1B}"/>
              </a:ext>
            </a:extLst>
          </p:cNvPr>
          <p:cNvSpPr/>
          <p:nvPr/>
        </p:nvSpPr>
        <p:spPr>
          <a:xfrm>
            <a:off x="1725600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C1D4D-DD7E-AD71-7ED4-EF684A497AA9}"/>
              </a:ext>
            </a:extLst>
          </p:cNvPr>
          <p:cNvSpPr/>
          <p:nvPr/>
        </p:nvSpPr>
        <p:spPr>
          <a:xfrm>
            <a:off x="2747961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E3447-B342-E421-1902-9C089E6900E7}"/>
              </a:ext>
            </a:extLst>
          </p:cNvPr>
          <p:cNvSpPr/>
          <p:nvPr/>
        </p:nvSpPr>
        <p:spPr>
          <a:xfrm>
            <a:off x="3770321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5FBBD-B6E3-BB62-B720-C2AB031542CC}"/>
              </a:ext>
            </a:extLst>
          </p:cNvPr>
          <p:cNvSpPr/>
          <p:nvPr/>
        </p:nvSpPr>
        <p:spPr>
          <a:xfrm>
            <a:off x="4792681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7306C-2D60-6732-747F-C0A66BA71C0D}"/>
              </a:ext>
            </a:extLst>
          </p:cNvPr>
          <p:cNvSpPr/>
          <p:nvPr/>
        </p:nvSpPr>
        <p:spPr>
          <a:xfrm>
            <a:off x="5815041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C7132-B4D1-EC0A-0E05-05C7A2EB7615}"/>
              </a:ext>
            </a:extLst>
          </p:cNvPr>
          <p:cNvSpPr/>
          <p:nvPr/>
        </p:nvSpPr>
        <p:spPr>
          <a:xfrm>
            <a:off x="6837402" y="2734708"/>
            <a:ext cx="851967" cy="4796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E48B05-91CB-E99F-39EE-BC57AF84CE16}"/>
              </a:ext>
            </a:extLst>
          </p:cNvPr>
          <p:cNvSpPr/>
          <p:nvPr/>
        </p:nvSpPr>
        <p:spPr>
          <a:xfrm>
            <a:off x="7859762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A676CF-0149-D33F-74FC-70C5FCF1D864}"/>
              </a:ext>
            </a:extLst>
          </p:cNvPr>
          <p:cNvSpPr/>
          <p:nvPr/>
        </p:nvSpPr>
        <p:spPr>
          <a:xfrm>
            <a:off x="8882122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A2CBE7-EB13-1374-5D30-BC0347E65601}"/>
              </a:ext>
            </a:extLst>
          </p:cNvPr>
          <p:cNvSpPr/>
          <p:nvPr/>
        </p:nvSpPr>
        <p:spPr>
          <a:xfrm>
            <a:off x="9904482" y="2734708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233772-94A5-8F86-B5F5-29E22356DCC3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2156500" y="1855381"/>
            <a:ext cx="6129246" cy="879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085306-07AD-491A-97ED-4FD06E1C783E}"/>
              </a:ext>
            </a:extLst>
          </p:cNvPr>
          <p:cNvCxnSpPr>
            <a:cxnSpLocks/>
            <a:stCxn id="13" idx="2"/>
            <a:endCxn id="68" idx="0"/>
          </p:cNvCxnSpPr>
          <p:nvPr/>
        </p:nvCxnSpPr>
        <p:spPr>
          <a:xfrm>
            <a:off x="5223581" y="1855381"/>
            <a:ext cx="4084525" cy="879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91C918-22F5-EF0F-47FE-8C17E36D6308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>
            <a:off x="6245941" y="1855381"/>
            <a:ext cx="4084525" cy="879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17427C-959B-5F81-27D4-2F580C6AB8F0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129224" y="1855381"/>
            <a:ext cx="4916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2CA8810-9C83-D832-1BC2-351685E4CC4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2151584" y="1855381"/>
            <a:ext cx="1027277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953E24-8971-182A-0EAC-C82B0C1F18B5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3173945" y="1855381"/>
            <a:ext cx="1027276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A1A3D3-CE9B-E40F-8FCD-5FCE8DE74406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4196305" y="1855381"/>
            <a:ext cx="3071997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2C50C9B-2AF3-C5E5-DBB4-69867599E025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5218665" y="1855381"/>
            <a:ext cx="3071997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7CCD4A6-7F86-549F-605B-3E21E5B0C997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6241025" y="1855381"/>
            <a:ext cx="3071997" cy="8793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246DC0C-04E1-4B2A-592C-A6592B1AFCE7}"/>
              </a:ext>
            </a:extLst>
          </p:cNvPr>
          <p:cNvCxnSpPr>
            <a:cxnSpLocks/>
            <a:stCxn id="18" idx="2"/>
            <a:endCxn id="42" idx="0"/>
          </p:cNvCxnSpPr>
          <p:nvPr/>
        </p:nvCxnSpPr>
        <p:spPr>
          <a:xfrm flipH="1">
            <a:off x="7263386" y="1855381"/>
            <a:ext cx="3071996" cy="8793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8F395-4618-784E-F42E-F50E91C2CB8D}"/>
              </a:ext>
            </a:extLst>
          </p:cNvPr>
          <p:cNvGrpSpPr/>
          <p:nvPr/>
        </p:nvGrpSpPr>
        <p:grpSpPr>
          <a:xfrm>
            <a:off x="5638652" y="3312869"/>
            <a:ext cx="2998839" cy="2531341"/>
            <a:chOff x="5787739" y="2487921"/>
            <a:chExt cx="2998839" cy="2531341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8E37580-B3AB-0E46-EBB1-A0EB01E42372}"/>
                </a:ext>
              </a:extLst>
            </p:cNvPr>
            <p:cNvCxnSpPr>
              <a:cxnSpLocks/>
            </p:cNvCxnSpPr>
            <p:nvPr/>
          </p:nvCxnSpPr>
          <p:spPr>
            <a:xfrm>
              <a:off x="6950486" y="2487921"/>
              <a:ext cx="0" cy="8218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04298C-56EF-6360-163F-4AE2419AEA83}"/>
                </a:ext>
              </a:extLst>
            </p:cNvPr>
            <p:cNvCxnSpPr>
              <a:cxnSpLocks/>
            </p:cNvCxnSpPr>
            <p:nvPr/>
          </p:nvCxnSpPr>
          <p:spPr>
            <a:xfrm>
              <a:off x="7988410" y="2524818"/>
              <a:ext cx="0" cy="7948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56311BF-2703-B7FA-D4EE-9E09976A0E74}"/>
                </a:ext>
              </a:extLst>
            </p:cNvPr>
            <p:cNvSpPr txBox="1"/>
            <p:nvPr/>
          </p:nvSpPr>
          <p:spPr>
            <a:xfrm>
              <a:off x="7171866" y="2697061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P1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6810D5F9-1C7B-C5A2-BAC7-41426A1C60D3}"/>
                </a:ext>
              </a:extLst>
            </p:cNvPr>
            <p:cNvGrpSpPr/>
            <p:nvPr/>
          </p:nvGrpSpPr>
          <p:grpSpPr>
            <a:xfrm>
              <a:off x="5787739" y="3097171"/>
              <a:ext cx="2998839" cy="1922091"/>
              <a:chOff x="4354368" y="-3627666"/>
              <a:chExt cx="2998839" cy="2826915"/>
            </a:xfrm>
          </p:grpSpPr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C9E6E139-303B-607E-F188-2727D55DC67A}"/>
                  </a:ext>
                </a:extLst>
              </p:cNvPr>
              <p:cNvSpPr txBox="1"/>
              <p:nvPr/>
            </p:nvSpPr>
            <p:spPr>
              <a:xfrm>
                <a:off x="4354368" y="-2566135"/>
                <a:ext cx="2998839" cy="17653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pivot is locked in place. It’s in the right position, and has split the array into one/two sub-arrays</a:t>
                </a:r>
              </a:p>
            </p:txBody>
          </p:sp>
          <p:cxnSp>
            <p:nvCxnSpPr>
              <p:cNvPr id="377" name="Straight Arrow Connector 376">
                <a:extLst>
                  <a:ext uri="{FF2B5EF4-FFF2-40B4-BE49-F238E27FC236}">
                    <a16:creationId xmlns:a16="http://schemas.microsoft.com/office/drawing/2014/main" id="{7A229E53-5F37-F29F-C082-6AD716E6B79D}"/>
                  </a:ext>
                </a:extLst>
              </p:cNvPr>
              <p:cNvCxnSpPr>
                <a:cxnSpLocks/>
                <a:stCxn id="376" idx="0"/>
                <a:endCxn id="260" idx="2"/>
              </p:cNvCxnSpPr>
              <p:nvPr/>
            </p:nvCxnSpPr>
            <p:spPr>
              <a:xfrm flipV="1">
                <a:off x="5853788" y="-3627666"/>
                <a:ext cx="159027" cy="1061532"/>
              </a:xfrm>
              <a:prstGeom prst="straightConnector1">
                <a:avLst/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3801D25-C8B3-73A9-0174-5748207B7984}"/>
              </a:ext>
            </a:extLst>
          </p:cNvPr>
          <p:cNvGrpSpPr/>
          <p:nvPr/>
        </p:nvGrpSpPr>
        <p:grpSpPr>
          <a:xfrm>
            <a:off x="1067706" y="3350684"/>
            <a:ext cx="9758413" cy="903264"/>
            <a:chOff x="914400" y="3396113"/>
            <a:chExt cx="9758413" cy="903264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32942A9C-DA38-F450-62D2-018F9A46A694}"/>
                </a:ext>
              </a:extLst>
            </p:cNvPr>
            <p:cNvSpPr txBox="1"/>
            <p:nvPr/>
          </p:nvSpPr>
          <p:spPr>
            <a:xfrm>
              <a:off x="1137852" y="3653046"/>
              <a:ext cx="522092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 algorithm  is recursively applied to the two sub-arrays </a:t>
              </a:r>
            </a:p>
          </p:txBody>
        </p:sp>
        <p:sp>
          <p:nvSpPr>
            <p:cNvPr id="385" name="Arrow: Left-Right 384">
              <a:extLst>
                <a:ext uri="{FF2B5EF4-FFF2-40B4-BE49-F238E27FC236}">
                  <a16:creationId xmlns:a16="http://schemas.microsoft.com/office/drawing/2014/main" id="{83DD1679-D3B0-64B6-55E1-E247CDA89845}"/>
                </a:ext>
              </a:extLst>
            </p:cNvPr>
            <p:cNvSpPr/>
            <p:nvPr/>
          </p:nvSpPr>
          <p:spPr>
            <a:xfrm>
              <a:off x="914400" y="3397718"/>
              <a:ext cx="5438274" cy="173255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Arrow: Left-Right 385">
              <a:extLst>
                <a:ext uri="{FF2B5EF4-FFF2-40B4-BE49-F238E27FC236}">
                  <a16:creationId xmlns:a16="http://schemas.microsoft.com/office/drawing/2014/main" id="{736B7069-4BEA-B326-2BDB-C6DB7D0AC3D0}"/>
                </a:ext>
              </a:extLst>
            </p:cNvPr>
            <p:cNvSpPr/>
            <p:nvPr/>
          </p:nvSpPr>
          <p:spPr>
            <a:xfrm>
              <a:off x="7748337" y="3396113"/>
              <a:ext cx="2924476" cy="174860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F60868-EEDC-352F-7536-E16EBDB59350}"/>
              </a:ext>
            </a:extLst>
          </p:cNvPr>
          <p:cNvGrpSpPr/>
          <p:nvPr/>
        </p:nvGrpSpPr>
        <p:grpSpPr>
          <a:xfrm>
            <a:off x="7986728" y="768307"/>
            <a:ext cx="2348654" cy="607427"/>
            <a:chOff x="7837641" y="1360667"/>
            <a:chExt cx="2348654" cy="8933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B7316E-C4DF-4E39-FFEF-0D622B9DFB5C}"/>
                </a:ext>
              </a:extLst>
            </p:cNvPr>
            <p:cNvSpPr txBox="1"/>
            <p:nvPr/>
          </p:nvSpPr>
          <p:spPr>
            <a:xfrm>
              <a:off x="7837641" y="1360667"/>
              <a:ext cx="2060419" cy="5431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A “pivot” is chosen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33A4A02-D6FD-BA52-2178-A1B5317E6192}"/>
                </a:ext>
              </a:extLst>
            </p:cNvPr>
            <p:cNvCxnSpPr>
              <a:cxnSpLocks/>
              <a:stCxn id="30" idx="3"/>
              <a:endCxn id="18" idx="0"/>
            </p:cNvCxnSpPr>
            <p:nvPr/>
          </p:nvCxnSpPr>
          <p:spPr>
            <a:xfrm>
              <a:off x="9898060" y="1632264"/>
              <a:ext cx="288235" cy="621778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ABC1A4-286A-6D73-8486-0BAE470E69FF}"/>
              </a:ext>
            </a:extLst>
          </p:cNvPr>
          <p:cNvGrpSpPr/>
          <p:nvPr/>
        </p:nvGrpSpPr>
        <p:grpSpPr>
          <a:xfrm>
            <a:off x="6241025" y="3214354"/>
            <a:ext cx="5709510" cy="1769453"/>
            <a:chOff x="5883216" y="1894055"/>
            <a:chExt cx="5709510" cy="176945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095520-2875-57F5-D6BC-C58400F7A11E}"/>
                </a:ext>
              </a:extLst>
            </p:cNvPr>
            <p:cNvSpPr txBox="1"/>
            <p:nvPr/>
          </p:nvSpPr>
          <p:spPr>
            <a:xfrm>
              <a:off x="8593887" y="3017177"/>
              <a:ext cx="299883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These will be the new pivots in the next recursion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F0E9007-83B2-8E52-2A3E-561E05E6E429}"/>
                </a:ext>
              </a:extLst>
            </p:cNvPr>
            <p:cNvCxnSpPr>
              <a:cxnSpLocks/>
              <a:stCxn id="51" idx="0"/>
              <a:endCxn id="40" idx="2"/>
            </p:cNvCxnSpPr>
            <p:nvPr/>
          </p:nvCxnSpPr>
          <p:spPr>
            <a:xfrm flipH="1" flipV="1">
              <a:off x="5883216" y="1894055"/>
              <a:ext cx="4210091" cy="1123122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5B5BA4-2F6C-1467-BEA2-2510A375161A}"/>
                </a:ext>
              </a:extLst>
            </p:cNvPr>
            <p:cNvCxnSpPr>
              <a:cxnSpLocks/>
              <a:stCxn id="51" idx="0"/>
              <a:endCxn id="69" idx="2"/>
            </p:cNvCxnSpPr>
            <p:nvPr/>
          </p:nvCxnSpPr>
          <p:spPr>
            <a:xfrm flipH="1" flipV="1">
              <a:off x="9972657" y="1894055"/>
              <a:ext cx="120650" cy="1123122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98CE6929-B8B6-BAA6-1F31-EE6E160F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16648"/>
            <a:ext cx="11347175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Quick Sort – Animation Part 1</a:t>
            </a:r>
          </a:p>
        </p:txBody>
      </p:sp>
    </p:spTree>
    <p:extLst>
      <p:ext uri="{BB962C8B-B14F-4D97-AF65-F5344CB8AC3E}">
        <p14:creationId xmlns:p14="http://schemas.microsoft.com/office/powerpoint/2010/main" val="32858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39 -0.19723 L -3.125E-6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69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17 -0.19514 L 1.04167E-6 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5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4 -0.19607 L -4.79167E-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3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6 -0.19607 L -6.25E-7 3.703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0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29 -0.19885 L 4.375E-6 3.703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42 -0.19746 L -1.45833E-6 3.703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41 -0.19885 L 3.54167E-6 3.7037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29 -0.19607 L -2.29167E-6 3.7037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183 -0.19746 L 2.70833E-6 3.7037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91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19746 L 1.875E-6 3.7037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40" grpId="0" animBg="1"/>
      <p:bldP spid="40" grpId="1" animBg="1"/>
      <p:bldP spid="40" grpId="2" animBg="1"/>
      <p:bldP spid="42" grpId="0" animBg="1"/>
      <p:bldP spid="42" grpId="1" animBg="1"/>
      <p:bldP spid="55" grpId="0" animBg="1"/>
      <p:bldP spid="55" grpId="1" animBg="1"/>
      <p:bldP spid="68" grpId="0" animBg="1"/>
      <p:bldP spid="68" grpId="1" animBg="1"/>
      <p:bldP spid="69" grpId="0" animBg="1"/>
      <p:bldP spid="69" grpId="1" animBg="1"/>
      <p:bldP spid="69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621F18-778E-E126-D222-052FA7171173}"/>
              </a:ext>
            </a:extLst>
          </p:cNvPr>
          <p:cNvSpPr/>
          <p:nvPr/>
        </p:nvSpPr>
        <p:spPr>
          <a:xfrm>
            <a:off x="867182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AB2ED-BEF0-9E34-3D12-42C18CBCA0AF}"/>
              </a:ext>
            </a:extLst>
          </p:cNvPr>
          <p:cNvSpPr/>
          <p:nvPr/>
        </p:nvSpPr>
        <p:spPr>
          <a:xfrm>
            <a:off x="1889542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5CAA5-7383-F830-4565-66D7E37A84E2}"/>
              </a:ext>
            </a:extLst>
          </p:cNvPr>
          <p:cNvSpPr/>
          <p:nvPr/>
        </p:nvSpPr>
        <p:spPr>
          <a:xfrm>
            <a:off x="2911903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851225-EECB-E2D2-7947-D96DE40C0FC1}"/>
              </a:ext>
            </a:extLst>
          </p:cNvPr>
          <p:cNvSpPr/>
          <p:nvPr/>
        </p:nvSpPr>
        <p:spPr>
          <a:xfrm>
            <a:off x="3934263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91AA6-3CF2-3ACB-BED8-257D717E5D3F}"/>
              </a:ext>
            </a:extLst>
          </p:cNvPr>
          <p:cNvSpPr/>
          <p:nvPr/>
        </p:nvSpPr>
        <p:spPr>
          <a:xfrm>
            <a:off x="4956623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AE331-A42F-2B8B-9D5A-38F217A41AEE}"/>
              </a:ext>
            </a:extLst>
          </p:cNvPr>
          <p:cNvSpPr/>
          <p:nvPr/>
        </p:nvSpPr>
        <p:spPr>
          <a:xfrm>
            <a:off x="5978983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8B3820-A87B-9C25-95AF-3C3E278C972D}"/>
              </a:ext>
            </a:extLst>
          </p:cNvPr>
          <p:cNvSpPr/>
          <p:nvPr/>
        </p:nvSpPr>
        <p:spPr>
          <a:xfrm>
            <a:off x="7001344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37F31-E379-094F-CB12-93E042718F99}"/>
              </a:ext>
            </a:extLst>
          </p:cNvPr>
          <p:cNvSpPr/>
          <p:nvPr/>
        </p:nvSpPr>
        <p:spPr>
          <a:xfrm>
            <a:off x="8023704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B4AA5-3E86-8585-5CFA-8655F77C5A40}"/>
              </a:ext>
            </a:extLst>
          </p:cNvPr>
          <p:cNvSpPr/>
          <p:nvPr/>
        </p:nvSpPr>
        <p:spPr>
          <a:xfrm>
            <a:off x="9046064" y="1189576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9892A-CEB0-4E7E-B3EE-5862BB148C72}"/>
              </a:ext>
            </a:extLst>
          </p:cNvPr>
          <p:cNvSpPr/>
          <p:nvPr/>
        </p:nvSpPr>
        <p:spPr>
          <a:xfrm>
            <a:off x="10068424" y="1189576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69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E37580-B3AB-0E46-EBB1-A0EB01E42372}"/>
              </a:ext>
            </a:extLst>
          </p:cNvPr>
          <p:cNvCxnSpPr>
            <a:cxnSpLocks/>
          </p:cNvCxnSpPr>
          <p:nvPr/>
        </p:nvCxnSpPr>
        <p:spPr>
          <a:xfrm>
            <a:off x="6930608" y="2619814"/>
            <a:ext cx="0" cy="366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004298C-56EF-6360-163F-4AE2419AEA83}"/>
              </a:ext>
            </a:extLst>
          </p:cNvPr>
          <p:cNvCxnSpPr/>
          <p:nvPr/>
        </p:nvCxnSpPr>
        <p:spPr>
          <a:xfrm>
            <a:off x="7928775" y="2626894"/>
            <a:ext cx="0" cy="3686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E8EC406-A95E-92F8-63AD-C27A93C7AEB4}"/>
              </a:ext>
            </a:extLst>
          </p:cNvPr>
          <p:cNvSpPr/>
          <p:nvPr/>
        </p:nvSpPr>
        <p:spPr>
          <a:xfrm>
            <a:off x="862266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F518C-505C-23E9-A778-E83E5D704E1B}"/>
              </a:ext>
            </a:extLst>
          </p:cNvPr>
          <p:cNvSpPr/>
          <p:nvPr/>
        </p:nvSpPr>
        <p:spPr>
          <a:xfrm>
            <a:off x="1884626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C1D4D-DD7E-AD71-7ED4-EF684A497AA9}"/>
              </a:ext>
            </a:extLst>
          </p:cNvPr>
          <p:cNvSpPr/>
          <p:nvPr/>
        </p:nvSpPr>
        <p:spPr>
          <a:xfrm>
            <a:off x="2906987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E3447-B342-E421-1902-9C089E6900E7}"/>
              </a:ext>
            </a:extLst>
          </p:cNvPr>
          <p:cNvSpPr/>
          <p:nvPr/>
        </p:nvSpPr>
        <p:spPr>
          <a:xfrm>
            <a:off x="3929347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5FBBD-B6E3-BB62-B720-C2AB031542CC}"/>
              </a:ext>
            </a:extLst>
          </p:cNvPr>
          <p:cNvSpPr/>
          <p:nvPr/>
        </p:nvSpPr>
        <p:spPr>
          <a:xfrm>
            <a:off x="4951707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7306C-2D60-6732-747F-C0A66BA71C0D}"/>
              </a:ext>
            </a:extLst>
          </p:cNvPr>
          <p:cNvSpPr/>
          <p:nvPr/>
        </p:nvSpPr>
        <p:spPr>
          <a:xfrm>
            <a:off x="5974067" y="2068903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C7132-B4D1-EC0A-0E05-05C7A2EB7615}"/>
              </a:ext>
            </a:extLst>
          </p:cNvPr>
          <p:cNvSpPr/>
          <p:nvPr/>
        </p:nvSpPr>
        <p:spPr>
          <a:xfrm>
            <a:off x="6996428" y="2068903"/>
            <a:ext cx="851967" cy="4796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E48B05-91CB-E99F-39EE-BC57AF84CE16}"/>
              </a:ext>
            </a:extLst>
          </p:cNvPr>
          <p:cNvSpPr/>
          <p:nvPr/>
        </p:nvSpPr>
        <p:spPr>
          <a:xfrm>
            <a:off x="8018788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A676CF-0149-D33F-74FC-70C5FCF1D864}"/>
              </a:ext>
            </a:extLst>
          </p:cNvPr>
          <p:cNvSpPr/>
          <p:nvPr/>
        </p:nvSpPr>
        <p:spPr>
          <a:xfrm>
            <a:off x="9041148" y="206890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A2CBE7-EB13-1374-5D30-BC0347E65601}"/>
              </a:ext>
            </a:extLst>
          </p:cNvPr>
          <p:cNvSpPr/>
          <p:nvPr/>
        </p:nvSpPr>
        <p:spPr>
          <a:xfrm>
            <a:off x="10063508" y="2068903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99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233772-94A5-8F86-B5F5-29E22356DCC3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2315526" y="1669222"/>
            <a:ext cx="6129246" cy="39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085306-07AD-491A-97ED-4FD06E1C783E}"/>
              </a:ext>
            </a:extLst>
          </p:cNvPr>
          <p:cNvCxnSpPr>
            <a:cxnSpLocks/>
            <a:stCxn id="13" idx="2"/>
            <a:endCxn id="68" idx="0"/>
          </p:cNvCxnSpPr>
          <p:nvPr/>
        </p:nvCxnSpPr>
        <p:spPr>
          <a:xfrm>
            <a:off x="5382607" y="1669222"/>
            <a:ext cx="4084525" cy="39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91C918-22F5-EF0F-47FE-8C17E36D6308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>
            <a:off x="6404967" y="1669222"/>
            <a:ext cx="4084525" cy="39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17427C-959B-5F81-27D4-2F580C6AB8F0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1288250" y="1669222"/>
            <a:ext cx="4916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2CA8810-9C83-D832-1BC2-351685E4CC4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2310610" y="1669222"/>
            <a:ext cx="1027277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953E24-8971-182A-0EAC-C82B0C1F18B5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3332971" y="1669222"/>
            <a:ext cx="1027276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A1A3D3-CE9B-E40F-8FCD-5FCE8DE74406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4355331" y="1669222"/>
            <a:ext cx="3071997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2C50C9B-2AF3-C5E5-DBB4-69867599E025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5377691" y="1669222"/>
            <a:ext cx="3071997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7CCD4A6-7F86-549F-605B-3E21E5B0C997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6400051" y="1669222"/>
            <a:ext cx="3071997" cy="3996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246DC0C-04E1-4B2A-592C-A6592B1AFCE7}"/>
              </a:ext>
            </a:extLst>
          </p:cNvPr>
          <p:cNvCxnSpPr>
            <a:cxnSpLocks/>
            <a:stCxn id="18" idx="2"/>
            <a:endCxn id="42" idx="0"/>
          </p:cNvCxnSpPr>
          <p:nvPr/>
        </p:nvCxnSpPr>
        <p:spPr>
          <a:xfrm flipH="1">
            <a:off x="7422412" y="1669222"/>
            <a:ext cx="3071996" cy="3996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56311BF-2703-B7FA-D4EE-9E09976A0E74}"/>
              </a:ext>
            </a:extLst>
          </p:cNvPr>
          <p:cNvSpPr txBox="1"/>
          <p:nvPr/>
        </p:nvSpPr>
        <p:spPr>
          <a:xfrm>
            <a:off x="7171866" y="2759381"/>
            <a:ext cx="5486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rPr>
              <a:t>P1</a:t>
            </a:r>
            <a:endParaRPr lang="en-GB" b="1" dirty="0">
              <a:ln w="15875">
                <a:solidFill>
                  <a:schemeClr val="bg1">
                    <a:lumMod val="95000"/>
                  </a:schemeClr>
                </a:solidFill>
              </a:ln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0C6DFFD-880B-13C3-E2BD-81646F7ED4A8}"/>
              </a:ext>
            </a:extLst>
          </p:cNvPr>
          <p:cNvSpPr/>
          <p:nvPr/>
        </p:nvSpPr>
        <p:spPr>
          <a:xfrm>
            <a:off x="2900590" y="31376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AA97F5-E1BF-E92E-7EA2-D36269273A6F}"/>
              </a:ext>
            </a:extLst>
          </p:cNvPr>
          <p:cNvSpPr/>
          <p:nvPr/>
        </p:nvSpPr>
        <p:spPr>
          <a:xfrm>
            <a:off x="3923428" y="31376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81096FB-B7B8-FE6F-8010-549D91093318}"/>
              </a:ext>
            </a:extLst>
          </p:cNvPr>
          <p:cNvSpPr/>
          <p:nvPr/>
        </p:nvSpPr>
        <p:spPr>
          <a:xfrm>
            <a:off x="1886559" y="3137643"/>
            <a:ext cx="851967" cy="4796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25EF2DD-3C59-342C-0C7F-C66238ADC77B}"/>
              </a:ext>
            </a:extLst>
          </p:cNvPr>
          <p:cNvSpPr/>
          <p:nvPr/>
        </p:nvSpPr>
        <p:spPr>
          <a:xfrm>
            <a:off x="858429" y="3137643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4FC2B19-4A0A-AA5D-43F3-B04BD96D7529}"/>
              </a:ext>
            </a:extLst>
          </p:cNvPr>
          <p:cNvSpPr/>
          <p:nvPr/>
        </p:nvSpPr>
        <p:spPr>
          <a:xfrm>
            <a:off x="4949474" y="3137643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EAA178E-E743-9FC8-9402-C45FF88744B2}"/>
              </a:ext>
            </a:extLst>
          </p:cNvPr>
          <p:cNvSpPr/>
          <p:nvPr/>
        </p:nvSpPr>
        <p:spPr>
          <a:xfrm>
            <a:off x="5971834" y="3137643"/>
            <a:ext cx="851967" cy="479646"/>
          </a:xfrm>
          <a:prstGeom prst="rect">
            <a:avLst/>
          </a:prstGeom>
          <a:solidFill>
            <a:schemeClr val="tx1"/>
          </a:solidFill>
          <a:ln cap="rnd"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43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DD33979-F716-6098-5AC6-A2F8B7AF9631}"/>
              </a:ext>
            </a:extLst>
          </p:cNvPr>
          <p:cNvCxnSpPr>
            <a:cxnSpLocks/>
            <a:stCxn id="3" idx="2"/>
            <a:endCxn id="153" idx="0"/>
          </p:cNvCxnSpPr>
          <p:nvPr/>
        </p:nvCxnSpPr>
        <p:spPr>
          <a:xfrm>
            <a:off x="1288250" y="2548549"/>
            <a:ext cx="2038324" cy="58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E6D0806-BFAA-B1CD-0F04-FDCE0B50E93D}"/>
              </a:ext>
            </a:extLst>
          </p:cNvPr>
          <p:cNvCxnSpPr>
            <a:cxnSpLocks/>
            <a:stCxn id="4" idx="2"/>
            <a:endCxn id="154" idx="0"/>
          </p:cNvCxnSpPr>
          <p:nvPr/>
        </p:nvCxnSpPr>
        <p:spPr>
          <a:xfrm>
            <a:off x="2310610" y="2548549"/>
            <a:ext cx="2038802" cy="58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C60FA0F-EA4B-901A-8B1F-F91877CBB0D9}"/>
              </a:ext>
            </a:extLst>
          </p:cNvPr>
          <p:cNvCxnSpPr>
            <a:cxnSpLocks/>
            <a:stCxn id="5" idx="2"/>
            <a:endCxn id="155" idx="0"/>
          </p:cNvCxnSpPr>
          <p:nvPr/>
        </p:nvCxnSpPr>
        <p:spPr>
          <a:xfrm flipH="1">
            <a:off x="1284413" y="2548549"/>
            <a:ext cx="2048558" cy="5890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3C1BD3C-7B5E-AB2C-9F38-5B4DCA2F56D5}"/>
              </a:ext>
            </a:extLst>
          </p:cNvPr>
          <p:cNvCxnSpPr>
            <a:cxnSpLocks/>
            <a:stCxn id="7" idx="2"/>
            <a:endCxn id="157" idx="0"/>
          </p:cNvCxnSpPr>
          <p:nvPr/>
        </p:nvCxnSpPr>
        <p:spPr>
          <a:xfrm>
            <a:off x="4355331" y="2548549"/>
            <a:ext cx="1020127" cy="58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36B7046-478C-D9A8-760B-4D5DB4576B22}"/>
              </a:ext>
            </a:extLst>
          </p:cNvPr>
          <p:cNvCxnSpPr>
            <a:cxnSpLocks/>
            <a:stCxn id="9" idx="2"/>
            <a:endCxn id="158" idx="0"/>
          </p:cNvCxnSpPr>
          <p:nvPr/>
        </p:nvCxnSpPr>
        <p:spPr>
          <a:xfrm>
            <a:off x="5377691" y="2548549"/>
            <a:ext cx="1020127" cy="58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18468D8-6373-F37E-8133-9AE410320787}"/>
              </a:ext>
            </a:extLst>
          </p:cNvPr>
          <p:cNvCxnSpPr>
            <a:cxnSpLocks/>
            <a:stCxn id="40" idx="2"/>
            <a:endCxn id="156" idx="0"/>
          </p:cNvCxnSpPr>
          <p:nvPr/>
        </p:nvCxnSpPr>
        <p:spPr>
          <a:xfrm flipH="1">
            <a:off x="2312543" y="2548549"/>
            <a:ext cx="4087508" cy="5890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66D9317-B93F-6063-0669-AE5BD0367FCF}"/>
              </a:ext>
            </a:extLst>
          </p:cNvPr>
          <p:cNvGrpSpPr/>
          <p:nvPr/>
        </p:nvGrpSpPr>
        <p:grpSpPr>
          <a:xfrm>
            <a:off x="1776000" y="3539131"/>
            <a:ext cx="1028299" cy="2772217"/>
            <a:chOff x="1766061" y="2900342"/>
            <a:chExt cx="1028299" cy="2772217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E36B747-1800-D161-3296-5FFD10C4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766061" y="2900342"/>
              <a:ext cx="0" cy="27423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52D4EA7-2083-DE33-180A-FD3C60E18C9C}"/>
                </a:ext>
              </a:extLst>
            </p:cNvPr>
            <p:cNvCxnSpPr>
              <a:cxnSpLocks/>
            </p:cNvCxnSpPr>
            <p:nvPr/>
          </p:nvCxnSpPr>
          <p:spPr>
            <a:xfrm>
              <a:off x="2794360" y="2938217"/>
              <a:ext cx="0" cy="27343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0D73C88-EF46-DC5C-CE05-42B0E16B7A31}"/>
                </a:ext>
              </a:extLst>
            </p:cNvPr>
            <p:cNvSpPr txBox="1"/>
            <p:nvPr/>
          </p:nvSpPr>
          <p:spPr>
            <a:xfrm>
              <a:off x="2007355" y="3056614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P2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621F128A-F2A9-8C4B-927B-454805110FA2}"/>
              </a:ext>
            </a:extLst>
          </p:cNvPr>
          <p:cNvGrpSpPr/>
          <p:nvPr/>
        </p:nvGrpSpPr>
        <p:grpSpPr>
          <a:xfrm>
            <a:off x="714362" y="3617289"/>
            <a:ext cx="946339" cy="2674181"/>
            <a:chOff x="495701" y="4290231"/>
            <a:chExt cx="946339" cy="2674181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9F56884-6DA9-DFE0-F171-776AB03E7D04}"/>
                </a:ext>
              </a:extLst>
            </p:cNvPr>
            <p:cNvSpPr/>
            <p:nvPr/>
          </p:nvSpPr>
          <p:spPr>
            <a:xfrm>
              <a:off x="590073" y="4641692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13C6CA41-AD8C-DF0C-C83C-3489261AF0AC}"/>
                </a:ext>
              </a:extLst>
            </p:cNvPr>
            <p:cNvCxnSpPr>
              <a:cxnSpLocks/>
              <a:stCxn id="155" idx="2"/>
              <a:endCxn id="203" idx="0"/>
            </p:cNvCxnSpPr>
            <p:nvPr/>
          </p:nvCxnSpPr>
          <p:spPr>
            <a:xfrm flipH="1">
              <a:off x="1016057" y="4290231"/>
              <a:ext cx="49695" cy="35146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64C43FA-1C4C-3D7E-40C6-4FED40269362}"/>
                </a:ext>
              </a:extLst>
            </p:cNvPr>
            <p:cNvCxnSpPr>
              <a:cxnSpLocks/>
            </p:cNvCxnSpPr>
            <p:nvPr/>
          </p:nvCxnSpPr>
          <p:spPr>
            <a:xfrm>
              <a:off x="495701" y="4716379"/>
              <a:ext cx="0" cy="22480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1DE0D70-056A-B4B9-D65C-E24AF5EC7C9B}"/>
                </a:ext>
              </a:extLst>
            </p:cNvPr>
            <p:cNvSpPr txBox="1"/>
            <p:nvPr/>
          </p:nvSpPr>
          <p:spPr>
            <a:xfrm>
              <a:off x="739540" y="5224913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P3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F771153-7912-291A-7D4E-8199D4CC83C9}"/>
              </a:ext>
            </a:extLst>
          </p:cNvPr>
          <p:cNvGrpSpPr/>
          <p:nvPr/>
        </p:nvGrpSpPr>
        <p:grpSpPr>
          <a:xfrm>
            <a:off x="2911006" y="3617289"/>
            <a:ext cx="3921130" cy="2684120"/>
            <a:chOff x="2901067" y="3060816"/>
            <a:chExt cx="3921130" cy="268412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5309559-5396-BF78-CDC8-CF8E56C50896}"/>
                </a:ext>
              </a:extLst>
            </p:cNvPr>
            <p:cNvSpPr/>
            <p:nvPr/>
          </p:nvSpPr>
          <p:spPr>
            <a:xfrm>
              <a:off x="3933053" y="341227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C10D2B2-42C2-198B-8FDA-C8A6AFAF1CA8}"/>
                </a:ext>
              </a:extLst>
            </p:cNvPr>
            <p:cNvSpPr/>
            <p:nvPr/>
          </p:nvSpPr>
          <p:spPr>
            <a:xfrm>
              <a:off x="2901067" y="341227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B7B1C6A-437D-4AB4-4472-81347EDB561F}"/>
                </a:ext>
              </a:extLst>
            </p:cNvPr>
            <p:cNvSpPr/>
            <p:nvPr/>
          </p:nvSpPr>
          <p:spPr>
            <a:xfrm>
              <a:off x="4947870" y="3412277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rgbClr val="FF000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0000"/>
                  </a:solidFill>
                </a:rPr>
                <a:t>36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DE9699B-348E-7A8E-05E1-C03D6E59EE16}"/>
                </a:ext>
              </a:extLst>
            </p:cNvPr>
            <p:cNvCxnSpPr>
              <a:cxnSpLocks/>
              <a:stCxn id="153" idx="2"/>
              <a:endCxn id="204" idx="0"/>
            </p:cNvCxnSpPr>
            <p:nvPr/>
          </p:nvCxnSpPr>
          <p:spPr>
            <a:xfrm>
              <a:off x="3316635" y="3060816"/>
              <a:ext cx="10416" cy="35146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232BBEB1-19E9-747B-D59F-F159A2684508}"/>
                </a:ext>
              </a:extLst>
            </p:cNvPr>
            <p:cNvCxnSpPr>
              <a:cxnSpLocks/>
              <a:stCxn id="154" idx="2"/>
              <a:endCxn id="205" idx="0"/>
            </p:cNvCxnSpPr>
            <p:nvPr/>
          </p:nvCxnSpPr>
          <p:spPr>
            <a:xfrm>
              <a:off x="4339473" y="3060816"/>
              <a:ext cx="19564" cy="35146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51E4F49-B5C3-282E-064D-94C937A28708}"/>
                </a:ext>
              </a:extLst>
            </p:cNvPr>
            <p:cNvCxnSpPr>
              <a:cxnSpLocks/>
              <a:stCxn id="157" idx="2"/>
              <a:endCxn id="207" idx="0"/>
            </p:cNvCxnSpPr>
            <p:nvPr/>
          </p:nvCxnSpPr>
          <p:spPr>
            <a:xfrm>
              <a:off x="5365519" y="3060816"/>
              <a:ext cx="8335" cy="35146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5DEC479-213E-E210-3170-A97D1525C8E2}"/>
                </a:ext>
              </a:extLst>
            </p:cNvPr>
            <p:cNvSpPr/>
            <p:nvPr/>
          </p:nvSpPr>
          <p:spPr>
            <a:xfrm>
              <a:off x="5970230" y="3412277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43</a:t>
              </a:r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15AE268-E762-BB78-BE7C-6E24F77813C7}"/>
                </a:ext>
              </a:extLst>
            </p:cNvPr>
            <p:cNvCxnSpPr>
              <a:cxnSpLocks/>
            </p:cNvCxnSpPr>
            <p:nvPr/>
          </p:nvCxnSpPr>
          <p:spPr>
            <a:xfrm>
              <a:off x="5902972" y="3437055"/>
              <a:ext cx="0" cy="2307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968AB408-3B22-8918-D0FF-7637881B9BD6}"/>
                </a:ext>
              </a:extLst>
            </p:cNvPr>
            <p:cNvCxnSpPr>
              <a:cxnSpLocks/>
              <a:stCxn id="158" idx="2"/>
              <a:endCxn id="208" idx="0"/>
            </p:cNvCxnSpPr>
            <p:nvPr/>
          </p:nvCxnSpPr>
          <p:spPr>
            <a:xfrm>
              <a:off x="6387879" y="3060816"/>
              <a:ext cx="8335" cy="35146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9ECDA9C-EF0E-C1B4-3F02-CBE7EB74DC63}"/>
                </a:ext>
              </a:extLst>
            </p:cNvPr>
            <p:cNvSpPr txBox="1"/>
            <p:nvPr/>
          </p:nvSpPr>
          <p:spPr>
            <a:xfrm>
              <a:off x="6167664" y="4005263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P4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C323D5-C938-B054-2508-4109CFEEF252}"/>
              </a:ext>
            </a:extLst>
          </p:cNvPr>
          <p:cNvGrpSpPr/>
          <p:nvPr/>
        </p:nvGrpSpPr>
        <p:grpSpPr>
          <a:xfrm>
            <a:off x="2879604" y="4448396"/>
            <a:ext cx="2910985" cy="1862952"/>
            <a:chOff x="2869665" y="4014619"/>
            <a:chExt cx="2910985" cy="1862952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7D6C56-0BD0-E907-1D30-94B82205A3A9}"/>
                </a:ext>
              </a:extLst>
            </p:cNvPr>
            <p:cNvCxnSpPr>
              <a:cxnSpLocks/>
            </p:cNvCxnSpPr>
            <p:nvPr/>
          </p:nvCxnSpPr>
          <p:spPr>
            <a:xfrm>
              <a:off x="4828499" y="4247147"/>
              <a:ext cx="0" cy="16304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6D52854-630D-CB61-AD3A-D3BB60088849}"/>
                </a:ext>
              </a:extLst>
            </p:cNvPr>
            <p:cNvSpPr/>
            <p:nvPr/>
          </p:nvSpPr>
          <p:spPr>
            <a:xfrm>
              <a:off x="3912080" y="4187826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rgbClr val="FF000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257653D-53A5-7F39-DA3C-BD1F8E4EEB62}"/>
                </a:ext>
              </a:extLst>
            </p:cNvPr>
            <p:cNvSpPr/>
            <p:nvPr/>
          </p:nvSpPr>
          <p:spPr>
            <a:xfrm>
              <a:off x="2869665" y="4180928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7E8DE414-01D8-7D98-E209-A178695D3E20}"/>
                </a:ext>
              </a:extLst>
            </p:cNvPr>
            <p:cNvCxnSpPr>
              <a:cxnSpLocks/>
              <a:stCxn id="205" idx="2"/>
              <a:endCxn id="231" idx="0"/>
            </p:cNvCxnSpPr>
            <p:nvPr/>
          </p:nvCxnSpPr>
          <p:spPr>
            <a:xfrm flipH="1">
              <a:off x="4338064" y="4014619"/>
              <a:ext cx="20973" cy="17320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0B08C74F-574C-7870-2ED1-20C8147DAF91}"/>
                </a:ext>
              </a:extLst>
            </p:cNvPr>
            <p:cNvCxnSpPr>
              <a:cxnSpLocks/>
              <a:stCxn id="204" idx="2"/>
              <a:endCxn id="232" idx="0"/>
            </p:cNvCxnSpPr>
            <p:nvPr/>
          </p:nvCxnSpPr>
          <p:spPr>
            <a:xfrm flipH="1">
              <a:off x="3295649" y="4014619"/>
              <a:ext cx="31402" cy="16630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0547F977-0427-2079-4AD9-32B938858FE1}"/>
                </a:ext>
              </a:extLst>
            </p:cNvPr>
            <p:cNvSpPr/>
            <p:nvPr/>
          </p:nvSpPr>
          <p:spPr>
            <a:xfrm>
              <a:off x="4928683" y="4211800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36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CF113493-7B5B-E6FD-56B2-68F5884AF308}"/>
                </a:ext>
              </a:extLst>
            </p:cNvPr>
            <p:cNvCxnSpPr>
              <a:cxnSpLocks/>
              <a:stCxn id="207" idx="2"/>
              <a:endCxn id="294" idx="0"/>
            </p:cNvCxnSpPr>
            <p:nvPr/>
          </p:nvCxnSpPr>
          <p:spPr>
            <a:xfrm flipH="1">
              <a:off x="5354667" y="4014619"/>
              <a:ext cx="19187" cy="19718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56EC20F-FBBC-7033-8659-3C7B81963C0F}"/>
                </a:ext>
              </a:extLst>
            </p:cNvPr>
            <p:cNvSpPr txBox="1"/>
            <p:nvPr/>
          </p:nvSpPr>
          <p:spPr>
            <a:xfrm>
              <a:off x="5107945" y="4922136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P5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B670815-B2F3-6AFE-12A6-0F1B7009F50A}"/>
              </a:ext>
            </a:extLst>
          </p:cNvPr>
          <p:cNvGrpSpPr/>
          <p:nvPr/>
        </p:nvGrpSpPr>
        <p:grpSpPr>
          <a:xfrm>
            <a:off x="8026496" y="2548549"/>
            <a:ext cx="3030455" cy="3732981"/>
            <a:chOff x="8026496" y="2073443"/>
            <a:chExt cx="3030455" cy="373298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B5FC3AD-1C4B-637B-F1BB-81359D7BF52B}"/>
                </a:ext>
              </a:extLst>
            </p:cNvPr>
            <p:cNvSpPr/>
            <p:nvPr/>
          </p:nvSpPr>
          <p:spPr>
            <a:xfrm>
              <a:off x="8026496" y="2628062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241DF70-9441-B8E6-DCC0-0A0BDB687368}"/>
                </a:ext>
              </a:extLst>
            </p:cNvPr>
            <p:cNvSpPr/>
            <p:nvPr/>
          </p:nvSpPr>
          <p:spPr>
            <a:xfrm>
              <a:off x="9038916" y="2588306"/>
              <a:ext cx="851967" cy="479646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rgbClr val="FF0000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0000"/>
                  </a:solidFill>
                </a:rPr>
                <a:t>77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F456000-FC5F-A2EB-C1A4-A6263DD56254}"/>
                </a:ext>
              </a:extLst>
            </p:cNvPr>
            <p:cNvSpPr/>
            <p:nvPr/>
          </p:nvSpPr>
          <p:spPr>
            <a:xfrm>
              <a:off x="10061276" y="2618122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99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60756831-E0F9-29A3-C502-A60701202038}"/>
                </a:ext>
              </a:extLst>
            </p:cNvPr>
            <p:cNvCxnSpPr>
              <a:cxnSpLocks/>
              <a:stCxn id="55" idx="2"/>
              <a:endCxn id="160" idx="0"/>
            </p:cNvCxnSpPr>
            <p:nvPr/>
          </p:nvCxnSpPr>
          <p:spPr>
            <a:xfrm>
              <a:off x="8444772" y="2073443"/>
              <a:ext cx="7708" cy="55461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0B142C28-0EA6-C2E7-552E-5461567D0B8C}"/>
                </a:ext>
              </a:extLst>
            </p:cNvPr>
            <p:cNvCxnSpPr>
              <a:cxnSpLocks/>
              <a:stCxn id="68" idx="2"/>
              <a:endCxn id="161" idx="0"/>
            </p:cNvCxnSpPr>
            <p:nvPr/>
          </p:nvCxnSpPr>
          <p:spPr>
            <a:xfrm flipH="1">
              <a:off x="9464900" y="2073443"/>
              <a:ext cx="2232" cy="51486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DF6D1A1-3A76-5400-3273-821304EB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1056951" y="2541558"/>
              <a:ext cx="0" cy="3254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D371AAC-423A-E64C-BC4A-0E98EBB0746E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95" y="2540582"/>
              <a:ext cx="0" cy="32658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38E32D49-820F-A92C-73FD-9486F1BCB2A0}"/>
                </a:ext>
              </a:extLst>
            </p:cNvPr>
            <p:cNvCxnSpPr>
              <a:cxnSpLocks/>
              <a:stCxn id="69" idx="2"/>
              <a:endCxn id="162" idx="0"/>
            </p:cNvCxnSpPr>
            <p:nvPr/>
          </p:nvCxnSpPr>
          <p:spPr>
            <a:xfrm flipH="1">
              <a:off x="10487260" y="2073443"/>
              <a:ext cx="2232" cy="54467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18474B3-C6F7-1D3B-DDE9-56DD961A0FC3}"/>
                </a:ext>
              </a:extLst>
            </p:cNvPr>
            <p:cNvSpPr txBox="1"/>
            <p:nvPr/>
          </p:nvSpPr>
          <p:spPr>
            <a:xfrm>
              <a:off x="10215752" y="3116528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P8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295F07-41F2-018F-7D07-A0115FCCD0D9}"/>
              </a:ext>
            </a:extLst>
          </p:cNvPr>
          <p:cNvGrpSpPr/>
          <p:nvPr/>
        </p:nvGrpSpPr>
        <p:grpSpPr>
          <a:xfrm>
            <a:off x="8044769" y="3543058"/>
            <a:ext cx="1874327" cy="2748412"/>
            <a:chOff x="8034830" y="2912236"/>
            <a:chExt cx="1874327" cy="2748412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EDEA6F7-17EA-5C7A-21A9-172BCC545C46}"/>
                </a:ext>
              </a:extLst>
            </p:cNvPr>
            <p:cNvSpPr/>
            <p:nvPr/>
          </p:nvSpPr>
          <p:spPr>
            <a:xfrm>
              <a:off x="8034830" y="3382460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77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A089422-EB4F-028E-1566-151C40FD52F9}"/>
                </a:ext>
              </a:extLst>
            </p:cNvPr>
            <p:cNvSpPr/>
            <p:nvPr/>
          </p:nvSpPr>
          <p:spPr>
            <a:xfrm>
              <a:off x="9057190" y="3382460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79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4F30DAE-E15C-EE55-5130-03984150FFC4}"/>
                </a:ext>
              </a:extLst>
            </p:cNvPr>
            <p:cNvCxnSpPr>
              <a:cxnSpLocks/>
              <a:stCxn id="161" idx="2"/>
              <a:endCxn id="210" idx="0"/>
            </p:cNvCxnSpPr>
            <p:nvPr/>
          </p:nvCxnSpPr>
          <p:spPr>
            <a:xfrm flipH="1">
              <a:off x="8460814" y="2912236"/>
              <a:ext cx="994147" cy="470224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D9A6FB43-46F7-B5CF-9F4F-E5620EFF26FF}"/>
                </a:ext>
              </a:extLst>
            </p:cNvPr>
            <p:cNvCxnSpPr>
              <a:cxnSpLocks/>
              <a:stCxn id="160" idx="2"/>
              <a:endCxn id="211" idx="0"/>
            </p:cNvCxnSpPr>
            <p:nvPr/>
          </p:nvCxnSpPr>
          <p:spPr>
            <a:xfrm>
              <a:off x="8442541" y="2951992"/>
              <a:ext cx="1040633" cy="4304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9A3D45F-6D49-0C31-395F-9387F60F2A09}"/>
                </a:ext>
              </a:extLst>
            </p:cNvPr>
            <p:cNvCxnSpPr>
              <a:cxnSpLocks/>
            </p:cNvCxnSpPr>
            <p:nvPr/>
          </p:nvCxnSpPr>
          <p:spPr>
            <a:xfrm>
              <a:off x="8962201" y="3385442"/>
              <a:ext cx="0" cy="22752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07D48A8-E5D9-B7BC-012A-94A15CB6CB20}"/>
                </a:ext>
              </a:extLst>
            </p:cNvPr>
            <p:cNvSpPr txBox="1"/>
            <p:nvPr/>
          </p:nvSpPr>
          <p:spPr>
            <a:xfrm>
              <a:off x="8205014" y="3923795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P9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27272395-3EBA-5DB8-1888-7E9FFE0F2BA5}"/>
                </a:ext>
              </a:extLst>
            </p:cNvPr>
            <p:cNvSpPr txBox="1"/>
            <p:nvPr/>
          </p:nvSpPr>
          <p:spPr>
            <a:xfrm>
              <a:off x="9156974" y="3968750"/>
              <a:ext cx="64008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P10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804BC3A-0A9E-B36B-A948-6CCD6058BF2E}"/>
              </a:ext>
            </a:extLst>
          </p:cNvPr>
          <p:cNvGrpSpPr/>
          <p:nvPr/>
        </p:nvGrpSpPr>
        <p:grpSpPr>
          <a:xfrm>
            <a:off x="2878288" y="5094351"/>
            <a:ext cx="1870494" cy="1207058"/>
            <a:chOff x="2868349" y="4722163"/>
            <a:chExt cx="1870494" cy="1207058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32BEF2-F91B-48BB-9ADB-75336DA42F81}"/>
                </a:ext>
              </a:extLst>
            </p:cNvPr>
            <p:cNvSpPr txBox="1"/>
            <p:nvPr/>
          </p:nvSpPr>
          <p:spPr>
            <a:xfrm>
              <a:off x="4044589" y="5523612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P7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76BE3D7-1D0D-CB61-B874-38CDF7196277}"/>
                </a:ext>
              </a:extLst>
            </p:cNvPr>
            <p:cNvCxnSpPr>
              <a:cxnSpLocks/>
            </p:cNvCxnSpPr>
            <p:nvPr/>
          </p:nvCxnSpPr>
          <p:spPr>
            <a:xfrm>
              <a:off x="3796678" y="5053577"/>
              <a:ext cx="0" cy="8756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AB88A942-70F8-ACB3-7A23-A7479E41EA0A}"/>
                </a:ext>
              </a:extLst>
            </p:cNvPr>
            <p:cNvSpPr/>
            <p:nvPr/>
          </p:nvSpPr>
          <p:spPr>
            <a:xfrm>
              <a:off x="2868349" y="4927175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19</a:t>
              </a:r>
            </a:p>
          </p:txBody>
        </p: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D14E3B8D-9173-8B72-F3DB-1A2D99179CDB}"/>
                </a:ext>
              </a:extLst>
            </p:cNvPr>
            <p:cNvCxnSpPr>
              <a:cxnSpLocks/>
              <a:stCxn id="231" idx="2"/>
              <a:endCxn id="297" idx="0"/>
            </p:cNvCxnSpPr>
            <p:nvPr/>
          </p:nvCxnSpPr>
          <p:spPr>
            <a:xfrm flipH="1">
              <a:off x="3294333" y="4729061"/>
              <a:ext cx="1043731" cy="198114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4335690-0F9D-A01F-9915-3EB61E7ECC78}"/>
                </a:ext>
              </a:extLst>
            </p:cNvPr>
            <p:cNvSpPr txBox="1"/>
            <p:nvPr/>
          </p:nvSpPr>
          <p:spPr>
            <a:xfrm>
              <a:off x="3027284" y="5463977"/>
              <a:ext cx="54864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n w="15875">
                    <a:solidFill>
                      <a:schemeClr val="bg1">
                        <a:lumMod val="95000"/>
                      </a:schemeClr>
                    </a:solidFill>
                  </a:ln>
                </a:rPr>
                <a:t>P6</a:t>
              </a:r>
              <a:endParaRPr lang="en-GB" b="1" dirty="0">
                <a:ln w="15875"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AF752B3C-8210-9D7F-6FCA-771A15EA209A}"/>
                </a:ext>
              </a:extLst>
            </p:cNvPr>
            <p:cNvSpPr/>
            <p:nvPr/>
          </p:nvSpPr>
          <p:spPr>
            <a:xfrm>
              <a:off x="3886876" y="4944425"/>
              <a:ext cx="851967" cy="47964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FFFF00"/>
                  </a:solidFill>
                </a:rPr>
                <a:t>21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258BDB7-B993-9BC6-E6FC-7526066A0071}"/>
                </a:ext>
              </a:extLst>
            </p:cNvPr>
            <p:cNvCxnSpPr>
              <a:cxnSpLocks/>
              <a:stCxn id="232" idx="2"/>
              <a:endCxn id="354" idx="0"/>
            </p:cNvCxnSpPr>
            <p:nvPr/>
          </p:nvCxnSpPr>
          <p:spPr>
            <a:xfrm>
              <a:off x="3295649" y="4722163"/>
              <a:ext cx="1017211" cy="222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DAEE4700-1C5D-B2A1-8156-DC2BB1D0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9" y="116648"/>
            <a:ext cx="11347175" cy="499578"/>
          </a:xfrm>
        </p:spPr>
        <p:txBody>
          <a:bodyPr>
            <a:normAutofit fontScale="90000"/>
          </a:bodyPr>
          <a:lstStyle/>
          <a:p>
            <a:r>
              <a:rPr lang="en-GB" dirty="0"/>
              <a:t>Quick Sort – Animation Part 2</a:t>
            </a:r>
          </a:p>
        </p:txBody>
      </p:sp>
    </p:spTree>
    <p:extLst>
      <p:ext uri="{BB962C8B-B14F-4D97-AF65-F5344CB8AC3E}">
        <p14:creationId xmlns:p14="http://schemas.microsoft.com/office/powerpoint/2010/main" val="20250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2 -0.1544 L -3.33333E-6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51 -0.15579 L 4.16667E-7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64 -0.15579 L 4.58333E-6 -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62 -0.1588 L 1.45833E-6 -1.1111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58 -0.1588 L -6.25E-7 -1.1111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27 -0.1544 L 3.54167E-6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154" grpId="0" animBg="1"/>
      <p:bldP spid="154" grpId="1" animBg="1"/>
      <p:bldP spid="156" grpId="0" animBg="1"/>
      <p:bldP spid="156" grpId="1" animBg="1"/>
      <p:bldP spid="155" grpId="0" animBg="1"/>
      <p:bldP spid="155" grpId="1" animBg="1"/>
      <p:bldP spid="157" grpId="0" animBg="1"/>
      <p:bldP spid="157" grpId="1" animBg="1"/>
      <p:bldP spid="158" grpId="0" animBg="1"/>
      <p:bldP spid="15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0924-7531-F59D-7B6D-33C3E4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Pseudocode: recursive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FC51-89BB-8F6E-476E-FE56DB67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1071578" cy="50788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(start,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 { // start,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of sub-array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if (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==1) return; // no more to do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pivot = A[start +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-1] // last element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left_sub_array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[ &lt;= pivot but not pivot itself ]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right_sub_array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[ &gt; pivot ]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pivot_position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start +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left_sub_array_len</a:t>
            </a: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A[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pivot_position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] = pivot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(start,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left_sub_array_len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quicksort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(pivot_position+1,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right_sub_array_len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3932694-DC0D-2427-36AE-639965D91DD0}"/>
              </a:ext>
            </a:extLst>
          </p:cNvPr>
          <p:cNvGrpSpPr/>
          <p:nvPr/>
        </p:nvGrpSpPr>
        <p:grpSpPr>
          <a:xfrm>
            <a:off x="7772400" y="1470991"/>
            <a:ext cx="3588026" cy="1393062"/>
            <a:chOff x="7772400" y="1470991"/>
            <a:chExt cx="3588026" cy="139306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57EA06-FDAC-F848-FBC2-D7E694B952DA}"/>
                </a:ext>
              </a:extLst>
            </p:cNvPr>
            <p:cNvGrpSpPr/>
            <p:nvPr/>
          </p:nvGrpSpPr>
          <p:grpSpPr>
            <a:xfrm>
              <a:off x="8105361" y="1470991"/>
              <a:ext cx="3255065" cy="1023730"/>
              <a:chOff x="8105361" y="1470991"/>
              <a:chExt cx="3255065" cy="102373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1634D0-B3ED-4F43-9C9E-1B38A85B063F}"/>
                  </a:ext>
                </a:extLst>
              </p:cNvPr>
              <p:cNvCxnSpPr/>
              <p:nvPr/>
            </p:nvCxnSpPr>
            <p:spPr>
              <a:xfrm>
                <a:off x="8816009" y="1808922"/>
                <a:ext cx="25444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ADB4413-1E96-49FC-FBF0-C107B3D5DD36}"/>
                  </a:ext>
                </a:extLst>
              </p:cNvPr>
              <p:cNvGrpSpPr/>
              <p:nvPr/>
            </p:nvGrpSpPr>
            <p:grpSpPr>
              <a:xfrm>
                <a:off x="8756373" y="2009362"/>
                <a:ext cx="2405270" cy="188843"/>
                <a:chOff x="7682948" y="1800640"/>
                <a:chExt cx="2405270" cy="18884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1986C1-CB1A-8BAD-7BA8-583F030588C8}"/>
                    </a:ext>
                  </a:extLst>
                </p:cNvPr>
                <p:cNvSpPr/>
                <p:nvPr/>
              </p:nvSpPr>
              <p:spPr>
                <a:xfrm>
                  <a:off x="7682948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C880E69-12ED-CE6D-2928-421E10757E81}"/>
                    </a:ext>
                  </a:extLst>
                </p:cNvPr>
                <p:cNvSpPr/>
                <p:nvPr/>
              </p:nvSpPr>
              <p:spPr>
                <a:xfrm>
                  <a:off x="7887152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ABE4CAC-2CC7-EA0A-AD58-A27E7293CD1A}"/>
                    </a:ext>
                  </a:extLst>
                </p:cNvPr>
                <p:cNvSpPr/>
                <p:nvPr/>
              </p:nvSpPr>
              <p:spPr>
                <a:xfrm>
                  <a:off x="8091356" y="1800640"/>
                  <a:ext cx="159026" cy="1888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FF7936F-DFC8-9CCE-FBF2-0CCA8C3C6F9C}"/>
                    </a:ext>
                  </a:extLst>
                </p:cNvPr>
                <p:cNvSpPr/>
                <p:nvPr/>
              </p:nvSpPr>
              <p:spPr>
                <a:xfrm>
                  <a:off x="8295560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511DA0C-333F-0A07-D61F-82379C3A91D4}"/>
                    </a:ext>
                  </a:extLst>
                </p:cNvPr>
                <p:cNvSpPr/>
                <p:nvPr/>
              </p:nvSpPr>
              <p:spPr>
                <a:xfrm>
                  <a:off x="8499764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E6DCD37-5771-B03D-6EF1-82200113D06B}"/>
                    </a:ext>
                  </a:extLst>
                </p:cNvPr>
                <p:cNvSpPr/>
                <p:nvPr/>
              </p:nvSpPr>
              <p:spPr>
                <a:xfrm>
                  <a:off x="8703968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7B9A1C-25CE-068F-EE46-5A0E9879D034}"/>
                    </a:ext>
                  </a:extLst>
                </p:cNvPr>
                <p:cNvSpPr/>
                <p:nvPr/>
              </p:nvSpPr>
              <p:spPr>
                <a:xfrm>
                  <a:off x="8908172" y="1800640"/>
                  <a:ext cx="159026" cy="1888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FC058A4-FC98-BFC2-1100-2763BCB64CB8}"/>
                    </a:ext>
                  </a:extLst>
                </p:cNvPr>
                <p:cNvSpPr/>
                <p:nvPr/>
              </p:nvSpPr>
              <p:spPr>
                <a:xfrm>
                  <a:off x="9112376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0280AA6-9FFC-3AE6-7336-C94A92A13A24}"/>
                    </a:ext>
                  </a:extLst>
                </p:cNvPr>
                <p:cNvSpPr/>
                <p:nvPr/>
              </p:nvSpPr>
              <p:spPr>
                <a:xfrm>
                  <a:off x="9316580" y="1800640"/>
                  <a:ext cx="159026" cy="1888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CBCAAF-551B-FB2C-FA29-EBA022A57625}"/>
                    </a:ext>
                  </a:extLst>
                </p:cNvPr>
                <p:cNvSpPr/>
                <p:nvPr/>
              </p:nvSpPr>
              <p:spPr>
                <a:xfrm>
                  <a:off x="9520784" y="1800640"/>
                  <a:ext cx="159026" cy="1888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E05D114-3DA9-70DD-63BD-BD0A00C820FD}"/>
                    </a:ext>
                  </a:extLst>
                </p:cNvPr>
                <p:cNvSpPr/>
                <p:nvPr/>
              </p:nvSpPr>
              <p:spPr>
                <a:xfrm>
                  <a:off x="9724988" y="1800640"/>
                  <a:ext cx="159026" cy="1888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A370847-0BE7-05B0-228E-403CF5B03D86}"/>
                    </a:ext>
                  </a:extLst>
                </p:cNvPr>
                <p:cNvSpPr/>
                <p:nvPr/>
              </p:nvSpPr>
              <p:spPr>
                <a:xfrm>
                  <a:off x="9929192" y="1800640"/>
                  <a:ext cx="159026" cy="188843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22362F-6967-EA44-8FAB-86DDFF236221}"/>
                  </a:ext>
                </a:extLst>
              </p:cNvPr>
              <p:cNvSpPr txBox="1"/>
              <p:nvPr/>
            </p:nvSpPr>
            <p:spPr>
              <a:xfrm>
                <a:off x="9700591" y="1470991"/>
                <a:ext cx="506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len</a:t>
                </a:r>
                <a:endParaRPr lang="en-GB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E0B36E2-DF9C-CA4C-0B7C-5F325E5CC9FA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8105361" y="2276061"/>
                <a:ext cx="720587" cy="218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4A8257-DFA1-2B0E-867A-A5808DBE3A92}"/>
                </a:ext>
              </a:extLst>
            </p:cNvPr>
            <p:cNvSpPr txBox="1"/>
            <p:nvPr/>
          </p:nvSpPr>
          <p:spPr>
            <a:xfrm>
              <a:off x="7772400" y="2494721"/>
              <a:ext cx="665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start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4D66FD-A8B6-0F29-A6B4-51FC4E5CF4D9}"/>
              </a:ext>
            </a:extLst>
          </p:cNvPr>
          <p:cNvGrpSpPr/>
          <p:nvPr/>
        </p:nvGrpSpPr>
        <p:grpSpPr>
          <a:xfrm>
            <a:off x="10495722" y="1082190"/>
            <a:ext cx="1391478" cy="1035327"/>
            <a:chOff x="10495723" y="974035"/>
            <a:chExt cx="1391478" cy="10353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3661CF-8CC9-097F-505D-4F61B2215C91}"/>
                </a:ext>
              </a:extLst>
            </p:cNvPr>
            <p:cNvSpPr txBox="1"/>
            <p:nvPr/>
          </p:nvSpPr>
          <p:spPr>
            <a:xfrm>
              <a:off x="10495723" y="974035"/>
              <a:ext cx="1391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Pivot value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AC49BF0-A367-F57B-125E-9C5BED766B37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11002617" y="1411357"/>
              <a:ext cx="79513" cy="5980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358C78-9FA0-9FAB-954B-DDB6ECC98EC1}"/>
              </a:ext>
            </a:extLst>
          </p:cNvPr>
          <p:cNvGrpSpPr/>
          <p:nvPr/>
        </p:nvGrpSpPr>
        <p:grpSpPr>
          <a:xfrm>
            <a:off x="9244294" y="2198205"/>
            <a:ext cx="2869048" cy="1070118"/>
            <a:chOff x="9244294" y="2198205"/>
            <a:chExt cx="2869048" cy="107011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74ACD6-47A0-B9ED-EE73-DA47508B4B60}"/>
                </a:ext>
              </a:extLst>
            </p:cNvPr>
            <p:cNvCxnSpPr/>
            <p:nvPr/>
          </p:nvCxnSpPr>
          <p:spPr>
            <a:xfrm>
              <a:off x="10440041" y="2927448"/>
              <a:ext cx="7553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75903C-8886-D4A0-0C48-7CFB00DA5A9B}"/>
                </a:ext>
              </a:extLst>
            </p:cNvPr>
            <p:cNvSpPr txBox="1"/>
            <p:nvPr/>
          </p:nvSpPr>
          <p:spPr>
            <a:xfrm>
              <a:off x="10357429" y="2898991"/>
              <a:ext cx="1755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right_sub_array</a:t>
              </a:r>
              <a:endParaRPr lang="en-GB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80F4BD-65DB-A42A-B198-60C653756636}"/>
                </a:ext>
              </a:extLst>
            </p:cNvPr>
            <p:cNvSpPr/>
            <p:nvPr/>
          </p:nvSpPr>
          <p:spPr>
            <a:xfrm>
              <a:off x="10413197" y="2658719"/>
              <a:ext cx="159026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15AB21-F7D8-116E-0E9E-DE7746CBF95D}"/>
                </a:ext>
              </a:extLst>
            </p:cNvPr>
            <p:cNvSpPr/>
            <p:nvPr/>
          </p:nvSpPr>
          <p:spPr>
            <a:xfrm>
              <a:off x="10617401" y="2658719"/>
              <a:ext cx="159026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AB98AD-CA6C-DCFB-53F7-7D78C18E1884}"/>
                </a:ext>
              </a:extLst>
            </p:cNvPr>
            <p:cNvSpPr/>
            <p:nvPr/>
          </p:nvSpPr>
          <p:spPr>
            <a:xfrm>
              <a:off x="10821605" y="2658719"/>
              <a:ext cx="159026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5D208C-3536-46DB-2B8A-4BCD6756BCD1}"/>
                </a:ext>
              </a:extLst>
            </p:cNvPr>
            <p:cNvSpPr/>
            <p:nvPr/>
          </p:nvSpPr>
          <p:spPr>
            <a:xfrm>
              <a:off x="11025809" y="2658719"/>
              <a:ext cx="159026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AD15EF2-E083-C4E6-973C-4E60B02F3F95}"/>
                </a:ext>
              </a:extLst>
            </p:cNvPr>
            <p:cNvCxnSpPr>
              <a:cxnSpLocks/>
              <a:stCxn id="10" idx="2"/>
              <a:endCxn id="52" idx="0"/>
            </p:cNvCxnSpPr>
            <p:nvPr/>
          </p:nvCxnSpPr>
          <p:spPr>
            <a:xfrm>
              <a:off x="10061110" y="2198205"/>
              <a:ext cx="635804" cy="46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0BF9A24-6FCB-87DD-C43A-13023386D22D}"/>
                </a:ext>
              </a:extLst>
            </p:cNvPr>
            <p:cNvCxnSpPr>
              <a:cxnSpLocks/>
              <a:stCxn id="6" idx="2"/>
              <a:endCxn id="51" idx="0"/>
            </p:cNvCxnSpPr>
            <p:nvPr/>
          </p:nvCxnSpPr>
          <p:spPr>
            <a:xfrm>
              <a:off x="9244294" y="2198205"/>
              <a:ext cx="1248416" cy="46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A87A928-18F1-CD36-D725-436CFDD6D439}"/>
                </a:ext>
              </a:extLst>
            </p:cNvPr>
            <p:cNvCxnSpPr>
              <a:cxnSpLocks/>
              <a:stCxn id="14" idx="2"/>
              <a:endCxn id="54" idx="0"/>
            </p:cNvCxnSpPr>
            <p:nvPr/>
          </p:nvCxnSpPr>
          <p:spPr>
            <a:xfrm>
              <a:off x="10877926" y="2198205"/>
              <a:ext cx="227396" cy="46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74FAFB4-B735-FD0F-DFEA-91823155E84A}"/>
                </a:ext>
              </a:extLst>
            </p:cNvPr>
            <p:cNvCxnSpPr>
              <a:cxnSpLocks/>
              <a:stCxn id="13" idx="2"/>
              <a:endCxn id="53" idx="0"/>
            </p:cNvCxnSpPr>
            <p:nvPr/>
          </p:nvCxnSpPr>
          <p:spPr>
            <a:xfrm>
              <a:off x="10673722" y="2198205"/>
              <a:ext cx="227396" cy="46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05B714-1078-BDAF-7D55-22B6664FCED6}"/>
              </a:ext>
            </a:extLst>
          </p:cNvPr>
          <p:cNvGrpSpPr/>
          <p:nvPr/>
        </p:nvGrpSpPr>
        <p:grpSpPr>
          <a:xfrm>
            <a:off x="8524675" y="2198205"/>
            <a:ext cx="1944843" cy="1112431"/>
            <a:chOff x="8524675" y="2198205"/>
            <a:chExt cx="1944843" cy="11124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C9A8FB-7672-D1BC-10AD-D2D4A1DFEB80}"/>
                </a:ext>
              </a:extLst>
            </p:cNvPr>
            <p:cNvGrpSpPr/>
            <p:nvPr/>
          </p:nvGrpSpPr>
          <p:grpSpPr>
            <a:xfrm>
              <a:off x="8524675" y="2941304"/>
              <a:ext cx="1749287" cy="369332"/>
              <a:chOff x="8524675" y="2402139"/>
              <a:chExt cx="1749287" cy="369332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15F885B-206F-0905-C447-5E3C36E00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6313" y="2415209"/>
                <a:ext cx="13716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FA78C7-FA1C-364D-758B-28AEECFA58AA}"/>
                  </a:ext>
                </a:extLst>
              </p:cNvPr>
              <p:cNvSpPr txBox="1"/>
              <p:nvPr/>
            </p:nvSpPr>
            <p:spPr>
              <a:xfrm>
                <a:off x="8524675" y="2402139"/>
                <a:ext cx="1749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left_sub_array</a:t>
                </a:r>
                <a:endParaRPr lang="en-GB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58470C-299D-DA87-0E12-85DBC0453F0A}"/>
                </a:ext>
              </a:extLst>
            </p:cNvPr>
            <p:cNvSpPr/>
            <p:nvPr/>
          </p:nvSpPr>
          <p:spPr>
            <a:xfrm>
              <a:off x="8779565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1C35DA0-3118-B517-60A0-6896340F56C2}"/>
                </a:ext>
              </a:extLst>
            </p:cNvPr>
            <p:cNvSpPr/>
            <p:nvPr/>
          </p:nvSpPr>
          <p:spPr>
            <a:xfrm>
              <a:off x="8983769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1B1495-DA6F-2A69-139B-301C42EC103E}"/>
                </a:ext>
              </a:extLst>
            </p:cNvPr>
            <p:cNvSpPr/>
            <p:nvPr/>
          </p:nvSpPr>
          <p:spPr>
            <a:xfrm>
              <a:off x="9187973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0D80BA-F6E3-2A09-7A9A-A6E8D90CAEAB}"/>
                </a:ext>
              </a:extLst>
            </p:cNvPr>
            <p:cNvSpPr/>
            <p:nvPr/>
          </p:nvSpPr>
          <p:spPr>
            <a:xfrm>
              <a:off x="9392177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4E4E46-D633-608A-BB16-6993EE6836D5}"/>
                </a:ext>
              </a:extLst>
            </p:cNvPr>
            <p:cNvSpPr/>
            <p:nvPr/>
          </p:nvSpPr>
          <p:spPr>
            <a:xfrm>
              <a:off x="9596381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9A475C-531A-95EA-82F2-312B6C0146BD}"/>
                </a:ext>
              </a:extLst>
            </p:cNvPr>
            <p:cNvSpPr/>
            <p:nvPr/>
          </p:nvSpPr>
          <p:spPr>
            <a:xfrm>
              <a:off x="9800585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4551E6-54F3-67F4-253A-933D8036CEB5}"/>
                </a:ext>
              </a:extLst>
            </p:cNvPr>
            <p:cNvSpPr/>
            <p:nvPr/>
          </p:nvSpPr>
          <p:spPr>
            <a:xfrm>
              <a:off x="10004789" y="2658719"/>
              <a:ext cx="159026" cy="1888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CBDB540-22BE-05A5-4BC9-A6DB1A06FB1D}"/>
                </a:ext>
              </a:extLst>
            </p:cNvPr>
            <p:cNvCxnSpPr>
              <a:cxnSpLocks/>
              <a:stCxn id="4" idx="2"/>
              <a:endCxn id="43" idx="0"/>
            </p:cNvCxnSpPr>
            <p:nvPr/>
          </p:nvCxnSpPr>
          <p:spPr>
            <a:xfrm>
              <a:off x="8835886" y="2198205"/>
              <a:ext cx="2319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5982B-4129-A306-7EC6-6EDB9C41C2EE}"/>
                </a:ext>
              </a:extLst>
            </p:cNvPr>
            <p:cNvCxnSpPr>
              <a:cxnSpLocks/>
              <a:stCxn id="5" idx="2"/>
              <a:endCxn id="44" idx="0"/>
            </p:cNvCxnSpPr>
            <p:nvPr/>
          </p:nvCxnSpPr>
          <p:spPr>
            <a:xfrm>
              <a:off x="9040090" y="2198205"/>
              <a:ext cx="2319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89F5057-9D4F-EE20-31E2-630CC585823D}"/>
                </a:ext>
              </a:extLst>
            </p:cNvPr>
            <p:cNvCxnSpPr>
              <a:cxnSpLocks/>
              <a:stCxn id="7" idx="2"/>
              <a:endCxn id="45" idx="0"/>
            </p:cNvCxnSpPr>
            <p:nvPr/>
          </p:nvCxnSpPr>
          <p:spPr>
            <a:xfrm flipH="1">
              <a:off x="9267486" y="2198205"/>
              <a:ext cx="18101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FBF2C0-D350-127B-93FE-DE8B5B2EAC00}"/>
                </a:ext>
              </a:extLst>
            </p:cNvPr>
            <p:cNvCxnSpPr>
              <a:cxnSpLocks/>
              <a:stCxn id="8" idx="2"/>
              <a:endCxn id="46" idx="0"/>
            </p:cNvCxnSpPr>
            <p:nvPr/>
          </p:nvCxnSpPr>
          <p:spPr>
            <a:xfrm flipH="1">
              <a:off x="9471690" y="2198205"/>
              <a:ext cx="18101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DB38FED-A110-F1F0-A151-FE9007CFB78A}"/>
                </a:ext>
              </a:extLst>
            </p:cNvPr>
            <p:cNvCxnSpPr>
              <a:cxnSpLocks/>
              <a:stCxn id="9" idx="2"/>
              <a:endCxn id="47" idx="0"/>
            </p:cNvCxnSpPr>
            <p:nvPr/>
          </p:nvCxnSpPr>
          <p:spPr>
            <a:xfrm flipH="1">
              <a:off x="9675894" y="2198205"/>
              <a:ext cx="181012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E470B14-EB28-1599-1FA4-FC57AAEF747E}"/>
                </a:ext>
              </a:extLst>
            </p:cNvPr>
            <p:cNvCxnSpPr>
              <a:cxnSpLocks/>
              <a:stCxn id="11" idx="2"/>
              <a:endCxn id="48" idx="0"/>
            </p:cNvCxnSpPr>
            <p:nvPr/>
          </p:nvCxnSpPr>
          <p:spPr>
            <a:xfrm flipH="1">
              <a:off x="9880098" y="2198205"/>
              <a:ext cx="385216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530AEE-C44E-9669-4FD7-1C1516A6446B}"/>
                </a:ext>
              </a:extLst>
            </p:cNvPr>
            <p:cNvCxnSpPr>
              <a:cxnSpLocks/>
              <a:stCxn id="12" idx="2"/>
              <a:endCxn id="49" idx="0"/>
            </p:cNvCxnSpPr>
            <p:nvPr/>
          </p:nvCxnSpPr>
          <p:spPr>
            <a:xfrm flipH="1">
              <a:off x="10084302" y="2198205"/>
              <a:ext cx="385216" cy="460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70C319-ABEC-5254-73A6-4BF345A4B626}"/>
              </a:ext>
            </a:extLst>
          </p:cNvPr>
          <p:cNvGrpSpPr/>
          <p:nvPr/>
        </p:nvGrpSpPr>
        <p:grpSpPr>
          <a:xfrm>
            <a:off x="9620543" y="2198205"/>
            <a:ext cx="1719470" cy="2194765"/>
            <a:chOff x="9620543" y="2198205"/>
            <a:chExt cx="1719470" cy="219476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C8CF10-3DD4-E1B3-8CC2-CD212469D30F}"/>
                </a:ext>
              </a:extLst>
            </p:cNvPr>
            <p:cNvGrpSpPr/>
            <p:nvPr/>
          </p:nvGrpSpPr>
          <p:grpSpPr>
            <a:xfrm>
              <a:off x="9620543" y="2890577"/>
              <a:ext cx="1719470" cy="1502393"/>
              <a:chOff x="9611139" y="2355574"/>
              <a:chExt cx="1719470" cy="150239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7E28B-4B5A-51B6-607D-293F145D2F6F}"/>
                  </a:ext>
                </a:extLst>
              </p:cNvPr>
              <p:cNvSpPr txBox="1"/>
              <p:nvPr/>
            </p:nvSpPr>
            <p:spPr>
              <a:xfrm>
                <a:off x="9611139" y="3488635"/>
                <a:ext cx="1719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Pivot_position</a:t>
                </a:r>
                <a:endParaRPr lang="en-GB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181C16E-3C70-07E1-0F36-FB46528C74C8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10277061" y="2355574"/>
                <a:ext cx="193813" cy="11330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2051E3-F942-7B1B-A5B1-C642524632B6}"/>
                </a:ext>
              </a:extLst>
            </p:cNvPr>
            <p:cNvSpPr/>
            <p:nvPr/>
          </p:nvSpPr>
          <p:spPr>
            <a:xfrm>
              <a:off x="10208993" y="2658719"/>
              <a:ext cx="159026" cy="188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cap="rnd"/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b="1">
                <a:solidFill>
                  <a:srgbClr val="FFFF00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31564D1-B45E-55CF-57DC-7D9BCFF8919A}"/>
                </a:ext>
              </a:extLst>
            </p:cNvPr>
            <p:cNvCxnSpPr>
              <a:cxnSpLocks/>
              <a:stCxn id="15" idx="2"/>
              <a:endCxn id="50" idx="0"/>
            </p:cNvCxnSpPr>
            <p:nvPr/>
          </p:nvCxnSpPr>
          <p:spPr>
            <a:xfrm flipH="1">
              <a:off x="10288506" y="2198205"/>
              <a:ext cx="793624" cy="460514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itle 1">
            <a:extLst>
              <a:ext uri="{FF2B5EF4-FFF2-40B4-BE49-F238E27FC236}">
                <a16:creationId xmlns:a16="http://schemas.microsoft.com/office/drawing/2014/main" id="{1CBC5309-0364-A079-C4AD-EFA3460E1569}"/>
              </a:ext>
            </a:extLst>
          </p:cNvPr>
          <p:cNvSpPr txBox="1">
            <a:spLocks/>
          </p:cNvSpPr>
          <p:nvPr/>
        </p:nvSpPr>
        <p:spPr>
          <a:xfrm>
            <a:off x="142459" y="116648"/>
            <a:ext cx="11347175" cy="4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Quick 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3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9678-9186-B351-E3A6-B21CB978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 about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4649-159B-060E-8F91-9B3AF784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7"/>
            <a:ext cx="10515600" cy="483977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You can (and maybe should) avoid recursion in professional code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Every function call consumes stack space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Stack size is limited (typically a few 100k bytes, but in memory-constrained platforms could be much lower)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 stack space is only released when the function returns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So with recursion, this means at the end</a:t>
            </a:r>
          </a:p>
          <a:p>
            <a:r>
              <a:rPr lang="en-GB" dirty="0"/>
              <a:t>Algorithms don’t usually strictly require recursion:</a:t>
            </a:r>
          </a:p>
          <a:p>
            <a:pPr lvl="1"/>
            <a:r>
              <a:rPr lang="en-GB" dirty="0"/>
              <a:t>They talk about state and operations on that state</a:t>
            </a:r>
          </a:p>
          <a:p>
            <a:pPr lvl="1"/>
            <a:r>
              <a:rPr lang="en-GB" dirty="0"/>
              <a:t>Recursion is a programming technique where an operation also calls itself before returning</a:t>
            </a:r>
          </a:p>
          <a:p>
            <a:pPr lvl="1"/>
            <a:r>
              <a:rPr lang="en-GB" dirty="0"/>
              <a:t>Instead you can iterate (loop) and apply operations (which return) in each iteration</a:t>
            </a:r>
          </a:p>
          <a:p>
            <a:r>
              <a:rPr lang="en-GB" dirty="0"/>
              <a:t>Recursion is elegant </a:t>
            </a:r>
          </a:p>
          <a:p>
            <a:r>
              <a:rPr lang="en-GB" dirty="0"/>
              <a:t>Iteration is practical</a:t>
            </a:r>
          </a:p>
        </p:txBody>
      </p:sp>
      <p:pic>
        <p:nvPicPr>
          <p:cNvPr id="6" name="Graphic 5" descr="Heart with solid fill">
            <a:extLst>
              <a:ext uri="{FF2B5EF4-FFF2-40B4-BE49-F238E27FC236}">
                <a16:creationId xmlns:a16="http://schemas.microsoft.com/office/drawing/2014/main" id="{F493D808-AF29-293C-4DCB-D5F2AD5BE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1782" y="4957916"/>
            <a:ext cx="459659" cy="459659"/>
          </a:xfrm>
          <a:prstGeom prst="rect">
            <a:avLst/>
          </a:prstGeom>
        </p:spPr>
      </p:pic>
      <p:pic>
        <p:nvPicPr>
          <p:cNvPr id="8" name="Graphic 7" descr="Head with gears outline">
            <a:extLst>
              <a:ext uri="{FF2B5EF4-FFF2-40B4-BE49-F238E27FC236}">
                <a16:creationId xmlns:a16="http://schemas.microsoft.com/office/drawing/2014/main" id="{3BB80A50-5872-78CB-4785-809B4BB88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1445" y="5469194"/>
            <a:ext cx="508819" cy="5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2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0339-0374-2F9A-3D60-C30F6FD5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B6995F-9017-5937-252D-EFFC969C62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Big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GB" dirty="0"/>
                  <a:t> notation,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B6995F-9017-5937-252D-EFFC969C6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6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1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EDAB-02F8-8392-89F0-032C6F19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9682-6383-35AB-BFD0-25983A47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739" cy="4351338"/>
          </a:xfrm>
        </p:spPr>
        <p:txBody>
          <a:bodyPr/>
          <a:lstStyle/>
          <a:p>
            <a:r>
              <a:rPr lang="en-GB" dirty="0"/>
              <a:t>5 to remember</a:t>
            </a:r>
          </a:p>
          <a:p>
            <a:pPr lvl="1"/>
            <a:r>
              <a:rPr lang="en-GB" dirty="0"/>
              <a:t>Insertion (did last week)</a:t>
            </a:r>
          </a:p>
          <a:p>
            <a:pPr lvl="1"/>
            <a:r>
              <a:rPr lang="en-GB" dirty="0"/>
              <a:t>Selection</a:t>
            </a:r>
          </a:p>
          <a:p>
            <a:pPr lvl="1"/>
            <a:r>
              <a:rPr lang="en-GB" dirty="0"/>
              <a:t>Bubble</a:t>
            </a:r>
          </a:p>
          <a:p>
            <a:pPr lvl="1"/>
            <a:r>
              <a:rPr lang="en-GB" dirty="0"/>
              <a:t>Merge (did last week)</a:t>
            </a:r>
          </a:p>
          <a:p>
            <a:pPr lvl="1"/>
            <a:r>
              <a:rPr lang="en-GB" dirty="0"/>
              <a:t>Quick</a:t>
            </a:r>
          </a:p>
          <a:p>
            <a:r>
              <a:rPr lang="en-GB" dirty="0"/>
              <a:t>2 easy ones</a:t>
            </a:r>
          </a:p>
          <a:p>
            <a:pPr lvl="1"/>
            <a:r>
              <a:rPr lang="en-GB" dirty="0"/>
              <a:t>Radix</a:t>
            </a:r>
          </a:p>
          <a:p>
            <a:pPr lvl="1"/>
            <a:r>
              <a:rPr lang="en-GB" dirty="0"/>
              <a:t>Counting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A5AA67-3BC6-47D2-A3FA-313BDF2F6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7974" y="1866106"/>
                <a:ext cx="4886739" cy="4266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Complexity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Big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</a:p>
              <a:p>
                <a:r>
                  <a:rPr lang="en-GB" dirty="0"/>
                  <a:t>Nice to know</a:t>
                </a:r>
              </a:p>
              <a:p>
                <a:pPr lvl="1"/>
                <a:r>
                  <a:rPr lang="en-GB" dirty="0"/>
                  <a:t>Combing</a:t>
                </a:r>
              </a:p>
              <a:p>
                <a:pPr lvl="2"/>
                <a:r>
                  <a:rPr lang="en-GB" dirty="0" err="1"/>
                  <a:t>ShellSort</a:t>
                </a:r>
                <a:endParaRPr lang="en-GB" dirty="0"/>
              </a:p>
              <a:p>
                <a:pPr lvl="2"/>
                <a:r>
                  <a:rPr lang="en-GB" dirty="0" err="1"/>
                  <a:t>CombingSort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4A5AA67-3BC6-47D2-A3FA-313BDF2F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74" y="1866106"/>
                <a:ext cx="4886739" cy="4266337"/>
              </a:xfrm>
              <a:prstGeom prst="rect">
                <a:avLst/>
              </a:prstGeom>
              <a:blipFill>
                <a:blip r:embed="rId2"/>
                <a:stretch>
                  <a:fillRect l="-2244" t="-2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01CE-C8B0-1564-7C31-7B0EC32F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Maths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8DD58-F890-80E6-0B56-A3CC212329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8302" y="2965265"/>
                <a:ext cx="5139813" cy="48495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+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8DD58-F890-80E6-0B56-A3CC21232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8302" y="2965265"/>
                <a:ext cx="5139813" cy="484956"/>
              </a:xfrm>
              <a:blipFill>
                <a:blip r:embed="rId2"/>
                <a:stretch>
                  <a:fillRect l="-356" t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74EFBD-6183-58D7-DA83-5B1FFD24FC57}"/>
              </a:ext>
            </a:extLst>
          </p:cNvPr>
          <p:cNvSpPr txBox="1"/>
          <p:nvPr/>
        </p:nvSpPr>
        <p:spPr>
          <a:xfrm>
            <a:off x="7450928" y="1291553"/>
            <a:ext cx="336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worry about the actual equation. It’s only there to show examples of the </a:t>
            </a:r>
            <a:r>
              <a:rPr lang="en-GB" b="1" dirty="0"/>
              <a:t>terms</a:t>
            </a:r>
            <a:r>
              <a:rPr lang="en-GB" dirty="0"/>
              <a:t> we will be using.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F5EB3-53B0-9185-6309-374DEEAB8768}"/>
                  </a:ext>
                </a:extLst>
              </p:cNvPr>
              <p:cNvSpPr txBox="1"/>
              <p:nvPr/>
            </p:nvSpPr>
            <p:spPr>
              <a:xfrm>
                <a:off x="452284" y="2437499"/>
                <a:ext cx="2222090" cy="998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 is a function of N</a:t>
                </a:r>
              </a:p>
              <a:p>
                <a:r>
                  <a:rPr lang="en-GB" dirty="0"/>
                  <a:t>“T of N”</a:t>
                </a: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AF5EB3-53B0-9185-6309-374DEEAB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" y="2437499"/>
                <a:ext cx="2222090" cy="998671"/>
              </a:xfrm>
              <a:prstGeom prst="rect">
                <a:avLst/>
              </a:prstGeom>
              <a:blipFill>
                <a:blip r:embed="rId3"/>
                <a:stretch>
                  <a:fillRect l="-2192" t="-3049" b="-9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EFBC343-62FD-41B7-1C27-D0C0958A31E7}"/>
              </a:ext>
            </a:extLst>
          </p:cNvPr>
          <p:cNvGrpSpPr/>
          <p:nvPr/>
        </p:nvGrpSpPr>
        <p:grpSpPr>
          <a:xfrm>
            <a:off x="1465006" y="3273240"/>
            <a:ext cx="2871019" cy="2273739"/>
            <a:chOff x="1465006" y="3273240"/>
            <a:chExt cx="2871019" cy="2273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6939D2-3349-3CB1-769C-061485343566}"/>
                    </a:ext>
                  </a:extLst>
                </p:cNvPr>
                <p:cNvSpPr txBox="1"/>
                <p:nvPr/>
              </p:nvSpPr>
              <p:spPr>
                <a:xfrm>
                  <a:off x="1465006" y="4069651"/>
                  <a:ext cx="250722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Power terms</a:t>
                  </a:r>
                  <a:endParaRPr lang="en-GB" b="1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N * N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r </a:t>
                  </a:r>
                  <a:r>
                    <a:rPr lang="en-GB" dirty="0" err="1"/>
                    <a:t>th</a:t>
                  </a:r>
                  <a:r>
                    <a:rPr lang="en-GB" dirty="0"/>
                    <a:t> power of 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</a:t>
                  </a:r>
                  <a:r>
                    <a:rPr lang="en-GB" dirty="0"/>
                    <a:t>, </a:t>
                  </a:r>
                </a:p>
                <a:p>
                  <a:r>
                    <a:rPr lang="en-GB" dirty="0"/>
                    <a:t>     or 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 </a:t>
                  </a:r>
                  <a:r>
                    <a:rPr lang="en-GB" dirty="0"/>
                    <a:t>to the power of 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endParaRPr lang="en-GB" dirty="0"/>
                </a:p>
                <a:p>
                  <a:r>
                    <a:rPr lang="en-GB" dirty="0"/>
                    <a:t>     i.e. 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 * N * N</a:t>
                  </a:r>
                  <a:r>
                    <a:rPr lang="en-GB" dirty="0"/>
                    <a:t>…</a:t>
                  </a:r>
                  <a:r>
                    <a:rPr lang="en-GB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r>
                    <a:rPr lang="en-GB" dirty="0"/>
                    <a:t> times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6939D2-3349-3CB1-769C-061485343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006" y="4069651"/>
                  <a:ext cx="2507226" cy="1477328"/>
                </a:xfrm>
                <a:prstGeom prst="rect">
                  <a:avLst/>
                </a:prstGeom>
                <a:blipFill>
                  <a:blip r:embed="rId4"/>
                  <a:stretch>
                    <a:fillRect l="-1942" t="-2066" r="-1699" b="-619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0D553F-CCBA-5C1F-A663-6C5948A0BEA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718619" y="3342066"/>
              <a:ext cx="368709" cy="7275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D55237-984C-9FF3-AE2D-77662077D7DB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2718619" y="3273240"/>
              <a:ext cx="1617406" cy="7964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F2D807-77AE-874E-DE70-43786CB9CEC4}"/>
              </a:ext>
            </a:extLst>
          </p:cNvPr>
          <p:cNvGrpSpPr/>
          <p:nvPr/>
        </p:nvGrpSpPr>
        <p:grpSpPr>
          <a:xfrm>
            <a:off x="501444" y="3273240"/>
            <a:ext cx="3283974" cy="615139"/>
            <a:chOff x="501444" y="3273240"/>
            <a:chExt cx="3283974" cy="6151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2FF294-4409-5CBF-3358-B6DDF31B9100}"/>
                </a:ext>
              </a:extLst>
            </p:cNvPr>
            <p:cNvSpPr txBox="1"/>
            <p:nvPr/>
          </p:nvSpPr>
          <p:spPr>
            <a:xfrm>
              <a:off x="501444" y="3519047"/>
              <a:ext cx="1347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coefficient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5E7F26-C87F-466E-1284-933B4BF0935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1848463" y="3302737"/>
              <a:ext cx="648930" cy="40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8F1669-699D-D2C8-4E30-029821CDD6AE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1848463" y="3273240"/>
              <a:ext cx="1936955" cy="43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4EF741-F26B-B600-9880-629CAED6DDE2}"/>
              </a:ext>
            </a:extLst>
          </p:cNvPr>
          <p:cNvGrpSpPr/>
          <p:nvPr/>
        </p:nvGrpSpPr>
        <p:grpSpPr>
          <a:xfrm>
            <a:off x="3908855" y="3250096"/>
            <a:ext cx="3038168" cy="2006488"/>
            <a:chOff x="4316359" y="2922105"/>
            <a:chExt cx="3038168" cy="2006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A72FDF-6B8A-6D6A-4545-E6B4FFFB0989}"/>
                    </a:ext>
                  </a:extLst>
                </p:cNvPr>
                <p:cNvSpPr txBox="1"/>
                <p:nvPr/>
              </p:nvSpPr>
              <p:spPr>
                <a:xfrm>
                  <a:off x="4316359" y="4005263"/>
                  <a:ext cx="303816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Exponential terms</a:t>
                  </a:r>
                  <a:r>
                    <a:rPr lang="en-GB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 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</m:oMath>
                    </m:oMathPara>
                  </a14:m>
                  <a:endParaRPr lang="en-GB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 ∗2 ∗ 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A72FDF-6B8A-6D6A-4545-E6B4FFFB0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359" y="4005263"/>
                  <a:ext cx="3038168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603" t="-33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343007-45AD-F929-B0D2-F8004602AD7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5555974" y="2922105"/>
              <a:ext cx="279469" cy="108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C6A57D-36F5-62B4-0600-28A43AC6F98B}"/>
              </a:ext>
            </a:extLst>
          </p:cNvPr>
          <p:cNvGrpSpPr/>
          <p:nvPr/>
        </p:nvGrpSpPr>
        <p:grpSpPr>
          <a:xfrm>
            <a:off x="6115664" y="3312569"/>
            <a:ext cx="5810864" cy="1390217"/>
            <a:chOff x="6115664" y="3312569"/>
            <a:chExt cx="5810864" cy="1390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2790C0-8994-F35C-7052-54C63FDE5DBF}"/>
                    </a:ext>
                  </a:extLst>
                </p:cNvPr>
                <p:cNvSpPr txBox="1"/>
                <p:nvPr/>
              </p:nvSpPr>
              <p:spPr>
                <a:xfrm>
                  <a:off x="6957391" y="3499380"/>
                  <a:ext cx="4969137" cy="120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log</a:t>
                  </a:r>
                  <a:r>
                    <a:rPr lang="en-GB" dirty="0"/>
                    <a:t> is the </a:t>
                  </a:r>
                  <a:r>
                    <a:rPr lang="en-GB" b="1" dirty="0"/>
                    <a:t>inverse</a:t>
                  </a:r>
                  <a:r>
                    <a:rPr lang="en-GB" dirty="0"/>
                    <a:t> of the </a:t>
                  </a:r>
                  <a:r>
                    <a:rPr lang="en-GB" b="1" dirty="0"/>
                    <a:t>exponential</a:t>
                  </a:r>
                </a:p>
                <a:p>
                  <a:r>
                    <a:rPr lang="en-GB" dirty="0"/>
                    <a:t>Think of it as the number of digits to represent the number (less 1) </a:t>
                  </a:r>
                </a:p>
                <a:p>
                  <a:r>
                    <a:rPr lang="en-GB" dirty="0"/>
                    <a:t>e.g. if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100000</m:t>
                      </m:r>
                    </m:oMath>
                  </a14:m>
                  <a:r>
                    <a:rPr lang="en-GB" dirty="0"/>
                    <a:t>,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100000)=5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2790C0-8994-F35C-7052-54C63FDE5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391" y="3499380"/>
                  <a:ext cx="4969137" cy="1203406"/>
                </a:xfrm>
                <a:prstGeom prst="rect">
                  <a:avLst/>
                </a:prstGeom>
                <a:blipFill>
                  <a:blip r:embed="rId6"/>
                  <a:stretch>
                    <a:fillRect l="-982" t="-2030" b="-81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4AB678C-4BD9-0DA9-DED6-06C4A9BC3F1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6115664" y="3312569"/>
              <a:ext cx="841727" cy="788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9420BF-B37B-F367-2BB5-235B0D83AABE}"/>
              </a:ext>
            </a:extLst>
          </p:cNvPr>
          <p:cNvSpPr txBox="1"/>
          <p:nvPr/>
        </p:nvSpPr>
        <p:spPr>
          <a:xfrm>
            <a:off x="308113" y="1739348"/>
            <a:ext cx="407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T, N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/>
              <a:t>are variables, everything else is a fixed constant or a function, like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95257C-99EF-11A1-5847-CC2C556056C0}"/>
                  </a:ext>
                </a:extLst>
              </p:cNvPr>
              <p:cNvSpPr txBox="1"/>
              <p:nvPr/>
            </p:nvSpPr>
            <p:spPr>
              <a:xfrm>
                <a:off x="9312965" y="5486400"/>
                <a:ext cx="2584174" cy="93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Inverse means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GB" dirty="0"/>
                  <a:t> = M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95257C-99EF-11A1-5847-CC2C55605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65" y="5486400"/>
                <a:ext cx="2584174" cy="935641"/>
              </a:xfrm>
              <a:prstGeom prst="rect">
                <a:avLst/>
              </a:prstGeom>
              <a:blipFill>
                <a:blip r:embed="rId7"/>
                <a:stretch>
                  <a:fillRect l="-2123" t="-2614" b="-104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BFEB4B-CE09-0E2C-88F7-4CFEE684C107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64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823E-6A1B-A963-37A4-C0199953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11B9E-C18A-8F0E-2B7E-221127A7C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029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How </a:t>
                </a:r>
                <a:r>
                  <a:rPr lang="en-GB" dirty="0" err="1"/>
                  <a:t>long,</a:t>
                </a:r>
                <a:r>
                  <a:rPr lang="en-GB" b="1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dirty="0"/>
                  <a:t>will this function take to complete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When the size of my input array, </a:t>
                </a: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GB" dirty="0"/>
                  <a:t> , becomes large</a:t>
                </a:r>
              </a:p>
              <a:p>
                <a:r>
                  <a:rPr lang="en-GB" dirty="0"/>
                  <a:t>Not interested in an exact formula like: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89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Interested in the </a:t>
                </a:r>
                <a:r>
                  <a:rPr lang="en-GB" b="1" dirty="0"/>
                  <a:t>Order</a:t>
                </a:r>
                <a:r>
                  <a:rPr lang="en-GB" dirty="0"/>
                  <a:t> of the formula (</a:t>
                </a:r>
                <a:r>
                  <a:rPr lang="en-GB" b="1" dirty="0"/>
                  <a:t>Order</a:t>
                </a:r>
                <a:r>
                  <a:rPr lang="en-GB" dirty="0"/>
                  <a:t> is a measure of how quickly the formula grows)</a:t>
                </a:r>
              </a:p>
              <a:p>
                <a:pPr lvl="1"/>
                <a:r>
                  <a:rPr lang="en-GB" dirty="0"/>
                  <a:t>The highest </a:t>
                </a:r>
                <a:r>
                  <a:rPr lang="en-GB" b="1" dirty="0"/>
                  <a:t>Order</a:t>
                </a:r>
                <a:r>
                  <a:rPr lang="en-GB" dirty="0"/>
                  <a:t> term in the formula</a:t>
                </a:r>
              </a:p>
              <a:p>
                <a:pPr lvl="1"/>
                <a:r>
                  <a:rPr lang="en-GB" b="1" dirty="0"/>
                  <a:t>Order</a:t>
                </a:r>
                <a:r>
                  <a:rPr lang="en-GB" dirty="0"/>
                  <a:t> increases as follows:</a:t>
                </a:r>
              </a:p>
              <a:p>
                <a:pPr lvl="2"/>
                <a:r>
                  <a:rPr lang="en-GB" dirty="0"/>
                  <a:t>Constant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dirty="0"/>
                  <a:t> - with increasing r (&gt;1)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And ignore coefficients</a:t>
                </a:r>
              </a:p>
              <a:p>
                <a:pPr lvl="1"/>
                <a:r>
                  <a:rPr lang="en-GB" dirty="0"/>
                  <a:t>So in the example formula above, </a:t>
                </a:r>
                <a:r>
                  <a:rPr lang="en-GB" b="1" dirty="0"/>
                  <a:t>we say </a:t>
                </a: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T(N)</a:t>
                </a:r>
                <a:r>
                  <a:rPr lang="en-GB" b="1" dirty="0"/>
                  <a:t> is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b="1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The </a:t>
                </a:r>
                <a:r>
                  <a:rPr lang="en-GB" b="1" dirty="0"/>
                  <a:t>Order</a:t>
                </a:r>
                <a:r>
                  <a:rPr lang="en-GB" dirty="0"/>
                  <a:t> of its completion time function is also called it’s </a:t>
                </a:r>
                <a:r>
                  <a:rPr lang="en-GB" b="1" dirty="0"/>
                  <a:t>Time Complexity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b="1" dirty="0"/>
                  <a:t>Because that tells us how badly it will slow down when the input gets big</a:t>
                </a:r>
              </a:p>
              <a:p>
                <a:pPr lvl="2"/>
                <a:endParaRPr lang="en-GB" dirty="0"/>
              </a:p>
              <a:p>
                <a:pPr lvl="2"/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11B9E-C18A-8F0E-2B7E-221127A7C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029"/>
                <a:ext cx="10515600" cy="4351338"/>
              </a:xfrm>
              <a:blipFill>
                <a:blip r:embed="rId2"/>
                <a:stretch>
                  <a:fillRect l="-406" t="-252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7251206-67FD-D5DF-0E9B-69027D61A19F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54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593145-208E-1E61-4345-E111ED3FF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879313"/>
              </p:ext>
            </p:extLst>
          </p:nvPr>
        </p:nvGraphicFramePr>
        <p:xfrm>
          <a:off x="501445" y="1258375"/>
          <a:ext cx="11307097" cy="510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0E6C3C-F8B8-A7A7-6039-4235B632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only the highest order matters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D7E83A-1D66-49F4-40B0-8255864029B9}"/>
              </a:ext>
            </a:extLst>
          </p:cNvPr>
          <p:cNvGrpSpPr/>
          <p:nvPr/>
        </p:nvGrpSpPr>
        <p:grpSpPr>
          <a:xfrm>
            <a:off x="10668000" y="127819"/>
            <a:ext cx="1248697" cy="6371304"/>
            <a:chOff x="10668000" y="127819"/>
            <a:chExt cx="1248697" cy="637130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C3484A-55E0-563A-F0DC-AEF0C661534C}"/>
                </a:ext>
              </a:extLst>
            </p:cNvPr>
            <p:cNvCxnSpPr/>
            <p:nvPr/>
          </p:nvCxnSpPr>
          <p:spPr>
            <a:xfrm>
              <a:off x="10668000" y="127819"/>
              <a:ext cx="0" cy="637130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B0AA4BD5-8A25-D572-F877-C7DE1530E86B}"/>
                </a:ext>
              </a:extLst>
            </p:cNvPr>
            <p:cNvSpPr/>
            <p:nvPr/>
          </p:nvSpPr>
          <p:spPr>
            <a:xfrm>
              <a:off x="10707328" y="383458"/>
              <a:ext cx="1209369" cy="117987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Scaling important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18BB9-98B1-6859-3885-B7E72F65819D}"/>
              </a:ext>
            </a:extLst>
          </p:cNvPr>
          <p:cNvGrpSpPr/>
          <p:nvPr/>
        </p:nvGrpSpPr>
        <p:grpSpPr>
          <a:xfrm>
            <a:off x="216310" y="2738284"/>
            <a:ext cx="11798709" cy="732503"/>
            <a:chOff x="216310" y="2738284"/>
            <a:chExt cx="11798709" cy="73250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D872FB-F545-55EF-96E6-50382B1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10" y="2738284"/>
              <a:ext cx="1179870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B5194162-3462-E261-7F6E-6BB2C46AAC86}"/>
                </a:ext>
              </a:extLst>
            </p:cNvPr>
            <p:cNvSpPr/>
            <p:nvPr/>
          </p:nvSpPr>
          <p:spPr>
            <a:xfrm rot="5400000">
              <a:off x="4950542" y="1676402"/>
              <a:ext cx="653843" cy="293492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400" dirty="0"/>
                <a:t>Can live with this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BFBFFE3-A4DA-B3B4-0344-8AC6502DCB0B}"/>
              </a:ext>
            </a:extLst>
          </p:cNvPr>
          <p:cNvSpPr txBox="1"/>
          <p:nvPr/>
        </p:nvSpPr>
        <p:spPr>
          <a:xfrm>
            <a:off x="1779639" y="3765755"/>
            <a:ext cx="4483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Coefficients in T don’t matter. You can divide the coefficient by any number you like, the Order term will always take over.</a:t>
            </a:r>
          </a:p>
          <a:p>
            <a:r>
              <a:rPr lang="en-GB" sz="1400" dirty="0"/>
              <a:t>e.g. a newer computer might have twice the speed, eventually the scaling behaviour </a:t>
            </a:r>
            <a:r>
              <a:rPr lang="en-GB" sz="1400" dirty="0" err="1"/>
              <a:t>ot</a:t>
            </a:r>
            <a:r>
              <a:rPr lang="en-GB" sz="1400" dirty="0"/>
              <a:t> the algorithm will dominate.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59997-FD17-D4ED-E05F-A4BB008E1A31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59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8467-0729-3783-FBC6-5804CD87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 of our 5 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D0260-3118-B402-C218-5A6666933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677"/>
                <a:ext cx="10515600" cy="47512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Intuitively</a:t>
                </a:r>
              </a:p>
              <a:p>
                <a:pPr lvl="1"/>
                <a:r>
                  <a:rPr lang="en-GB" dirty="0"/>
                  <a:t>Insertion, Selection, Bubble - sort</a:t>
                </a:r>
              </a:p>
              <a:p>
                <a:pPr lvl="2"/>
                <a:r>
                  <a:rPr lang="en-GB" dirty="0"/>
                  <a:t>We had two pointers I, J and used them to compare every element against about half of every other element. (why half?)</a:t>
                </a:r>
              </a:p>
              <a:p>
                <a:pPr lvl="2"/>
                <a:r>
                  <a:rPr lang="en-GB" dirty="0"/>
                  <a:t>So expect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GB" b="1" dirty="0"/>
                  <a:t>i.e.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(ignore the coefficients and take only the highest Order)</a:t>
                </a:r>
              </a:p>
              <a:p>
                <a:pPr lvl="2"/>
                <a:endParaRPr lang="en-GB" dirty="0"/>
              </a:p>
              <a:p>
                <a:pPr lvl="1"/>
                <a:r>
                  <a:rPr lang="en-GB" dirty="0"/>
                  <a:t>Merge, Quick - sort</a:t>
                </a:r>
              </a:p>
              <a:p>
                <a:pPr lvl="2"/>
                <a:r>
                  <a:rPr lang="en-GB" dirty="0"/>
                  <a:t>Each recursion divided the input array into 2</a:t>
                </a:r>
              </a:p>
              <a:p>
                <a:pPr lvl="2"/>
                <a:r>
                  <a:rPr lang="en-GB" dirty="0"/>
                  <a:t>So number of recursion layers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</m:oMath>
                </a14:m>
                <a:endParaRPr lang="en-GB" b="0" dirty="0"/>
              </a:p>
              <a:p>
                <a:pPr lvl="2"/>
                <a:r>
                  <a:rPr lang="en-GB" dirty="0"/>
                  <a:t>Each layer is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O(N)</a:t>
                </a:r>
                <a:r>
                  <a:rPr lang="en-GB" dirty="0"/>
                  <a:t> because each element was only used once:</a:t>
                </a:r>
              </a:p>
              <a:p>
                <a:pPr lvl="3"/>
                <a:r>
                  <a:rPr lang="en-GB" dirty="0"/>
                  <a:t>Merge: to compare against the front element of the other sub-array in the </a:t>
                </a:r>
                <a:r>
                  <a:rPr lang="en-GB" dirty="0" err="1"/>
                  <a:t>sortmerge</a:t>
                </a:r>
                <a:endParaRPr lang="en-GB" dirty="0"/>
              </a:p>
              <a:p>
                <a:pPr lvl="3"/>
                <a:r>
                  <a:rPr lang="en-GB" dirty="0"/>
                  <a:t>Quick: to compare against the pivot</a:t>
                </a:r>
              </a:p>
              <a:p>
                <a:pPr lvl="2"/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𝑵</m:t>
                    </m:r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D0260-3118-B402-C218-5A6666933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677"/>
                <a:ext cx="10515600" cy="4751286"/>
              </a:xfrm>
              <a:blipFill>
                <a:blip r:embed="rId2"/>
                <a:stretch>
                  <a:fillRect l="-1043" t="-2953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1AF21A-BD1F-DAA0-BB9F-E6B6F71631A0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819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A546-EC90-41C3-99EC-47F8E0F5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C0DC-42FD-8267-3E7E-2A3AEC76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17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C15A-C702-0E11-DEBF-AECBA607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0222-C658-50DB-71DC-05DBD053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463"/>
            <a:ext cx="10515600" cy="899659"/>
          </a:xfrm>
        </p:spPr>
        <p:txBody>
          <a:bodyPr/>
          <a:lstStyle/>
          <a:p>
            <a:r>
              <a:rPr lang="en-GB" dirty="0"/>
              <a:t>A sorting algorithm is stable if elements with equal keys remain in the same order after sorting</a:t>
            </a:r>
          </a:p>
          <a:p>
            <a:pPr lvl="1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218F8-8A91-A505-8A96-41BA41832F68}"/>
              </a:ext>
            </a:extLst>
          </p:cNvPr>
          <p:cNvSpPr txBox="1"/>
          <p:nvPr/>
        </p:nvSpPr>
        <p:spPr>
          <a:xfrm>
            <a:off x="1143000" y="5615609"/>
            <a:ext cx="974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Of the 5 algorithms, we’ve seen so far, only selection sort is </a:t>
            </a:r>
            <a:r>
              <a:rPr lang="en-GB" b="1" dirty="0"/>
              <a:t>not stable</a:t>
            </a:r>
            <a:r>
              <a:rPr lang="en-GB" dirty="0"/>
              <a:t>. But it can be implemented to be stable.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81A440-B7D8-0B24-CA7D-547A1647D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6001"/>
              </p:ext>
            </p:extLst>
          </p:nvPr>
        </p:nvGraphicFramePr>
        <p:xfrm>
          <a:off x="1099220" y="2406022"/>
          <a:ext cx="30316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31">
                  <a:extLst>
                    <a:ext uri="{9D8B030D-6E8A-4147-A177-3AD203B41FA5}">
                      <a16:colId xmlns:a16="http://schemas.microsoft.com/office/drawing/2014/main" val="1584026920"/>
                    </a:ext>
                  </a:extLst>
                </a:gridCol>
                <a:gridCol w="1515831">
                  <a:extLst>
                    <a:ext uri="{9D8B030D-6E8A-4147-A177-3AD203B41FA5}">
                      <a16:colId xmlns:a16="http://schemas.microsoft.com/office/drawing/2014/main" val="79298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5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9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9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0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216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7D79F8-1CE0-C89D-0B22-8CC7150A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34280"/>
              </p:ext>
            </p:extLst>
          </p:nvPr>
        </p:nvGraphicFramePr>
        <p:xfrm>
          <a:off x="6636930" y="2406022"/>
          <a:ext cx="30316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31">
                  <a:extLst>
                    <a:ext uri="{9D8B030D-6E8A-4147-A177-3AD203B41FA5}">
                      <a16:colId xmlns:a16="http://schemas.microsoft.com/office/drawing/2014/main" val="1584026920"/>
                    </a:ext>
                  </a:extLst>
                </a:gridCol>
                <a:gridCol w="1515831">
                  <a:extLst>
                    <a:ext uri="{9D8B030D-6E8A-4147-A177-3AD203B41FA5}">
                      <a16:colId xmlns:a16="http://schemas.microsoft.com/office/drawing/2014/main" val="79298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5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9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9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Banana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0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21616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061782-CD08-C161-9977-28BDCD452A33}"/>
              </a:ext>
            </a:extLst>
          </p:cNvPr>
          <p:cNvSpPr/>
          <p:nvPr/>
        </p:nvSpPr>
        <p:spPr>
          <a:xfrm>
            <a:off x="4365226" y="2968354"/>
            <a:ext cx="2003409" cy="9879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by col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0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09662F-AA5F-264C-F8A7-A51B10A7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738842"/>
                  </p:ext>
                </p:extLst>
              </p:nvPr>
            </p:nvGraphicFramePr>
            <p:xfrm>
              <a:off x="1708150" y="2329391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150539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98494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96001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Time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Stable?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911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270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857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98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Merge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𝑁𝑙𝑜𝑔𝑁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09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Quick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𝑁𝑙𝑜𝑔𝑁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7632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09662F-AA5F-264C-F8A7-A51B10A7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738842"/>
                  </p:ext>
                </p:extLst>
              </p:nvPr>
            </p:nvGraphicFramePr>
            <p:xfrm>
              <a:off x="1708150" y="2329391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150539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984940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96001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Time 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Stable?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911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6557" r="-10112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4270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06557" r="-10112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8574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306557" r="-1011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98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Merge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406557" r="-1011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09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Quick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506557" r="-1011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7632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4E4CD00-568A-0241-6C6D-BB1D5CEDD4D1}"/>
              </a:ext>
            </a:extLst>
          </p:cNvPr>
          <p:cNvSpPr txBox="1"/>
          <p:nvPr/>
        </p:nvSpPr>
        <p:spPr>
          <a:xfrm>
            <a:off x="171450" y="104775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777055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C86A-27C3-4FF3-E195-0D2E702E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7457-F58A-C708-C0F9-8605A4018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609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7938-68A1-6228-3EC0-4EEA84FE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Booleans, Types with a limited number of variants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D053E-ABE0-3E87-F1DF-886C9066E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There are only 2 Booleans (true, false), 7 Days of the Week…</a:t>
                </a:r>
              </a:p>
              <a:p>
                <a:r>
                  <a:rPr lang="en-GB" dirty="0"/>
                  <a:t>Is there a simpler way to sort them?</a:t>
                </a:r>
              </a:p>
              <a:p>
                <a:r>
                  <a:rPr lang="en-GB" b="1" dirty="0"/>
                  <a:t>Counting Sort</a:t>
                </a:r>
              </a:p>
              <a:p>
                <a:pPr lvl="1"/>
                <a:r>
                  <a:rPr lang="en-GB" dirty="0"/>
                  <a:t>Just scan the input data and keep a list to store values for each key each value:</a:t>
                </a:r>
              </a:p>
              <a:p>
                <a:pPr lvl="2"/>
                <a:r>
                  <a:rPr lang="en-GB" b="1" dirty="0" err="1"/>
                  <a:t>true_list</a:t>
                </a:r>
                <a:r>
                  <a:rPr lang="en-GB" b="1" dirty="0"/>
                  <a:t>[], </a:t>
                </a:r>
                <a:r>
                  <a:rPr lang="en-GB" b="1" dirty="0" err="1"/>
                  <a:t>false_list</a:t>
                </a:r>
                <a:r>
                  <a:rPr lang="en-GB" b="1" dirty="0"/>
                  <a:t>[]</a:t>
                </a:r>
              </a:p>
              <a:p>
                <a:pPr lvl="1"/>
                <a:r>
                  <a:rPr lang="en-GB" dirty="0"/>
                  <a:t>The output is just </a:t>
                </a:r>
                <a:r>
                  <a:rPr lang="en-GB" b="1" dirty="0" err="1"/>
                  <a:t>true_list</a:t>
                </a:r>
                <a:r>
                  <a:rPr lang="en-GB" b="1" dirty="0"/>
                  <a:t> + </a:t>
                </a:r>
                <a:r>
                  <a:rPr lang="en-GB" b="1" dirty="0" err="1"/>
                  <a:t>false_list</a:t>
                </a:r>
                <a:endParaRPr lang="en-GB" b="1" dirty="0"/>
              </a:p>
              <a:p>
                <a:pPr lvl="1"/>
                <a:r>
                  <a:rPr lang="en-GB" dirty="0"/>
                  <a:t>Time Complexity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GB" dirty="0"/>
                  <a:t> where K=number of variants, i.e. K=2 for Booleans</a:t>
                </a:r>
              </a:p>
              <a:p>
                <a:pPr lvl="2"/>
                <a:r>
                  <a:rPr lang="en-GB" dirty="0"/>
                  <a:t>Effectively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D053E-ABE0-3E87-F1DF-886C9066E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3AEA06-4207-1778-6BDF-307A06C07333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653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E89F-EC08-13E5-FD70-9AC9563D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D43B-0D07-1C65-4BA6-2192F20F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382"/>
            <a:ext cx="10515600" cy="47385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Composite keys:</a:t>
            </a:r>
          </a:p>
          <a:p>
            <a:pPr lvl="1"/>
            <a:r>
              <a:rPr lang="en-GB" dirty="0"/>
              <a:t>Key = [key1, key2, key3….]</a:t>
            </a:r>
          </a:p>
          <a:p>
            <a:pPr lvl="1"/>
            <a:r>
              <a:rPr lang="en-GB" dirty="0"/>
              <a:t>E.g.</a:t>
            </a:r>
          </a:p>
          <a:p>
            <a:pPr lvl="2"/>
            <a:r>
              <a:rPr lang="en-GB" dirty="0"/>
              <a:t>Fixed-length strings, “</a:t>
            </a:r>
            <a:r>
              <a:rPr lang="en-GB" dirty="0" err="1"/>
              <a:t>aaa</a:t>
            </a:r>
            <a:r>
              <a:rPr lang="en-GB" dirty="0"/>
              <a:t>”, “aba”, “</a:t>
            </a:r>
            <a:r>
              <a:rPr lang="en-GB" dirty="0" err="1"/>
              <a:t>paa</a:t>
            </a:r>
            <a:r>
              <a:rPr lang="en-GB" dirty="0"/>
              <a:t>”…</a:t>
            </a:r>
          </a:p>
          <a:p>
            <a:pPr lvl="2"/>
            <a:r>
              <a:rPr lang="en-GB" dirty="0"/>
              <a:t>[ </a:t>
            </a:r>
            <a:r>
              <a:rPr lang="en-GB" dirty="0" err="1"/>
              <a:t>CompanyID</a:t>
            </a:r>
            <a:r>
              <a:rPr lang="en-GB" dirty="0"/>
              <a:t>, </a:t>
            </a:r>
            <a:r>
              <a:rPr lang="en-GB" dirty="0" err="1"/>
              <a:t>DepartmentID</a:t>
            </a:r>
            <a:r>
              <a:rPr lang="en-GB" dirty="0"/>
              <a:t>, </a:t>
            </a:r>
            <a:r>
              <a:rPr lang="en-GB" dirty="0" err="1"/>
              <a:t>JobTitle</a:t>
            </a:r>
            <a:r>
              <a:rPr lang="en-GB" dirty="0"/>
              <a:t> ]</a:t>
            </a:r>
          </a:p>
          <a:p>
            <a:r>
              <a:rPr lang="en-GB" b="1" dirty="0"/>
              <a:t>Radix sort:</a:t>
            </a:r>
          </a:p>
          <a:p>
            <a:pPr lvl="1"/>
            <a:r>
              <a:rPr lang="en-GB" dirty="0"/>
              <a:t>Sort by one key at a time, possibly using one of the previous algorithms, like counting sort</a:t>
            </a:r>
          </a:p>
          <a:p>
            <a:pPr lvl="1"/>
            <a:r>
              <a:rPr lang="en-GB" dirty="0"/>
              <a:t>Least Significant Key First:</a:t>
            </a:r>
          </a:p>
          <a:p>
            <a:pPr lvl="2"/>
            <a:r>
              <a:rPr lang="en-GB" dirty="0"/>
              <a:t>Requires </a:t>
            </a:r>
            <a:r>
              <a:rPr lang="en-GB" b="1" dirty="0"/>
              <a:t>stable</a:t>
            </a:r>
            <a:r>
              <a:rPr lang="en-GB" dirty="0"/>
              <a:t> algorithm, so order of secondary keys is preserved</a:t>
            </a:r>
          </a:p>
          <a:p>
            <a:pPr lvl="1"/>
            <a:r>
              <a:rPr lang="en-GB" dirty="0"/>
              <a:t>Most Significant Key First:</a:t>
            </a:r>
          </a:p>
          <a:p>
            <a:pPr lvl="2"/>
            <a:r>
              <a:rPr lang="en-GB" dirty="0"/>
              <a:t>Sort into lists for each key, then sort each list using the next key</a:t>
            </a:r>
          </a:p>
          <a:p>
            <a:pPr lvl="2"/>
            <a:endParaRPr lang="en-GB" dirty="0"/>
          </a:p>
          <a:p>
            <a:r>
              <a:rPr lang="en-GB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DD085-00C8-39D7-F10F-7C53E11EE28D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14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5F6C-B569-E124-A64A-3F8203C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 Interview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EF31-FD1B-9C89-E094-29A927D0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https://youtu.be/m4yVlPqeZwo?si=CDUEO8g9_W-EQar_&amp;t=1372</a:t>
            </a:r>
            <a:endParaRPr lang="en-GB" dirty="0"/>
          </a:p>
        </p:txBody>
      </p:sp>
      <p:pic>
        <p:nvPicPr>
          <p:cNvPr id="4" name="Online Media 3" title="Innovation Agenda | Barack Obama | Talks at Google">
            <a:hlinkClick r:id="" action="ppaction://media"/>
            <a:extLst>
              <a:ext uri="{FF2B5EF4-FFF2-40B4-BE49-F238E27FC236}">
                <a16:creationId xmlns:a16="http://schemas.microsoft.com/office/drawing/2014/main" id="{E72CA259-A2AB-5A4B-C3AB-F674F61FD5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90912" y="2305050"/>
            <a:ext cx="5210175" cy="39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995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A33E-CF47-727C-4217-871DA59F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we only need the first M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277B6-8046-E5D3-02F8-DCCFB58F3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Selection sort, Bubble sort:</a:t>
                </a:r>
              </a:p>
              <a:p>
                <a:pPr lvl="1"/>
                <a:r>
                  <a:rPr lang="en-GB" dirty="0"/>
                  <a:t>Simply stop the loop over I after M iterations</a:t>
                </a:r>
              </a:p>
              <a:p>
                <a:pPr lvl="1"/>
                <a:r>
                  <a:rPr lang="en-GB" dirty="0"/>
                  <a:t>Complexity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GB" dirty="0"/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There’s a sort called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</a:rPr>
                  <a:t>HeapSort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, which uses a data structure called a Heap aka Priority Queue</a:t>
                </a:r>
              </a:p>
              <a:p>
                <a:pPr lvl="1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This can handle situations where the new data is being inserted into the array in between retrievals of the top M (hence the “queue”)</a:t>
                </a: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Some standard libraries will have implementations</a:t>
                </a:r>
              </a:p>
              <a:p>
                <a:pPr lvl="1"/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</a:rPr>
                  <a:t>E.g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 in C++ there is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</a:rPr>
                  <a:t>partial_sort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277B6-8046-E5D3-02F8-DCCFB58F3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F41AE9-7E18-970D-DAF2-0DBA9B3501ED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26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B7FA-AD44-298C-987B-6EF186A6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7912-03C5-DB5C-0E18-1DD7F119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MergeSort</a:t>
            </a:r>
            <a:r>
              <a:rPr lang="en-GB" dirty="0"/>
              <a:t> and </a:t>
            </a:r>
            <a:r>
              <a:rPr lang="en-GB" dirty="0" err="1"/>
              <a:t>QuickSort</a:t>
            </a:r>
            <a:endParaRPr lang="en-GB" dirty="0"/>
          </a:p>
          <a:p>
            <a:pPr lvl="1"/>
            <a:r>
              <a:rPr lang="en-GB" dirty="0"/>
              <a:t>Divide and Conquer approach means multiple threads can be run on sub-arrays which are protected from interference from other threads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MergeSort</a:t>
            </a:r>
            <a:r>
              <a:rPr lang="en-GB" dirty="0"/>
              <a:t> the sub-array memory locations are fixed by the division method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QuickSort</a:t>
            </a:r>
            <a:r>
              <a:rPr lang="en-GB" dirty="0"/>
              <a:t> they are determined by the position of the pivot</a:t>
            </a:r>
          </a:p>
          <a:p>
            <a:r>
              <a:rPr lang="en-GB" dirty="0"/>
              <a:t>Insertion, Selection and Bubble</a:t>
            </a:r>
          </a:p>
          <a:p>
            <a:pPr lvl="1"/>
            <a:r>
              <a:rPr lang="en-GB" dirty="0"/>
              <a:t>Not easy to do multithreading because elements are being moved all over the array generally, you can’t protect them for each thread.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BA6AD-0B2E-0B9F-6B93-A18630C425B4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480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E25F-E0CB-D724-A385-142FF982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Combing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FE3D-187F-91BF-BFDE-63D76C70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7453"/>
          </a:xfrm>
        </p:spPr>
        <p:txBody>
          <a:bodyPr>
            <a:normAutofit/>
          </a:bodyPr>
          <a:lstStyle/>
          <a:p>
            <a:r>
              <a:rPr lang="en-GB" dirty="0"/>
              <a:t>A divide and conquer approach:</a:t>
            </a:r>
          </a:p>
          <a:p>
            <a:pPr lvl="1"/>
            <a:r>
              <a:rPr lang="en-GB" dirty="0"/>
              <a:t>Split the array into P arrays by taking every </a:t>
            </a:r>
            <a:r>
              <a:rPr lang="en-GB" dirty="0" err="1"/>
              <a:t>Pth</a:t>
            </a:r>
            <a:r>
              <a:rPr lang="en-GB" dirty="0"/>
              <a:t> element</a:t>
            </a:r>
          </a:p>
          <a:p>
            <a:pPr lvl="1"/>
            <a:endParaRPr lang="en-GB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8DB06E8-4553-0FC6-AE9E-2429DBAD4C6D}"/>
              </a:ext>
            </a:extLst>
          </p:cNvPr>
          <p:cNvGrpSpPr/>
          <p:nvPr/>
        </p:nvGrpSpPr>
        <p:grpSpPr>
          <a:xfrm>
            <a:off x="1798982" y="2759766"/>
            <a:ext cx="4644245" cy="188843"/>
            <a:chOff x="1798982" y="2759766"/>
            <a:chExt cx="4644245" cy="1888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5D4F95-E581-C1D0-9B53-C0C1A9301534}"/>
                </a:ext>
              </a:extLst>
            </p:cNvPr>
            <p:cNvSpPr/>
            <p:nvPr/>
          </p:nvSpPr>
          <p:spPr>
            <a:xfrm>
              <a:off x="1798982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A86D32-B999-0CE0-FE17-160D979EED77}"/>
                </a:ext>
              </a:extLst>
            </p:cNvPr>
            <p:cNvSpPr/>
            <p:nvPr/>
          </p:nvSpPr>
          <p:spPr>
            <a:xfrm>
              <a:off x="2692050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E102E7-5823-2343-A2CF-4E204918C8A3}"/>
                </a:ext>
              </a:extLst>
            </p:cNvPr>
            <p:cNvSpPr/>
            <p:nvPr/>
          </p:nvSpPr>
          <p:spPr>
            <a:xfrm>
              <a:off x="3585118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62E605-3B99-D349-A2A9-2D1B918FA314}"/>
                </a:ext>
              </a:extLst>
            </p:cNvPr>
            <p:cNvSpPr/>
            <p:nvPr/>
          </p:nvSpPr>
          <p:spPr>
            <a:xfrm>
              <a:off x="4478186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585A57-405A-6640-EC47-B00800139E07}"/>
                </a:ext>
              </a:extLst>
            </p:cNvPr>
            <p:cNvSpPr/>
            <p:nvPr/>
          </p:nvSpPr>
          <p:spPr>
            <a:xfrm>
              <a:off x="5371254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295D92-5F39-0F31-D01D-13D088D13BA6}"/>
                </a:ext>
              </a:extLst>
            </p:cNvPr>
            <p:cNvSpPr/>
            <p:nvPr/>
          </p:nvSpPr>
          <p:spPr>
            <a:xfrm>
              <a:off x="6264322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AD6534-EF1A-16B0-B874-324AFADE3DB7}"/>
              </a:ext>
            </a:extLst>
          </p:cNvPr>
          <p:cNvGrpSpPr/>
          <p:nvPr/>
        </p:nvGrpSpPr>
        <p:grpSpPr>
          <a:xfrm>
            <a:off x="2022249" y="2759766"/>
            <a:ext cx="4644245" cy="188843"/>
            <a:chOff x="2022249" y="2759766"/>
            <a:chExt cx="4644245" cy="1888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C6F392-1449-A2A0-5350-A1C840874079}"/>
                </a:ext>
              </a:extLst>
            </p:cNvPr>
            <p:cNvSpPr/>
            <p:nvPr/>
          </p:nvSpPr>
          <p:spPr>
            <a:xfrm>
              <a:off x="2022249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EA62E2-4DD2-5249-F08D-76A438DE25E8}"/>
                </a:ext>
              </a:extLst>
            </p:cNvPr>
            <p:cNvSpPr/>
            <p:nvPr/>
          </p:nvSpPr>
          <p:spPr>
            <a:xfrm>
              <a:off x="2915317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2166D2-E2B8-5059-B1D4-F516EDAB0AAE}"/>
                </a:ext>
              </a:extLst>
            </p:cNvPr>
            <p:cNvSpPr/>
            <p:nvPr/>
          </p:nvSpPr>
          <p:spPr>
            <a:xfrm>
              <a:off x="3808385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41DB7A-6B89-50E3-D19F-1A16414410B4}"/>
                </a:ext>
              </a:extLst>
            </p:cNvPr>
            <p:cNvSpPr/>
            <p:nvPr/>
          </p:nvSpPr>
          <p:spPr>
            <a:xfrm>
              <a:off x="4701453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A809C2-C3AE-C1B9-461D-1D7A194E1A85}"/>
                </a:ext>
              </a:extLst>
            </p:cNvPr>
            <p:cNvSpPr/>
            <p:nvPr/>
          </p:nvSpPr>
          <p:spPr>
            <a:xfrm>
              <a:off x="5594521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9E3C0E-03D7-B600-D5D6-105FACD0CD4D}"/>
                </a:ext>
              </a:extLst>
            </p:cNvPr>
            <p:cNvSpPr/>
            <p:nvPr/>
          </p:nvSpPr>
          <p:spPr>
            <a:xfrm>
              <a:off x="6487589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3189B6E-0717-9736-453E-0F978D676D43}"/>
              </a:ext>
            </a:extLst>
          </p:cNvPr>
          <p:cNvGrpSpPr/>
          <p:nvPr/>
        </p:nvGrpSpPr>
        <p:grpSpPr>
          <a:xfrm>
            <a:off x="2245516" y="2759766"/>
            <a:ext cx="4644245" cy="188843"/>
            <a:chOff x="2245516" y="2759766"/>
            <a:chExt cx="4644245" cy="1888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F8565B-E3AF-756C-0E13-2B238C2D2935}"/>
                </a:ext>
              </a:extLst>
            </p:cNvPr>
            <p:cNvSpPr/>
            <p:nvPr/>
          </p:nvSpPr>
          <p:spPr>
            <a:xfrm>
              <a:off x="2245516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7BF9F7-90A0-DF11-40E2-3C8B971FAC0C}"/>
                </a:ext>
              </a:extLst>
            </p:cNvPr>
            <p:cNvSpPr/>
            <p:nvPr/>
          </p:nvSpPr>
          <p:spPr>
            <a:xfrm>
              <a:off x="3138584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095349-4E8D-56C0-CA0F-8F0AD2BDF57A}"/>
                </a:ext>
              </a:extLst>
            </p:cNvPr>
            <p:cNvSpPr/>
            <p:nvPr/>
          </p:nvSpPr>
          <p:spPr>
            <a:xfrm>
              <a:off x="4031652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41030E-EAC6-FA74-1A18-037EFECF7D50}"/>
                </a:ext>
              </a:extLst>
            </p:cNvPr>
            <p:cNvSpPr/>
            <p:nvPr/>
          </p:nvSpPr>
          <p:spPr>
            <a:xfrm>
              <a:off x="4924720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A944E2-EBC3-82D7-3CB6-41F78A77298D}"/>
                </a:ext>
              </a:extLst>
            </p:cNvPr>
            <p:cNvSpPr/>
            <p:nvPr/>
          </p:nvSpPr>
          <p:spPr>
            <a:xfrm>
              <a:off x="5817788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5067DF-6024-9D85-BD59-84C3913D7A22}"/>
                </a:ext>
              </a:extLst>
            </p:cNvPr>
            <p:cNvSpPr/>
            <p:nvPr/>
          </p:nvSpPr>
          <p:spPr>
            <a:xfrm>
              <a:off x="6710856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8017EAD-809E-A4ED-5987-A90F47C191CA}"/>
              </a:ext>
            </a:extLst>
          </p:cNvPr>
          <p:cNvGrpSpPr/>
          <p:nvPr/>
        </p:nvGrpSpPr>
        <p:grpSpPr>
          <a:xfrm>
            <a:off x="2468783" y="2759766"/>
            <a:ext cx="4644253" cy="188843"/>
            <a:chOff x="2468783" y="2759766"/>
            <a:chExt cx="4644253" cy="1888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5BE6B8-E5AB-39AC-BC57-22C16F68967F}"/>
                </a:ext>
              </a:extLst>
            </p:cNvPr>
            <p:cNvSpPr/>
            <p:nvPr/>
          </p:nvSpPr>
          <p:spPr>
            <a:xfrm>
              <a:off x="2468783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1D6AA6-22E3-6348-EB58-5B8C12ECFC8E}"/>
                </a:ext>
              </a:extLst>
            </p:cNvPr>
            <p:cNvSpPr/>
            <p:nvPr/>
          </p:nvSpPr>
          <p:spPr>
            <a:xfrm>
              <a:off x="3361851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867109-B259-BF25-59A7-0E2A5387A3AF}"/>
                </a:ext>
              </a:extLst>
            </p:cNvPr>
            <p:cNvSpPr/>
            <p:nvPr/>
          </p:nvSpPr>
          <p:spPr>
            <a:xfrm>
              <a:off x="4254919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6BBA1C-091A-7CD8-1E7E-86BADEC13C36}"/>
                </a:ext>
              </a:extLst>
            </p:cNvPr>
            <p:cNvSpPr/>
            <p:nvPr/>
          </p:nvSpPr>
          <p:spPr>
            <a:xfrm>
              <a:off x="5147987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DE0ECB-0085-4DB7-2A9D-21E91B33B273}"/>
                </a:ext>
              </a:extLst>
            </p:cNvPr>
            <p:cNvSpPr/>
            <p:nvPr/>
          </p:nvSpPr>
          <p:spPr>
            <a:xfrm>
              <a:off x="6041055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3BA062-A5DF-78C6-0B13-03EF4FDC3493}"/>
                </a:ext>
              </a:extLst>
            </p:cNvPr>
            <p:cNvSpPr/>
            <p:nvPr/>
          </p:nvSpPr>
          <p:spPr>
            <a:xfrm>
              <a:off x="6934131" y="27597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5A3CC51-4363-D10D-3A8E-4FE44F29128C}"/>
              </a:ext>
            </a:extLst>
          </p:cNvPr>
          <p:cNvSpPr txBox="1"/>
          <p:nvPr/>
        </p:nvSpPr>
        <p:spPr>
          <a:xfrm>
            <a:off x="8001000" y="2971800"/>
            <a:ext cx="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P=4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2A8E1-11B7-EBE4-1880-6649605DCE66}"/>
              </a:ext>
            </a:extLst>
          </p:cNvPr>
          <p:cNvSpPr txBox="1"/>
          <p:nvPr/>
        </p:nvSpPr>
        <p:spPr>
          <a:xfrm>
            <a:off x="3605125" y="5009749"/>
            <a:ext cx="195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put them back together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6DF31A-7FCB-2A6F-CEDD-315B7550A820}"/>
              </a:ext>
            </a:extLst>
          </p:cNvPr>
          <p:cNvSpPr txBox="1"/>
          <p:nvPr/>
        </p:nvSpPr>
        <p:spPr>
          <a:xfrm>
            <a:off x="3616667" y="5751016"/>
            <a:ext cx="202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Repeat with a smaller value of P until P=1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D3DFA-9E95-E370-D9D3-96BC835DFBB3}"/>
              </a:ext>
            </a:extLst>
          </p:cNvPr>
          <p:cNvGrpSpPr/>
          <p:nvPr/>
        </p:nvGrpSpPr>
        <p:grpSpPr>
          <a:xfrm>
            <a:off x="1431235" y="3369366"/>
            <a:ext cx="5715000" cy="188843"/>
            <a:chOff x="1431235" y="3369366"/>
            <a:chExt cx="5715000" cy="18884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7831-8B0C-4D38-EC98-6851788714C4}"/>
                </a:ext>
              </a:extLst>
            </p:cNvPr>
            <p:cNvSpPr/>
            <p:nvPr/>
          </p:nvSpPr>
          <p:spPr>
            <a:xfrm>
              <a:off x="1782417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924F53-9294-E2CD-B836-F88FE9BA4BF7}"/>
                </a:ext>
              </a:extLst>
            </p:cNvPr>
            <p:cNvSpPr/>
            <p:nvPr/>
          </p:nvSpPr>
          <p:spPr>
            <a:xfrm>
              <a:off x="2675485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457E63A-D835-80B8-883D-7517B36EB809}"/>
                </a:ext>
              </a:extLst>
            </p:cNvPr>
            <p:cNvSpPr/>
            <p:nvPr/>
          </p:nvSpPr>
          <p:spPr>
            <a:xfrm>
              <a:off x="3568553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16D95D-69C0-5BEA-6391-321F2FFCFE8F}"/>
                </a:ext>
              </a:extLst>
            </p:cNvPr>
            <p:cNvSpPr/>
            <p:nvPr/>
          </p:nvSpPr>
          <p:spPr>
            <a:xfrm>
              <a:off x="4461621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AAA5BF-CBCB-9F31-89AA-51469D7E623C}"/>
                </a:ext>
              </a:extLst>
            </p:cNvPr>
            <p:cNvSpPr/>
            <p:nvPr/>
          </p:nvSpPr>
          <p:spPr>
            <a:xfrm>
              <a:off x="5354689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C95765-5EA0-1971-AA27-37E9C201D6BC}"/>
                </a:ext>
              </a:extLst>
            </p:cNvPr>
            <p:cNvSpPr/>
            <p:nvPr/>
          </p:nvSpPr>
          <p:spPr>
            <a:xfrm>
              <a:off x="6247757" y="33693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90DEA28-3503-904F-5C73-7E0EC61A3262}"/>
                </a:ext>
              </a:extLst>
            </p:cNvPr>
            <p:cNvCxnSpPr/>
            <p:nvPr/>
          </p:nvCxnSpPr>
          <p:spPr>
            <a:xfrm>
              <a:off x="1431235" y="3468757"/>
              <a:ext cx="5715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0DB118-E40D-F0AB-78BE-827A2C791B1C}"/>
              </a:ext>
            </a:extLst>
          </p:cNvPr>
          <p:cNvGrpSpPr/>
          <p:nvPr/>
        </p:nvGrpSpPr>
        <p:grpSpPr>
          <a:xfrm>
            <a:off x="1495144" y="3826566"/>
            <a:ext cx="5715000" cy="188843"/>
            <a:chOff x="1495144" y="3826566"/>
            <a:chExt cx="5715000" cy="18884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4CFF043-B187-C5CD-D4B5-394B771BA101}"/>
                </a:ext>
              </a:extLst>
            </p:cNvPr>
            <p:cNvSpPr/>
            <p:nvPr/>
          </p:nvSpPr>
          <p:spPr>
            <a:xfrm>
              <a:off x="2025562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73A830E-CB30-5EB1-B3A3-D8B024DD58BB}"/>
                </a:ext>
              </a:extLst>
            </p:cNvPr>
            <p:cNvSpPr/>
            <p:nvPr/>
          </p:nvSpPr>
          <p:spPr>
            <a:xfrm>
              <a:off x="2918630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B40BAA-56CF-7550-B9C1-207D652B53BD}"/>
                </a:ext>
              </a:extLst>
            </p:cNvPr>
            <p:cNvSpPr/>
            <p:nvPr/>
          </p:nvSpPr>
          <p:spPr>
            <a:xfrm>
              <a:off x="3811698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1AF497-C4BA-19E2-DB29-C1DF79619A1A}"/>
                </a:ext>
              </a:extLst>
            </p:cNvPr>
            <p:cNvSpPr/>
            <p:nvPr/>
          </p:nvSpPr>
          <p:spPr>
            <a:xfrm>
              <a:off x="4704766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F00451A-3F16-C0B8-1D05-E7CF1CD6D27F}"/>
                </a:ext>
              </a:extLst>
            </p:cNvPr>
            <p:cNvSpPr/>
            <p:nvPr/>
          </p:nvSpPr>
          <p:spPr>
            <a:xfrm>
              <a:off x="5597834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A78126-E77D-632B-0089-7B74D84E2C78}"/>
                </a:ext>
              </a:extLst>
            </p:cNvPr>
            <p:cNvSpPr/>
            <p:nvPr/>
          </p:nvSpPr>
          <p:spPr>
            <a:xfrm>
              <a:off x="6490902" y="3826566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0E2DF5D-1F59-D520-F1C4-0F77DD026493}"/>
                </a:ext>
              </a:extLst>
            </p:cNvPr>
            <p:cNvCxnSpPr/>
            <p:nvPr/>
          </p:nvCxnSpPr>
          <p:spPr>
            <a:xfrm>
              <a:off x="1495144" y="3916125"/>
              <a:ext cx="5715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6C0696-5AC0-4486-256D-4EF3A8F625EF}"/>
              </a:ext>
            </a:extLst>
          </p:cNvPr>
          <p:cNvGrpSpPr/>
          <p:nvPr/>
        </p:nvGrpSpPr>
        <p:grpSpPr>
          <a:xfrm>
            <a:off x="1500061" y="4263888"/>
            <a:ext cx="5715000" cy="188843"/>
            <a:chOff x="1500061" y="4263888"/>
            <a:chExt cx="5715000" cy="18884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80D8E5-4762-291B-3425-509E79206ABB}"/>
                </a:ext>
              </a:extLst>
            </p:cNvPr>
            <p:cNvSpPr/>
            <p:nvPr/>
          </p:nvSpPr>
          <p:spPr>
            <a:xfrm>
              <a:off x="2228951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8BD40F-DC25-F37E-040C-83FFE6ACD981}"/>
                </a:ext>
              </a:extLst>
            </p:cNvPr>
            <p:cNvSpPr/>
            <p:nvPr/>
          </p:nvSpPr>
          <p:spPr>
            <a:xfrm>
              <a:off x="3122019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99D1C0D-BC6A-05F8-611D-E1992245BC42}"/>
                </a:ext>
              </a:extLst>
            </p:cNvPr>
            <p:cNvSpPr/>
            <p:nvPr/>
          </p:nvSpPr>
          <p:spPr>
            <a:xfrm>
              <a:off x="4015087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6CEF16A-1B77-DF25-DD10-78E8D6914857}"/>
                </a:ext>
              </a:extLst>
            </p:cNvPr>
            <p:cNvSpPr/>
            <p:nvPr/>
          </p:nvSpPr>
          <p:spPr>
            <a:xfrm>
              <a:off x="4908155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6B7B7F-EF19-518C-F799-0E5013C0DB1A}"/>
                </a:ext>
              </a:extLst>
            </p:cNvPr>
            <p:cNvSpPr/>
            <p:nvPr/>
          </p:nvSpPr>
          <p:spPr>
            <a:xfrm>
              <a:off x="5801223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5870B29-9473-F791-1EF4-4B2C31AD8357}"/>
                </a:ext>
              </a:extLst>
            </p:cNvPr>
            <p:cNvSpPr/>
            <p:nvPr/>
          </p:nvSpPr>
          <p:spPr>
            <a:xfrm>
              <a:off x="6694291" y="4263888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9D4DD33-E571-27DD-C5BC-47AE6CB59DF6}"/>
                </a:ext>
              </a:extLst>
            </p:cNvPr>
            <p:cNvCxnSpPr/>
            <p:nvPr/>
          </p:nvCxnSpPr>
          <p:spPr>
            <a:xfrm>
              <a:off x="1500061" y="4343828"/>
              <a:ext cx="5715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95D84E-FB82-9D76-E9AF-205F085CFA66}"/>
              </a:ext>
            </a:extLst>
          </p:cNvPr>
          <p:cNvGrpSpPr/>
          <p:nvPr/>
        </p:nvGrpSpPr>
        <p:grpSpPr>
          <a:xfrm>
            <a:off x="1465648" y="4651514"/>
            <a:ext cx="5715000" cy="188843"/>
            <a:chOff x="1465648" y="4651514"/>
            <a:chExt cx="5715000" cy="18884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972B917-1713-7A78-F73B-9AF9F3FAB4FA}"/>
                </a:ext>
              </a:extLst>
            </p:cNvPr>
            <p:cNvSpPr/>
            <p:nvPr/>
          </p:nvSpPr>
          <p:spPr>
            <a:xfrm>
              <a:off x="2452218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614AC8-F602-C2DC-2432-3F2339AE74F9}"/>
                </a:ext>
              </a:extLst>
            </p:cNvPr>
            <p:cNvSpPr/>
            <p:nvPr/>
          </p:nvSpPr>
          <p:spPr>
            <a:xfrm>
              <a:off x="3345286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E46E3F-07A1-96C1-4871-BEA31F99A30C}"/>
                </a:ext>
              </a:extLst>
            </p:cNvPr>
            <p:cNvSpPr/>
            <p:nvPr/>
          </p:nvSpPr>
          <p:spPr>
            <a:xfrm>
              <a:off x="4238354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2BEB1E-F54A-9D22-DE5F-AB5CEA86FD9C}"/>
                </a:ext>
              </a:extLst>
            </p:cNvPr>
            <p:cNvSpPr/>
            <p:nvPr/>
          </p:nvSpPr>
          <p:spPr>
            <a:xfrm>
              <a:off x="5131422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01413DA-5C90-A5E1-76A8-DE803951D849}"/>
                </a:ext>
              </a:extLst>
            </p:cNvPr>
            <p:cNvSpPr/>
            <p:nvPr/>
          </p:nvSpPr>
          <p:spPr>
            <a:xfrm>
              <a:off x="6024490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33AAF6-A36F-E7A9-0FB1-05DECB4539C2}"/>
                </a:ext>
              </a:extLst>
            </p:cNvPr>
            <p:cNvSpPr/>
            <p:nvPr/>
          </p:nvSpPr>
          <p:spPr>
            <a:xfrm>
              <a:off x="6917566" y="4651514"/>
              <a:ext cx="178905" cy="1888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620C9E2-2D5E-60F8-5880-29036DD007B7}"/>
                </a:ext>
              </a:extLst>
            </p:cNvPr>
            <p:cNvCxnSpPr/>
            <p:nvPr/>
          </p:nvCxnSpPr>
          <p:spPr>
            <a:xfrm>
              <a:off x="1465648" y="4742034"/>
              <a:ext cx="571500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11ED00F-3D31-5386-0992-E00FB593ED53}"/>
              </a:ext>
            </a:extLst>
          </p:cNvPr>
          <p:cNvGrpSpPr/>
          <p:nvPr/>
        </p:nvGrpSpPr>
        <p:grpSpPr>
          <a:xfrm>
            <a:off x="139149" y="3342968"/>
            <a:ext cx="1441173" cy="1671484"/>
            <a:chOff x="139149" y="3342968"/>
            <a:chExt cx="1441173" cy="167148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5CEE25-A741-37B4-051F-E38403CA1D54}"/>
                </a:ext>
              </a:extLst>
            </p:cNvPr>
            <p:cNvSpPr txBox="1"/>
            <p:nvPr/>
          </p:nvSpPr>
          <p:spPr>
            <a:xfrm>
              <a:off x="139149" y="3734559"/>
              <a:ext cx="14411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Sort each array separately</a:t>
              </a:r>
            </a:p>
          </p:txBody>
        </p:sp>
        <p:sp>
          <p:nvSpPr>
            <p:cNvPr id="80" name="Left Brace 79">
              <a:extLst>
                <a:ext uri="{FF2B5EF4-FFF2-40B4-BE49-F238E27FC236}">
                  <a16:creationId xmlns:a16="http://schemas.microsoft.com/office/drawing/2014/main" id="{504E3C27-A60D-E656-8D2F-125BFC3E04DF}"/>
                </a:ext>
              </a:extLst>
            </p:cNvPr>
            <p:cNvSpPr/>
            <p:nvPr/>
          </p:nvSpPr>
          <p:spPr>
            <a:xfrm>
              <a:off x="1140542" y="3342968"/>
              <a:ext cx="294968" cy="16714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EA0EFAC-A482-5D20-FE5B-685D195F840E}"/>
              </a:ext>
            </a:extLst>
          </p:cNvPr>
          <p:cNvSpPr txBox="1"/>
          <p:nvPr/>
        </p:nvSpPr>
        <p:spPr>
          <a:xfrm>
            <a:off x="6569766" y="5168349"/>
            <a:ext cx="497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new names to drop:</a:t>
            </a:r>
          </a:p>
          <a:p>
            <a:r>
              <a:rPr lang="en-GB" dirty="0"/>
              <a:t>Combing + </a:t>
            </a:r>
            <a:r>
              <a:rPr lang="en-GB" dirty="0" err="1"/>
              <a:t>InsertionSort</a:t>
            </a:r>
            <a:r>
              <a:rPr lang="en-GB" dirty="0"/>
              <a:t> =&gt; </a:t>
            </a:r>
            <a:r>
              <a:rPr lang="en-GB" dirty="0" err="1"/>
              <a:t>ShellSort</a:t>
            </a:r>
            <a:endParaRPr lang="en-GB" dirty="0"/>
          </a:p>
          <a:p>
            <a:r>
              <a:rPr lang="en-GB" dirty="0"/>
              <a:t>Combing + </a:t>
            </a:r>
            <a:r>
              <a:rPr lang="en-GB" dirty="0" err="1"/>
              <a:t>BubbleSort</a:t>
            </a:r>
            <a:r>
              <a:rPr lang="en-GB" dirty="0"/>
              <a:t> =&gt; </a:t>
            </a:r>
            <a:r>
              <a:rPr lang="en-GB" dirty="0" err="1"/>
              <a:t>CombSort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F7293-8E48-6128-8B31-CA0E6BE7B051}"/>
              </a:ext>
            </a:extLst>
          </p:cNvPr>
          <p:cNvSpPr txBox="1"/>
          <p:nvPr/>
        </p:nvSpPr>
        <p:spPr>
          <a:xfrm>
            <a:off x="119469" y="77354"/>
            <a:ext cx="32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19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/>
      <p:bldP spid="48" grpId="0"/>
      <p:bldP spid="9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F0F-3BC6-4720-AC80-F737B69A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look ahead to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85462-6215-BB1C-616F-AC3C6136A14B}"/>
              </a:ext>
            </a:extLst>
          </p:cNvPr>
          <p:cNvSpPr txBox="1"/>
          <p:nvPr/>
        </p:nvSpPr>
        <p:spPr>
          <a:xfrm>
            <a:off x="1351722" y="2146852"/>
            <a:ext cx="9889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sorting algorithms, we talked about arrays.</a:t>
            </a:r>
          </a:p>
          <a:p>
            <a:endParaRPr lang="en-GB" dirty="0"/>
          </a:p>
          <a:p>
            <a:r>
              <a:rPr lang="en-GB" dirty="0"/>
              <a:t>When we get on to linked lists and other data structures, the story about time complexity changes completely.</a:t>
            </a:r>
          </a:p>
          <a:p>
            <a:endParaRPr lang="en-GB" dirty="0"/>
          </a:p>
          <a:p>
            <a:r>
              <a:rPr lang="en-GB" dirty="0"/>
              <a:t>Which is why Data Structures and Algorithms are usually grouped together when they are studied.</a:t>
            </a:r>
          </a:p>
        </p:txBody>
      </p:sp>
    </p:spTree>
    <p:extLst>
      <p:ext uri="{BB962C8B-B14F-4D97-AF65-F5344CB8AC3E}">
        <p14:creationId xmlns:p14="http://schemas.microsoft.com/office/powerpoint/2010/main" val="967008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490B-B3F7-A234-CC04-22639FE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really homework but you might like to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AAA6-9CA9-56F0-13B9-2AFC2A58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generated animation app of the 5 Algorithms</a:t>
            </a:r>
          </a:p>
          <a:p>
            <a:pPr lvl="1"/>
            <a:r>
              <a:rPr lang="en-GB" dirty="0">
                <a:hlinkClick r:id="rId2"/>
              </a:rPr>
              <a:t>https://compsci-sorting-algorithms.netlify.app/</a:t>
            </a:r>
            <a:endParaRPr lang="en-GB" dirty="0"/>
          </a:p>
          <a:p>
            <a:pPr lvl="1"/>
            <a:r>
              <a:rPr lang="en-GB" dirty="0"/>
              <a:t>Webpage: </a:t>
            </a:r>
            <a:r>
              <a:rPr lang="en-GB" sz="1600" dirty="0">
                <a:hlinkClick r:id="rId3"/>
              </a:rPr>
              <a:t>https://github.com/wai-t/CompSci/blob/main/ComputerScience/index.html</a:t>
            </a:r>
            <a:endParaRPr lang="en-GB" sz="1800" dirty="0"/>
          </a:p>
          <a:p>
            <a:pPr lvl="1"/>
            <a:r>
              <a:rPr lang="en-GB" dirty="0"/>
              <a:t>Implementation: </a:t>
            </a:r>
            <a:r>
              <a:rPr lang="en-GB" sz="1600" dirty="0">
                <a:hlinkClick r:id="rId4"/>
              </a:rPr>
              <a:t>https://github.com/wai-t/CompSci/blob/main/ComputerScience/sorting_algorithms.js</a:t>
            </a:r>
            <a:endParaRPr lang="en-GB" sz="1600" dirty="0"/>
          </a:p>
          <a:p>
            <a:pPr lvl="1"/>
            <a:endParaRPr lang="en-GB" sz="1600" dirty="0"/>
          </a:p>
          <a:p>
            <a:r>
              <a:rPr lang="en-GB" dirty="0"/>
              <a:t>Can you see where it can be improved to be more efficient:</a:t>
            </a:r>
          </a:p>
          <a:p>
            <a:pPr lvl="1"/>
            <a:r>
              <a:rPr lang="en-GB" dirty="0"/>
              <a:t>Review the observations made in the previous slide</a:t>
            </a:r>
          </a:p>
          <a:p>
            <a:pPr lvl="1"/>
            <a:r>
              <a:rPr lang="en-GB" dirty="0"/>
              <a:t>Add some monitoring to count the number of times array elements are looked at and moved to a new position, and compare these counts for each algorithm</a:t>
            </a:r>
          </a:p>
        </p:txBody>
      </p:sp>
    </p:spTree>
    <p:extLst>
      <p:ext uri="{BB962C8B-B14F-4D97-AF65-F5344CB8AC3E}">
        <p14:creationId xmlns:p14="http://schemas.microsoft.com/office/powerpoint/2010/main" val="3135406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E3AC-3528-1081-4EFE-8DAD47E0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Workshop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94298-C8C5-8C49-C342-7280D2C4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24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did this last week – quick revision</a:t>
            </a:r>
          </a:p>
        </p:txBody>
      </p:sp>
    </p:spTree>
    <p:extLst>
      <p:ext uri="{BB962C8B-B14F-4D97-AF65-F5344CB8AC3E}">
        <p14:creationId xmlns:p14="http://schemas.microsoft.com/office/powerpoint/2010/main" val="53302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998A-01C9-AC80-7596-4534BC9B8574}"/>
              </a:ext>
            </a:extLst>
          </p:cNvPr>
          <p:cNvSpPr txBox="1">
            <a:spLocks/>
          </p:cNvSpPr>
          <p:nvPr/>
        </p:nvSpPr>
        <p:spPr>
          <a:xfrm>
            <a:off x="162339" y="116647"/>
            <a:ext cx="3137452" cy="519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Insertion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628259-AB54-6CE8-3120-224D8F11C683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AF28F-4ABE-9801-46C5-7A7679FA17A9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AA73F-BA6A-4E0D-D071-0C6CC07C99DF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CD4CC-FB19-8F6E-305F-83CB8D2997E0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3A2FE-D1C1-FA2A-E48F-A51ABF0A4D5A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8B4DB-0DA6-76AA-321E-A0D0D520B541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0CAB7-0F92-8C86-AAEB-4E1F48AF78D2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CDFA0-77C8-682A-0463-45AB2F36099C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3A21C-FE3E-E9D8-6DFD-E5CD20FF32C0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0DFAB-3F09-7E87-DAE5-546F242ABEEE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9CC0BA-8D60-0229-6F36-B6D33A7E6B3D}"/>
              </a:ext>
            </a:extLst>
          </p:cNvPr>
          <p:cNvGrpSpPr/>
          <p:nvPr/>
        </p:nvGrpSpPr>
        <p:grpSpPr>
          <a:xfrm>
            <a:off x="1142210" y="2318302"/>
            <a:ext cx="372265" cy="1267910"/>
            <a:chOff x="1221723" y="2248728"/>
            <a:chExt cx="372265" cy="12679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409C79-6103-21AC-BD68-65E3BF669D53}"/>
                </a:ext>
              </a:extLst>
            </p:cNvPr>
            <p:cNvSpPr/>
            <p:nvPr/>
          </p:nvSpPr>
          <p:spPr>
            <a:xfrm>
              <a:off x="1221723" y="2593308"/>
              <a:ext cx="37226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9C94AE5-B201-C21A-17D3-D55518290F20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1407856" y="2248728"/>
              <a:ext cx="7991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306140-F321-83FD-5E06-2327166A7892}"/>
              </a:ext>
            </a:extLst>
          </p:cNvPr>
          <p:cNvGrpSpPr/>
          <p:nvPr/>
        </p:nvGrpSpPr>
        <p:grpSpPr>
          <a:xfrm>
            <a:off x="2077622" y="367334"/>
            <a:ext cx="388247" cy="1280200"/>
            <a:chOff x="5901876" y="2967335"/>
            <a:chExt cx="388247" cy="128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1C73A4-FEBA-C7F3-3A87-45C96F994847}"/>
                </a:ext>
              </a:extLst>
            </p:cNvPr>
            <p:cNvSpPr/>
            <p:nvPr/>
          </p:nvSpPr>
          <p:spPr>
            <a:xfrm>
              <a:off x="5901876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B4F5A2-7D44-0310-C912-81EA7A60E93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96000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B51509-0293-C6A9-09A5-357D494B8D2D}"/>
              </a:ext>
            </a:extLst>
          </p:cNvPr>
          <p:cNvSpPr txBox="1"/>
          <p:nvPr/>
        </p:nvSpPr>
        <p:spPr>
          <a:xfrm>
            <a:off x="2885660" y="3697150"/>
            <a:ext cx="642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saw Insertion Sort last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moves slowly to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 scans elements to the right of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A[I] &lt; A[J] then “rotate A[I] and A[J]”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Increment I </a:t>
            </a:r>
          </a:p>
          <a:p>
            <a:endParaRPr lang="en-GB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5E0D99-3877-5AF7-663B-0F5E41601A46}"/>
              </a:ext>
            </a:extLst>
          </p:cNvPr>
          <p:cNvGrpSpPr/>
          <p:nvPr/>
        </p:nvGrpSpPr>
        <p:grpSpPr>
          <a:xfrm>
            <a:off x="2458278" y="569844"/>
            <a:ext cx="4850296" cy="437322"/>
            <a:chOff x="1573696" y="2885661"/>
            <a:chExt cx="4850296" cy="4373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D94E18-3D61-FB5B-3CA3-05DFD3EA6801}"/>
                </a:ext>
              </a:extLst>
            </p:cNvPr>
            <p:cNvSpPr txBox="1"/>
            <p:nvPr/>
          </p:nvSpPr>
          <p:spPr>
            <a:xfrm>
              <a:off x="1573696" y="2885661"/>
              <a:ext cx="485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Outer loop (slower)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7A5FC61-DD3B-B98D-842A-8F85D7DCFB40}"/>
                </a:ext>
              </a:extLst>
            </p:cNvPr>
            <p:cNvCxnSpPr/>
            <p:nvPr/>
          </p:nvCxnSpPr>
          <p:spPr>
            <a:xfrm>
              <a:off x="1802295" y="3322983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42C898-F15D-49E1-636F-0E92C59155CE}"/>
              </a:ext>
            </a:extLst>
          </p:cNvPr>
          <p:cNvGrpSpPr/>
          <p:nvPr/>
        </p:nvGrpSpPr>
        <p:grpSpPr>
          <a:xfrm>
            <a:off x="1540566" y="2932044"/>
            <a:ext cx="4850296" cy="371061"/>
            <a:chOff x="2961861" y="675861"/>
            <a:chExt cx="4850296" cy="3710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FFDA3B-5D0A-F7BF-B7D5-8E98E11E4790}"/>
                </a:ext>
              </a:extLst>
            </p:cNvPr>
            <p:cNvSpPr txBox="1"/>
            <p:nvPr/>
          </p:nvSpPr>
          <p:spPr>
            <a:xfrm>
              <a:off x="2961861" y="675861"/>
              <a:ext cx="485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Inner loop (faster)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885CEF-92CD-FDC7-E44E-4B436AF52A6C}"/>
                </a:ext>
              </a:extLst>
            </p:cNvPr>
            <p:cNvCxnSpPr/>
            <p:nvPr/>
          </p:nvCxnSpPr>
          <p:spPr>
            <a:xfrm>
              <a:off x="3379304" y="1043609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466C9B4-514B-4FFC-32E8-07EA2E3E1220}"/>
                </a:ext>
              </a:extLst>
            </p:cNvPr>
            <p:cNvCxnSpPr/>
            <p:nvPr/>
          </p:nvCxnSpPr>
          <p:spPr>
            <a:xfrm>
              <a:off x="3526182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94E68C9-FDB0-BCBF-D102-7D647141CE9A}"/>
                </a:ext>
              </a:extLst>
            </p:cNvPr>
            <p:cNvCxnSpPr/>
            <p:nvPr/>
          </p:nvCxnSpPr>
          <p:spPr>
            <a:xfrm>
              <a:off x="3673060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B7F63BD-2F3B-FB70-42EC-700E8A7C8A53}"/>
                </a:ext>
              </a:extLst>
            </p:cNvPr>
            <p:cNvCxnSpPr/>
            <p:nvPr/>
          </p:nvCxnSpPr>
          <p:spPr>
            <a:xfrm>
              <a:off x="3819938" y="1046922"/>
              <a:ext cx="1361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638A73-82B1-D3BF-FD82-84F06C2E6F45}"/>
              </a:ext>
            </a:extLst>
          </p:cNvPr>
          <p:cNvGrpSpPr/>
          <p:nvPr/>
        </p:nvGrpSpPr>
        <p:grpSpPr>
          <a:xfrm>
            <a:off x="7129734" y="3661325"/>
            <a:ext cx="3766864" cy="1876425"/>
            <a:chOff x="6851439" y="3333334"/>
            <a:chExt cx="3766864" cy="187642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D014498-9074-C14D-141F-21CC1D182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30" t="28791" r="16568" b="4889"/>
            <a:stretch/>
          </p:blipFill>
          <p:spPr>
            <a:xfrm>
              <a:off x="7522678" y="3333334"/>
              <a:ext cx="3095625" cy="1876425"/>
            </a:xfrm>
            <a:prstGeom prst="rect">
              <a:avLst/>
            </a:prstGeom>
          </p:spPr>
        </p:pic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5E31359-8777-8E0D-2061-FC367B2574E8}"/>
                </a:ext>
              </a:extLst>
            </p:cNvPr>
            <p:cNvSpPr/>
            <p:nvPr/>
          </p:nvSpPr>
          <p:spPr>
            <a:xfrm rot="21449199">
              <a:off x="6851439" y="4082907"/>
              <a:ext cx="451606" cy="14519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22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A854C8F-8836-63CB-C81B-832C0D628CE5}"/>
              </a:ext>
            </a:extLst>
          </p:cNvPr>
          <p:cNvSpPr/>
          <p:nvPr/>
        </p:nvSpPr>
        <p:spPr>
          <a:xfrm>
            <a:off x="390581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A00B046-AF1A-2E25-4499-5A17E2CF2E66}"/>
              </a:ext>
            </a:extLst>
          </p:cNvPr>
          <p:cNvSpPr/>
          <p:nvPr/>
        </p:nvSpPr>
        <p:spPr>
          <a:xfrm>
            <a:off x="2870776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A37C70-50D9-05A1-0A85-35C324B54FF1}"/>
              </a:ext>
            </a:extLst>
          </p:cNvPr>
          <p:cNvGrpSpPr/>
          <p:nvPr/>
        </p:nvGrpSpPr>
        <p:grpSpPr>
          <a:xfrm>
            <a:off x="2077622" y="367334"/>
            <a:ext cx="388247" cy="1280200"/>
            <a:chOff x="5901876" y="2967335"/>
            <a:chExt cx="388247" cy="1280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66EAF5-202B-909B-3FD9-534559489F95}"/>
                </a:ext>
              </a:extLst>
            </p:cNvPr>
            <p:cNvSpPr/>
            <p:nvPr/>
          </p:nvSpPr>
          <p:spPr>
            <a:xfrm>
              <a:off x="5901876" y="2967335"/>
              <a:ext cx="3882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I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480D084-FFAE-A308-2724-23E1B730A35D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6096000" y="3890665"/>
              <a:ext cx="0" cy="35687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10B6211-40D7-70D7-A2D3-0255A38628CE}"/>
              </a:ext>
            </a:extLst>
          </p:cNvPr>
          <p:cNvSpPr/>
          <p:nvPr/>
        </p:nvSpPr>
        <p:spPr>
          <a:xfrm>
            <a:off x="85724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7C150-6924-EA32-602D-A3F8F9CEA645}"/>
              </a:ext>
            </a:extLst>
          </p:cNvPr>
          <p:cNvSpPr/>
          <p:nvPr/>
        </p:nvSpPr>
        <p:spPr>
          <a:xfrm>
            <a:off x="1879603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C98FA-A039-4046-478D-C4C7A3C815BA}"/>
              </a:ext>
            </a:extLst>
          </p:cNvPr>
          <p:cNvSpPr/>
          <p:nvPr/>
        </p:nvSpPr>
        <p:spPr>
          <a:xfrm>
            <a:off x="494668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77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EF6FD0-6F58-1545-D430-5B9F1D69D7E8}"/>
              </a:ext>
            </a:extLst>
          </p:cNvPr>
          <p:cNvSpPr/>
          <p:nvPr/>
        </p:nvSpPr>
        <p:spPr>
          <a:xfrm>
            <a:off x="5969044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01F9EB-16B8-DECF-06AB-BEBDD8EE120F}"/>
              </a:ext>
            </a:extLst>
          </p:cNvPr>
          <p:cNvSpPr/>
          <p:nvPr/>
        </p:nvSpPr>
        <p:spPr>
          <a:xfrm>
            <a:off x="699140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36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18F667-D99C-057F-0CE3-BF336014E305}"/>
              </a:ext>
            </a:extLst>
          </p:cNvPr>
          <p:cNvSpPr/>
          <p:nvPr/>
        </p:nvSpPr>
        <p:spPr>
          <a:xfrm>
            <a:off x="801376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EF26E6-AAF8-73B0-08DC-699827A9C481}"/>
              </a:ext>
            </a:extLst>
          </p:cNvPr>
          <p:cNvSpPr/>
          <p:nvPr/>
        </p:nvSpPr>
        <p:spPr>
          <a:xfrm>
            <a:off x="903612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23C9F7-3A77-71E9-1943-8FB3475C0FCE}"/>
              </a:ext>
            </a:extLst>
          </p:cNvPr>
          <p:cNvSpPr/>
          <p:nvPr/>
        </p:nvSpPr>
        <p:spPr>
          <a:xfrm>
            <a:off x="10058485" y="1723604"/>
            <a:ext cx="851967" cy="479646"/>
          </a:xfrm>
          <a:prstGeom prst="rect">
            <a:avLst/>
          </a:prstGeom>
          <a:solidFill>
            <a:schemeClr val="tx1"/>
          </a:solidFill>
          <a:ln cap="rnd"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</a:rPr>
              <a:t>69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116052-6AC0-E519-ECF3-5D5B9ACA01B8}"/>
              </a:ext>
            </a:extLst>
          </p:cNvPr>
          <p:cNvGrpSpPr/>
          <p:nvPr/>
        </p:nvGrpSpPr>
        <p:grpSpPr>
          <a:xfrm>
            <a:off x="1142210" y="2318302"/>
            <a:ext cx="372265" cy="1267910"/>
            <a:chOff x="1221723" y="2248728"/>
            <a:chExt cx="372265" cy="12679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9F35CA-B63D-8E66-81E4-8D164DF2A781}"/>
                </a:ext>
              </a:extLst>
            </p:cNvPr>
            <p:cNvSpPr/>
            <p:nvPr/>
          </p:nvSpPr>
          <p:spPr>
            <a:xfrm>
              <a:off x="1221723" y="2593308"/>
              <a:ext cx="37226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J</a:t>
              </a:r>
              <a:endPara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ADA5A55-0202-BE4B-1936-65096960C8FB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1407856" y="2248728"/>
              <a:ext cx="7991" cy="344580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7BD1A7-E32A-0E10-F9DD-C9DC54186BFC}"/>
              </a:ext>
            </a:extLst>
          </p:cNvPr>
          <p:cNvSpPr txBox="1"/>
          <p:nvPr/>
        </p:nvSpPr>
        <p:spPr>
          <a:xfrm>
            <a:off x="1216412" y="3402590"/>
            <a:ext cx="272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 is looking for the right place to insert the value at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941DF-18F1-7491-7BF4-3AF93B1AE124}"/>
              </a:ext>
            </a:extLst>
          </p:cNvPr>
          <p:cNvSpPr txBox="1"/>
          <p:nvPr/>
        </p:nvSpPr>
        <p:spPr>
          <a:xfrm>
            <a:off x="8011353" y="4005263"/>
            <a:ext cx="4343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pseudocode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(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LENGTH-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 for (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0 to I-1)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    if (A[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&lt; A[J]) {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GB" sz="1400" b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doRotate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(J,</a:t>
            </a:r>
            <a:r>
              <a:rPr lang="en-GB" sz="14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break;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  }</a:t>
            </a:r>
          </a:p>
          <a:p>
            <a:r>
              <a:rPr lang="en-GB" sz="1400" b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B9653E-CE4C-E760-B69D-6D640645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16647"/>
            <a:ext cx="3962400" cy="519458"/>
          </a:xfrm>
        </p:spPr>
        <p:txBody>
          <a:bodyPr>
            <a:normAutofit fontScale="90000"/>
          </a:bodyPr>
          <a:lstStyle/>
          <a:p>
            <a:r>
              <a:rPr lang="en-GB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6997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19 0.0011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2.59259E-6 L -0.04479 -0.07176 C -0.05429 -0.08796 -0.06836 -0.09653 -0.08294 -0.09653 C -0.1 -0.09653 -0.11328 -0.08796 -0.12278 -0.07176 L -0.16758 -2.59259E-6 " pathEditMode="relative" rAng="0" ptsTypes="AAAAA">
                                      <p:cBhvr>
                                        <p:cTn id="10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-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8164 3.33333E-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8385 2.96296E-6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9 0.00116 L 0.16823 -0.0004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7461 0.00301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2.59259E-6 L -0.04531 -0.06759 C -0.05456 -0.08264 -0.06836 -0.09074 -0.08294 -0.09074 C -0.09948 -0.09074 -0.11263 -0.08264 -0.12188 -0.06759 L -0.16615 -2.59259E-6 " pathEditMode="relative" rAng="0" ptsTypes="AAAAA">
                                      <p:cBhvr>
                                        <p:cTn id="25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8" y="-453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2.59259E-6 L 0.16524 -2.59259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85 2.96296E-6 L 0.16549 -2.5925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-0.00046 L 0.24739 -0.00463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24336 0.0044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2.59259E-6 L -0.02409 -0.07176 C -0.02878 -0.08796 -0.03594 -0.09653 -0.04349 -0.09653 C -0.05196 -0.09653 -0.05886 -0.08796 -0.06354 -0.07176 L -0.08633 -2.59259E-6 " pathEditMode="relative" rAng="0" ptsTypes="AAAAA">
                                      <p:cBhvr>
                                        <p:cTn id="40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483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2.96296E-6 L 0.25039 -2.59259E-6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39 -0.00463 L 0.33541 -0.00185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33138 0.00301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-0.00185 L 0.42265 0.00116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24258 0.00301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59259E-6 L -0.06914 -0.06944 C -0.0832 -0.08518 -0.10442 -0.09352 -0.12669 -0.09352 C -0.15195 -0.09352 -0.17213 -0.08518 -0.18632 -0.06944 L -0.25403 -2.59259E-6 " pathEditMode="relative" rAng="0" ptsTypes="AAAAA">
                                      <p:cBhvr>
                                        <p:cTn id="60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46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32 -2.59259E-6 L 1.66667E-6 4.07407E-6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9 2.96296E-6 L 0.33763 0.0007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8281 4.07407E-6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66 0.00116 L 0.50416 0.00116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3306 0.00301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2.59259E-6 L -0.06849 -0.07708 C -0.08242 -0.09444 -0.10365 -0.1037 -0.12578 -0.1037 C -0.15091 -0.1037 -0.17123 -0.09444 -0.18516 -0.07708 L -0.25274 -2.59259E-6 " pathEditMode="relative" rAng="0" ptsTypes="AAAAA">
                                      <p:cBhvr>
                                        <p:cTn id="77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4" y="-51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82 2.22222E-6 L 0.16693 -2.59259E-6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1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3 0.0007 L 0.41823 -2.59259E-6 " pathEditMode="relative" rAng="0" ptsTypes="AA">
                                      <p:cBhvr>
                                        <p:cTn id="81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-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8385 2.96296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17 0.00116 L 0.58815 -0.00046 " pathEditMode="relative" rAng="0" ptsTypes="AA">
                                      <p:cBhvr>
                                        <p:cTn id="87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754 0.00162 " pathEditMode="relative" rAng="0" ptsTypes="AA">
                                      <p:cBhvr>
                                        <p:cTn id="90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2.59259E-6 L -0.15586 -0.06528 C -0.18867 -0.07986 -0.23802 -0.08773 -0.28998 -0.08773 C -0.34883 -0.08773 -0.3961 -0.07986 -0.42891 -0.06528 L -0.58698 -2.59259E-6 " pathEditMode="relative" rAng="0" ptsTypes="AAAAA">
                                      <p:cBhvr>
                                        <p:cTn id="94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6" y="-439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92 3.33333E-6 L 0.25391 -2.59259E-6 " pathEditMode="relative" rAng="0" ptsTypes="AA">
                                      <p:cBhvr>
                                        <p:cTn id="96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4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23 -4.81481E-6 L 0.50235 -2.59259E-6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18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07 0.0007 L 0.16667 -2.59259E-6 " pathEditMode="relative" rAng="0" ptsTypes="AA">
                                      <p:cBhvr>
                                        <p:cTn id="100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1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73 4.07407E-6 L -0.16771 -2.59259E-6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11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04 4.07407E-6 L -0.16888 -2.59259E-6 " pathEditMode="relative" rAng="0" ptsTypes="AA">
                                      <p:cBhvr>
                                        <p:cTn id="10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1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9 -4.81481E-6 L 0.24909 -2.59259E-6 " pathEditMode="relative" rAng="0" ptsTypes="AA">
                                      <p:cBhvr>
                                        <p:cTn id="106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18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15 3.33333E-6 L -0.08451 -2.59259E-6 " pathEditMode="relative" rAng="0" ptsTypes="AA">
                                      <p:cBhvr>
                                        <p:cTn id="108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815 -0.00046 L 0.66719 0.00116 " pathEditMode="relative" rAng="0" ptsTypes="AA">
                                      <p:cBhvr>
                                        <p:cTn id="11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49766 0.00602 " pathEditMode="relative" rAng="0" ptsTypes="AA">
                                      <p:cBhvr>
                                        <p:cTn id="115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2.59259E-6 L -0.06901 -0.06852 C -0.08307 -0.08403 -0.10404 -0.09213 -0.12617 -0.09213 C -0.1513 -0.09213 -0.17136 -0.08403 -0.18542 -0.06852 L -0.25261 -2.59259E-6 " pathEditMode="relative" rAng="0" ptsTypes="AAAAA">
                                      <p:cBhvr>
                                        <p:cTn id="119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-460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9 4.07407E-6 L 0.33372 -2.59259E-6 " pathEditMode="relative" rAng="0" ptsTypes="AA">
                                      <p:cBhvr>
                                        <p:cTn id="121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116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35 2.96296E-6 L 0.58933 -2.59259E-6 " pathEditMode="relative" rAng="0" ptsTypes="AA">
                                      <p:cBhvr>
                                        <p:cTn id="123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46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6 2.96296E-6 L 0.25079 -2.59259E-6 " pathEditMode="relative" rAng="0" ptsTypes="AA">
                                      <p:cBhvr>
                                        <p:cTn id="125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5" grpId="0" animBg="1"/>
      <p:bldP spid="75" grpId="1" animBg="1"/>
      <p:bldP spid="75" grpId="2" animBg="1"/>
      <p:bldP spid="75" grpId="3" animBg="1"/>
      <p:bldP spid="75" grpId="4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161BF6-51E0-DA75-82CF-632706570933}"/>
              </a:ext>
            </a:extLst>
          </p:cNvPr>
          <p:cNvSpPr txBox="1">
            <a:spLocks/>
          </p:cNvSpPr>
          <p:nvPr/>
        </p:nvSpPr>
        <p:spPr>
          <a:xfrm>
            <a:off x="162338" y="116647"/>
            <a:ext cx="4173688" cy="5194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Insertion Sort - observations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DE70BA-18F4-EE4A-2F0E-78890FD6A144}"/>
              </a:ext>
            </a:extLst>
          </p:cNvPr>
          <p:cNvGrpSpPr/>
          <p:nvPr/>
        </p:nvGrpSpPr>
        <p:grpSpPr>
          <a:xfrm>
            <a:off x="3205316" y="1229032"/>
            <a:ext cx="4896465" cy="1640337"/>
            <a:chOff x="3205316" y="1229032"/>
            <a:chExt cx="4896465" cy="164033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F587FE-E35D-0DCA-C113-73C32CB0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6327" y="1256427"/>
              <a:ext cx="4855454" cy="161294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ABA876-0035-F295-998B-B708AB51970A}"/>
                </a:ext>
              </a:extLst>
            </p:cNvPr>
            <p:cNvSpPr/>
            <p:nvPr/>
          </p:nvSpPr>
          <p:spPr>
            <a:xfrm>
              <a:off x="3205316" y="1229032"/>
              <a:ext cx="1435510" cy="491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D6E4BD-8B99-4961-2764-DE78ED193EBD}"/>
              </a:ext>
            </a:extLst>
          </p:cNvPr>
          <p:cNvGrpSpPr/>
          <p:nvPr/>
        </p:nvGrpSpPr>
        <p:grpSpPr>
          <a:xfrm>
            <a:off x="2448232" y="2680264"/>
            <a:ext cx="3611256" cy="1342481"/>
            <a:chOff x="2448232" y="2680264"/>
            <a:chExt cx="3611256" cy="1342481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F38EC8B-B605-9605-4F10-D7BFE59BBF47}"/>
                </a:ext>
              </a:extLst>
            </p:cNvPr>
            <p:cNvSpPr/>
            <p:nvPr/>
          </p:nvSpPr>
          <p:spPr>
            <a:xfrm rot="5400000">
              <a:off x="4360606" y="2021503"/>
              <a:ext cx="388374" cy="170589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513440-7681-5E2C-994C-9526AFA8D81D}"/>
                </a:ext>
              </a:extLst>
            </p:cNvPr>
            <p:cNvSpPr txBox="1"/>
            <p:nvPr/>
          </p:nvSpPr>
          <p:spPr>
            <a:xfrm>
              <a:off x="2448232" y="3068638"/>
              <a:ext cx="3611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After each loop over J, everything up to I is in sorted order, BUT we still haven’t looked at elements after I. So we don’t have a partial result yet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4EBEF8-E95E-7D68-54F1-745EADAB8D5E}"/>
              </a:ext>
            </a:extLst>
          </p:cNvPr>
          <p:cNvCxnSpPr/>
          <p:nvPr/>
        </p:nvCxnSpPr>
        <p:spPr>
          <a:xfrm flipH="1" flipV="1">
            <a:off x="5879690" y="2163097"/>
            <a:ext cx="1268362" cy="128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79CFBE-8033-8420-51DF-697F16FB8DAB}"/>
              </a:ext>
            </a:extLst>
          </p:cNvPr>
          <p:cNvSpPr txBox="1"/>
          <p:nvPr/>
        </p:nvSpPr>
        <p:spPr>
          <a:xfrm>
            <a:off x="6420465" y="3608439"/>
            <a:ext cx="3205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Instead of always looping over J every time I moves to the next position, we could look at the next value. If it’s higher, then we can skip the loop over J and move on to the next I.</a:t>
            </a:r>
          </a:p>
        </p:txBody>
      </p:sp>
    </p:spTree>
    <p:extLst>
      <p:ext uri="{BB962C8B-B14F-4D97-AF65-F5344CB8AC3E}">
        <p14:creationId xmlns:p14="http://schemas.microsoft.com/office/powerpoint/2010/main" val="3926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0FF-7973-6F8E-440D-72F6DCD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44F7-BB3E-0938-FBE1-40693714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18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2929</Words>
  <Application>Microsoft Office PowerPoint</Application>
  <PresentationFormat>Widescreen</PresentationFormat>
  <Paragraphs>668</Paragraphs>
  <Slides>45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  <vt:variant>
        <vt:lpstr>Custom Shows</vt:lpstr>
      </vt:variant>
      <vt:variant>
        <vt:i4>1</vt:i4>
      </vt:variant>
    </vt:vector>
  </HeadingPairs>
  <TitlesOfParts>
    <vt:vector size="53" baseType="lpstr">
      <vt:lpstr>Aptos</vt:lpstr>
      <vt:lpstr>Aptos Display</vt:lpstr>
      <vt:lpstr>Arial</vt:lpstr>
      <vt:lpstr>Cambria Math</vt:lpstr>
      <vt:lpstr>Cascadia Code</vt:lpstr>
      <vt:lpstr>Consolas</vt:lpstr>
      <vt:lpstr>Office Theme</vt:lpstr>
      <vt:lpstr>Sorting Algorithms</vt:lpstr>
      <vt:lpstr>Reminder</vt:lpstr>
      <vt:lpstr>Agenda</vt:lpstr>
      <vt:lpstr>Job Interview Skills</vt:lpstr>
      <vt:lpstr>Insertion Sort</vt:lpstr>
      <vt:lpstr>PowerPoint Presentation</vt:lpstr>
      <vt:lpstr>Insertion Sort</vt:lpstr>
      <vt:lpstr>PowerPoint Presentation</vt:lpstr>
      <vt:lpstr>Selection Sort</vt:lpstr>
      <vt:lpstr>Selection Sort</vt:lpstr>
      <vt:lpstr>Selection Sort - Animation</vt:lpstr>
      <vt:lpstr>Selection Sort - observations</vt:lpstr>
      <vt:lpstr>Bubble Sort</vt:lpstr>
      <vt:lpstr>PowerPoint Presentation</vt:lpstr>
      <vt:lpstr>PowerPoint Presentation</vt:lpstr>
      <vt:lpstr>PowerPoint Presentation</vt:lpstr>
      <vt:lpstr>Merge Sort</vt:lpstr>
      <vt:lpstr>Merge Sort</vt:lpstr>
      <vt:lpstr>Merge Sort – divide before conquer</vt:lpstr>
      <vt:lpstr>Merge Sort – do sort merge at end of each recursion</vt:lpstr>
      <vt:lpstr>Pseudocode: recursive function call</vt:lpstr>
      <vt:lpstr>Call structure: recursive function call</vt:lpstr>
      <vt:lpstr>Quick Sort</vt:lpstr>
      <vt:lpstr>Quick Sort</vt:lpstr>
      <vt:lpstr>Quick Sort – Animation Part 1</vt:lpstr>
      <vt:lpstr>Quick Sort – Animation Part 2</vt:lpstr>
      <vt:lpstr>Pseudocode: recursive function call</vt:lpstr>
      <vt:lpstr>Caveat about recursion</vt:lpstr>
      <vt:lpstr>Complexity</vt:lpstr>
      <vt:lpstr>Maths Check</vt:lpstr>
      <vt:lpstr>Time Complexity</vt:lpstr>
      <vt:lpstr>Why only the highest order matters</vt:lpstr>
      <vt:lpstr>Time Complexity of our 5 Sorting Algorithms</vt:lpstr>
      <vt:lpstr>Stability</vt:lpstr>
      <vt:lpstr>Stability</vt:lpstr>
      <vt:lpstr>PowerPoint Presentation</vt:lpstr>
      <vt:lpstr>Special Cases</vt:lpstr>
      <vt:lpstr>Sorting Booleans, Types with a limited number of variants</vt:lpstr>
      <vt:lpstr>Radix Sort</vt:lpstr>
      <vt:lpstr>If we only need the first M results</vt:lpstr>
      <vt:lpstr>Multithreading</vt:lpstr>
      <vt:lpstr>Combing Sorts</vt:lpstr>
      <vt:lpstr>A look ahead to Data Structures</vt:lpstr>
      <vt:lpstr>Not really homework but you might like to see</vt:lpstr>
      <vt:lpstr>End of Workshop</vt:lpstr>
      <vt:lpstr>Slides for Fourth 27 Jul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18</cp:revision>
  <dcterms:created xsi:type="dcterms:W3CDTF">2024-07-22T07:14:07Z</dcterms:created>
  <dcterms:modified xsi:type="dcterms:W3CDTF">2024-07-26T17:11:02Z</dcterms:modified>
</cp:coreProperties>
</file>