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8" r:id="rId6"/>
    <p:sldId id="260" r:id="rId7"/>
    <p:sldId id="267" r:id="rId8"/>
    <p:sldId id="269" r:id="rId9"/>
    <p:sldId id="270" r:id="rId10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" roundtripDataSignature="AMtx7mggHTocux73eUUS8qCNXO43N9vIV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hlad Lama" initials="PL" lastIdx="1" clrIdx="0">
    <p:extLst>
      <p:ext uri="{19B8F6BF-5375-455C-9EA6-DF929625EA0E}">
        <p15:presenceInfo xmlns:p15="http://schemas.microsoft.com/office/powerpoint/2012/main" userId="3c85f8e04f5590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>
      <p:cViewPr varScale="1">
        <p:scale>
          <a:sx n="89" d="100"/>
          <a:sy n="89" d="100"/>
        </p:scale>
        <p:origin x="1800" y="176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27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7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06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14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1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8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8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7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7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ibazen/employee-churn-analysis-prediction/blob/master/Capstone2_HR%20analytics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Employee churn model analysis– Non-Technical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03/02/2020</a:t>
            </a:r>
            <a:endParaRPr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AU" sz="14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Prahlad</a:t>
            </a:r>
            <a:r>
              <a:rPr lang="en-AU">
                <a:solidFill>
                  <a:schemeClr val="dk1"/>
                </a:solidFill>
              </a:rPr>
              <a:t> Lama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D198D-D6C9-4F17-A887-B36B37A07344}"/>
              </a:ext>
            </a:extLst>
          </p:cNvPr>
          <p:cNvSpPr/>
          <p:nvPr/>
        </p:nvSpPr>
        <p:spPr>
          <a:xfrm>
            <a:off x="5001986" y="-1458"/>
            <a:ext cx="3941239" cy="1039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AU" sz="1200"/>
              <a:t>Rising Churn  (</a:t>
            </a:r>
            <a:r>
              <a:rPr lang="en-US" sz="1200"/>
              <a:t>↑ </a:t>
            </a:r>
            <a:r>
              <a:rPr lang="en-AU" sz="1200"/>
              <a:t>20%  YOY)   </a:t>
            </a:r>
            <a:r>
              <a:rPr lang="en-US" sz="1200"/>
              <a:t>are increasingly contributing to</a:t>
            </a:r>
            <a:r>
              <a:rPr lang="en-AU" sz="1200"/>
              <a:t>   hiring cost (+25% YOY) and  decline in time based productivity </a:t>
            </a:r>
            <a:r>
              <a:rPr lang="en-US" sz="1200"/>
              <a:t>, requiring  reduction in Churn Rate to reduce this impact in both the short and long term.</a:t>
            </a:r>
          </a:p>
        </p:txBody>
      </p:sp>
      <p:grpSp>
        <p:nvGrpSpPr>
          <p:cNvPr id="49" name="Google Shape;49;p3"/>
          <p:cNvGrpSpPr/>
          <p:nvPr/>
        </p:nvGrpSpPr>
        <p:grpSpPr>
          <a:xfrm>
            <a:off x="695481" y="1384768"/>
            <a:ext cx="7341871" cy="1661384"/>
            <a:chOff x="709649" y="1412776"/>
            <a:chExt cx="7491440" cy="1695230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2069732"/>
              <a:ext cx="3528392" cy="753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/>
                <a:t>Star line Co. inability to take  action on  alarming churn rate of +20%, resulted in loss of its over 10% of employees count</a:t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597094" y="1694838"/>
              <a:ext cx="3528392" cy="1413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AU" dirty="0"/>
                <a:t>Star line  Co. Churn rate increased 20% from last year in western division in California and finding and replacing these employees ended up having 25% costlier than before</a:t>
              </a:r>
            </a:p>
            <a:p>
              <a:pPr lvl="0"/>
              <a:endParaRPr lang="en-AU" dirty="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957296" y="3191591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endParaRPr lang="en-US"/>
          </a:p>
          <a:p>
            <a:pPr algn="ctr"/>
            <a:r>
              <a:rPr lang="en-US"/>
              <a:t>Star line Co.  Has yet no clear picture of the </a:t>
            </a:r>
          </a:p>
          <a:p>
            <a:pPr lvl="0" algn="ctr"/>
            <a:r>
              <a:rPr lang="en-US"/>
              <a:t>drivers that have caused the recent churn</a:t>
            </a:r>
          </a:p>
        </p:txBody>
      </p:sp>
      <p:sp>
        <p:nvSpPr>
          <p:cNvPr id="57" name="Google Shape;57;p3"/>
          <p:cNvSpPr/>
          <p:nvPr/>
        </p:nvSpPr>
        <p:spPr>
          <a:xfrm>
            <a:off x="703950" y="307845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456128" y="3175260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546195" y="3360737"/>
            <a:ext cx="3457947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 department have employed increasing benefits and have recommended Analytics team to find potential factors that can help increase retention and reduce Churn.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1" y="139262"/>
            <a:ext cx="8618537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/>
              <a:t>Through a combination of visual and statistical methods, we identified three key variables:</a:t>
            </a:r>
            <a:r>
              <a:rPr lang="en-US" sz="1600">
                <a:solidFill>
                  <a:srgbClr val="002C46"/>
                </a:solidFill>
                <a:latin typeface="Arial" panose="020B0604020202020204" pitchFamily="34" charset="0"/>
              </a:rPr>
              <a:t> Monthly Income, Overtime &amp; Total working Years</a:t>
            </a:r>
            <a:r>
              <a:rPr lang="en-US" sz="1600"/>
              <a:t> were associated with Employee leaving(Attrition) the company</a:t>
            </a:r>
            <a:r>
              <a:rPr lang="en-US" sz="1600">
                <a:solidFill>
                  <a:srgbClr val="002C46"/>
                </a:solidFill>
                <a:latin typeface="Arial" panose="020B0604020202020204" pitchFamily="34" charset="0"/>
              </a:rPr>
              <a:t>.</a:t>
            </a:r>
            <a:br>
              <a:rPr lang="en-US" sz="1600" b="0"/>
            </a:br>
            <a:br>
              <a:rPr lang="en-US" sz="1600" b="0"/>
            </a:br>
            <a:br>
              <a:rPr lang="en-US" sz="1600" b="0"/>
            </a:br>
            <a:br>
              <a:rPr lang="en-US" sz="1600"/>
            </a:br>
            <a:r>
              <a:rPr lang="en-AU" sz="1600"/>
              <a:t>.</a:t>
            </a:r>
            <a:endParaRPr sz="1600"/>
          </a:p>
        </p:txBody>
      </p:sp>
      <p:sp>
        <p:nvSpPr>
          <p:cNvPr id="71" name="Google Shape;71;p2"/>
          <p:cNvSpPr/>
          <p:nvPr/>
        </p:nvSpPr>
        <p:spPr>
          <a:xfrm>
            <a:off x="539451" y="6316661"/>
            <a:ext cx="53057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Star line </a:t>
            </a:r>
            <a:r>
              <a:rPr lang="en-AU" sz="800" b="1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Co.</a:t>
            </a:r>
            <a:r>
              <a:rPr lang="en-AU" sz="8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</a:t>
            </a:r>
            <a:r>
              <a:rPr lang="en-AU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</a:rPr>
              <a:t>1.Refer to Slide 8 </a:t>
            </a:r>
            <a:r>
              <a:rPr lang="en-AU" sz="800" err="1">
                <a:solidFill>
                  <a:schemeClr val="dk1"/>
                </a:solidFill>
              </a:rPr>
              <a:t>barplots</a:t>
            </a:r>
            <a:r>
              <a:rPr lang="en-AU" sz="800">
                <a:solidFill>
                  <a:schemeClr val="dk1"/>
                </a:solidFill>
              </a:rPr>
              <a:t> where Leavers %  Over Time (30.5%)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1"/>
                </a:solidFill>
              </a:rPr>
              <a:t>2.Refer to cap_2 python HR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5845236" y="922573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5384322" y="1287392"/>
            <a:ext cx="2963538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>
                <a:solidFill>
                  <a:schemeClr val="dk1"/>
                </a:solidFill>
              </a:rPr>
              <a:t>Overtime : Employees who work overtime (30.5%)</a:t>
            </a:r>
            <a:r>
              <a:rPr lang="en-AU" baseline="30000">
                <a:solidFill>
                  <a:schemeClr val="dk1"/>
                </a:solidFill>
              </a:rPr>
              <a:t>1</a:t>
            </a:r>
            <a:r>
              <a:rPr lang="en-AU">
                <a:solidFill>
                  <a:schemeClr val="dk1"/>
                </a:solidFill>
              </a:rPr>
              <a:t>  are highly likely to leave the company than who don’t (10.4%)</a:t>
            </a:r>
            <a:r>
              <a:rPr lang="en-AU" baseline="30000">
                <a:solidFill>
                  <a:schemeClr val="dk1"/>
                </a:solidFill>
              </a:rPr>
              <a:t>1</a:t>
            </a:r>
          </a:p>
          <a:p>
            <a:pPr lvl="5"/>
            <a:r>
              <a:rPr lang="en-AU">
                <a:solidFill>
                  <a:schemeClr val="dk1"/>
                </a:solidFill>
              </a:rPr>
              <a:t>   </a:t>
            </a:r>
          </a:p>
          <a:p>
            <a:pPr lvl="5"/>
            <a:endParaRPr lang="en-AU">
              <a:solidFill>
                <a:schemeClr val="dk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AU">
                <a:solidFill>
                  <a:schemeClr val="dk1"/>
                </a:solidFill>
              </a:rPr>
              <a:t>Monthly Income: Employees who make less than $4.7K (46.8%)</a:t>
            </a:r>
            <a:r>
              <a:rPr lang="en-AU" baseline="30000">
                <a:solidFill>
                  <a:schemeClr val="dk1"/>
                </a:solidFill>
              </a:rPr>
              <a:t>2</a:t>
            </a:r>
            <a:r>
              <a:rPr lang="en-AU">
                <a:solidFill>
                  <a:schemeClr val="dk1"/>
                </a:solidFill>
              </a:rPr>
              <a:t>on average are likely to leave than those making $6.8 k or higher monthly income.				</a:t>
            </a:r>
          </a:p>
          <a:p>
            <a:pPr marL="342900" indent="-342900">
              <a:buFont typeface="+mj-lt"/>
              <a:buAutoNum type="arabicPeriod"/>
            </a:pPr>
            <a:r>
              <a:rPr lang="en-AU">
                <a:solidFill>
                  <a:schemeClr val="dk1"/>
                </a:solidFill>
              </a:rPr>
              <a:t>Total working Years: Employees who works less than 8.2 years(42.5%)</a:t>
            </a:r>
            <a:r>
              <a:rPr lang="en-AU" baseline="30000">
                <a:solidFill>
                  <a:schemeClr val="dk1"/>
                </a:solidFill>
              </a:rPr>
              <a:t>2 </a:t>
            </a:r>
            <a:r>
              <a:rPr lang="en-AU">
                <a:solidFill>
                  <a:schemeClr val="dk1"/>
                </a:solidFill>
              </a:rPr>
              <a:t>  on average are  highly likely to leave the company  than those working  more.</a:t>
            </a:r>
          </a:p>
          <a:p>
            <a:endParaRPr lang="en-AU">
              <a:solidFill>
                <a:schemeClr val="dk1"/>
              </a:solidFill>
            </a:endParaRPr>
          </a:p>
          <a:p>
            <a:r>
              <a:rPr lang="en-AU">
                <a:solidFill>
                  <a:schemeClr val="dk1"/>
                </a:solidFill>
              </a:rPr>
              <a:t>	</a:t>
            </a:r>
          </a:p>
          <a:p>
            <a:pPr marL="342900" indent="-342900">
              <a:buFont typeface="+mj-lt"/>
              <a:buAutoNum type="arabicPeriod"/>
            </a:pPr>
            <a:endParaRPr lang="en-AU">
              <a:solidFill>
                <a:schemeClr val="dk1"/>
              </a:solidFill>
            </a:endParaRPr>
          </a:p>
          <a:p>
            <a:pPr lvl="0"/>
            <a:endParaRPr lang="en-AU">
              <a:solidFill>
                <a:schemeClr val="dk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AU">
              <a:solidFill>
                <a:schemeClr val="dk1"/>
              </a:solidFill>
            </a:endParaRPr>
          </a:p>
          <a:p>
            <a:pPr lvl="0"/>
            <a:endParaRPr lang="en-AU">
              <a:solidFill>
                <a:schemeClr val="dk1"/>
              </a:solidFill>
            </a:endParaRPr>
          </a:p>
          <a:p>
            <a:pPr lvl="0"/>
            <a:endParaRPr lang="en-AU">
              <a:solidFill>
                <a:schemeClr val="dk1"/>
              </a:solidFill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089793" y="1355536"/>
            <a:ext cx="3338111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4;p2">
            <a:extLst>
              <a:ext uri="{FF2B5EF4-FFF2-40B4-BE49-F238E27FC236}">
                <a16:creationId xmlns:a16="http://schemas.microsoft.com/office/drawing/2014/main" id="{5F1DA8BB-3A30-8B40-AE73-F048312DAF06}"/>
              </a:ext>
            </a:extLst>
          </p:cNvPr>
          <p:cNvSpPr/>
          <p:nvPr/>
        </p:nvSpPr>
        <p:spPr>
          <a:xfrm>
            <a:off x="171451" y="970834"/>
            <a:ext cx="4743449" cy="522064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BAAF5-1448-DD41-9200-B3893FE83E53}"/>
              </a:ext>
            </a:extLst>
          </p:cNvPr>
          <p:cNvSpPr/>
          <p:nvPr/>
        </p:nvSpPr>
        <p:spPr>
          <a:xfrm>
            <a:off x="1000125" y="4349749"/>
            <a:ext cx="328612" cy="2571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513DAC-A699-6F49-BD29-FC7D59D3F942}"/>
              </a:ext>
            </a:extLst>
          </p:cNvPr>
          <p:cNvSpPr/>
          <p:nvPr/>
        </p:nvSpPr>
        <p:spPr>
          <a:xfrm>
            <a:off x="3352868" y="4606924"/>
            <a:ext cx="190432" cy="2571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71E68C-7DA5-C142-877E-DDFEE86FE780}"/>
              </a:ext>
            </a:extLst>
          </p:cNvPr>
          <p:cNvSpPr/>
          <p:nvPr/>
        </p:nvSpPr>
        <p:spPr>
          <a:xfrm>
            <a:off x="1726290" y="4478336"/>
            <a:ext cx="328612" cy="2571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FC6427-EB21-1F40-9CDA-7C3926062C9B}"/>
              </a:ext>
            </a:extLst>
          </p:cNvPr>
          <p:cNvCxnSpPr>
            <a:cxnSpLocks/>
          </p:cNvCxnSpPr>
          <p:nvPr/>
        </p:nvCxnSpPr>
        <p:spPr>
          <a:xfrm flipV="1">
            <a:off x="2952699" y="5457856"/>
            <a:ext cx="400169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EFC739-002D-4F46-9112-57DF8A6BE9EF}"/>
              </a:ext>
            </a:extLst>
          </p:cNvPr>
          <p:cNvSpPr/>
          <p:nvPr/>
        </p:nvSpPr>
        <p:spPr>
          <a:xfrm>
            <a:off x="354690" y="4349749"/>
            <a:ext cx="645435" cy="102235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504FE99-F9C0-3947-A1C6-B5DD4735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573"/>
            <a:ext cx="4942194" cy="49465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465A4B-0C2E-6443-BC90-9483AA6D1CF8}"/>
              </a:ext>
            </a:extLst>
          </p:cNvPr>
          <p:cNvSpPr/>
          <p:nvPr/>
        </p:nvSpPr>
        <p:spPr>
          <a:xfrm>
            <a:off x="354690" y="4121148"/>
            <a:ext cx="645435" cy="102235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5DA91-E954-D34F-80C2-9EAEF0E4798B}"/>
              </a:ext>
            </a:extLst>
          </p:cNvPr>
          <p:cNvSpPr/>
          <p:nvPr/>
        </p:nvSpPr>
        <p:spPr>
          <a:xfrm>
            <a:off x="2245364" y="4428878"/>
            <a:ext cx="645435" cy="7146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9EB70E-BCBC-3B44-97B4-CE71CC2D783A}"/>
              </a:ext>
            </a:extLst>
          </p:cNvPr>
          <p:cNvSpPr/>
          <p:nvPr/>
        </p:nvSpPr>
        <p:spPr>
          <a:xfrm>
            <a:off x="786035" y="5693560"/>
            <a:ext cx="1766515" cy="4739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err="1"/>
              <a:t>Avg.Monthly</a:t>
            </a:r>
            <a:r>
              <a:rPr lang="en-US" sz="800"/>
              <a:t> Income:$6.8k</a:t>
            </a:r>
          </a:p>
          <a:p>
            <a:pPr algn="ctr"/>
            <a:r>
              <a:rPr lang="en-US" sz="800"/>
              <a:t>Avg.Totalworkingyrs:11.8 </a:t>
            </a:r>
            <a:r>
              <a:rPr lang="en-US" sz="800" err="1"/>
              <a:t>yrs</a:t>
            </a:r>
            <a:endParaRPr lang="en-US" sz="800"/>
          </a:p>
          <a:p>
            <a:pPr algn="ctr"/>
            <a:endParaRPr lang="en-US" sz="8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92244E4-E831-1443-89A7-6972947B226E}"/>
              </a:ext>
            </a:extLst>
          </p:cNvPr>
          <p:cNvSpPr/>
          <p:nvPr/>
        </p:nvSpPr>
        <p:spPr>
          <a:xfrm>
            <a:off x="3068339" y="5717493"/>
            <a:ext cx="1846561" cy="473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err="1"/>
              <a:t>Avg.MonthlyIncome</a:t>
            </a:r>
            <a:r>
              <a:rPr lang="en-US" sz="800"/>
              <a:t>:$4.7K</a:t>
            </a:r>
          </a:p>
          <a:p>
            <a:pPr algn="ctr"/>
            <a:r>
              <a:rPr lang="en-US" sz="800" err="1"/>
              <a:t>Avg.Totalworking</a:t>
            </a:r>
            <a:r>
              <a:rPr lang="en-US" sz="800"/>
              <a:t> years:8.2 </a:t>
            </a:r>
            <a:r>
              <a:rPr lang="en-US" sz="800" err="1"/>
              <a:t>yrs</a:t>
            </a:r>
            <a:endParaRPr lang="en-US" sz="80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71D55C6-2C87-9C4B-AA19-8700EA73A61C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 rot="16200000" flipH="1">
            <a:off x="338197" y="5482709"/>
            <a:ext cx="787049" cy="108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B4ED6ED-8E1A-E64B-AB2B-2E1943B3DC6A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2435449" y="5321591"/>
            <a:ext cx="830036" cy="43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>
                <a:solidFill>
                  <a:srgbClr val="002C46"/>
                </a:solidFill>
              </a:rPr>
              <a:t>From high level statistical analysis, we found  that variables :Overtime,  Single, Total working Years, Sales Representative ,Job level, Years in current Role , Monthly Income and Business Travel, all have a strong association with Employees leaving.</a:t>
            </a:r>
            <a:endParaRPr sz="1400"/>
          </a:p>
        </p:txBody>
      </p:sp>
      <p:cxnSp>
        <p:nvCxnSpPr>
          <p:cNvPr id="104" name="Google Shape;104;p5"/>
          <p:cNvCxnSpPr/>
          <p:nvPr/>
        </p:nvCxnSpPr>
        <p:spPr>
          <a:xfrm>
            <a:off x="88231" y="6481911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14790" y="1355536"/>
            <a:ext cx="3415756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414790" y="1746503"/>
            <a:ext cx="32392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Through utilizing a measure known as correlation we’ve identified variables which indicates how closely a variable is related to Employees Churn(leaving)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Employees who are Sales Representative ,work Overtime, are Single, and make Business Travel frequently strongly  relate to  leaving from those who don’t.</a:t>
            </a:r>
          </a:p>
          <a:p>
            <a:pPr fontAlgn="base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Employees with </a:t>
            </a:r>
            <a:r>
              <a:rPr lang="en-US" b="1"/>
              <a:t>Lower values </a:t>
            </a:r>
            <a:r>
              <a:rPr lang="en-US"/>
              <a:t> of Total working Years, Job level, Years in Current Role, Monthly Income strongly relate to leaving than those with higher values.</a:t>
            </a: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18C77E-A676-B24E-9BD7-065EEC2A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338"/>
            <a:ext cx="5238257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/>
              <a:t>Contrasting both condition of employees leaving and staying  through visualization methodology </a:t>
            </a:r>
            <a:r>
              <a:rPr lang="en-US" sz="1200">
                <a:solidFill>
                  <a:srgbClr val="002C46"/>
                </a:solidFill>
              </a:rPr>
              <a:t>we can see close  association of employees leaving with variables: Employees working Overtime,  who are Single, as Lab Technician and who Travel Rarely.</a:t>
            </a:r>
            <a:endParaRPr sz="1200"/>
          </a:p>
        </p:txBody>
      </p:sp>
      <p:sp>
        <p:nvSpPr>
          <p:cNvPr id="106" name="Google Shape;106;p5"/>
          <p:cNvSpPr/>
          <p:nvPr/>
        </p:nvSpPr>
        <p:spPr>
          <a:xfrm>
            <a:off x="5414789" y="1140332"/>
            <a:ext cx="3014835" cy="53415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902541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760272" y="1210318"/>
            <a:ext cx="2371725" cy="5478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dk1"/>
                </a:solidFill>
              </a:rPr>
              <a:t>Job Role: Lab Technician are the highest leavers(4.2%) out of all Job Roles.</a:t>
            </a:r>
          </a:p>
          <a:p>
            <a:endParaRPr lang="en-AU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dk1"/>
                </a:solidFill>
              </a:rPr>
              <a:t>Single employees make up the highest leavers (8.2%) than Married(5.7%) and Divorced(2.2%)</a:t>
            </a:r>
          </a:p>
          <a:p>
            <a:endParaRPr lang="en-AU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dk1"/>
                </a:solidFill>
              </a:rPr>
              <a:t>Over-timers are  more prone to  (8.6%) leaving than who aren’t(7.5%).</a:t>
            </a:r>
          </a:p>
          <a:p>
            <a:endParaRPr lang="en-AU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dk1"/>
                </a:solidFill>
              </a:rPr>
              <a:t>Employees who travel rarely make up biggest chunk of Leavers(10.6%) but within subgroup who Travel Frequently are more likely to leave</a:t>
            </a:r>
            <a:r>
              <a:rPr lang="en-AU" baseline="30000">
                <a:solidFill>
                  <a:schemeClr val="dk1"/>
                </a:solidFill>
              </a:rPr>
              <a:t>2</a:t>
            </a:r>
            <a:endParaRPr lang="en-AU">
              <a:solidFill>
                <a:schemeClr val="dk1"/>
              </a:solidFill>
            </a:endParaRP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F68D8-4A22-8048-AE10-6BCB5F370308}"/>
              </a:ext>
            </a:extLst>
          </p:cNvPr>
          <p:cNvSpPr txBox="1"/>
          <p:nvPr/>
        </p:nvSpPr>
        <p:spPr>
          <a:xfrm>
            <a:off x="0" y="5922963"/>
            <a:ext cx="578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 plots with Percentage of Employees who left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E63B8-8AAC-C94B-B553-DD31D4107EE9}"/>
              </a:ext>
            </a:extLst>
          </p:cNvPr>
          <p:cNvSpPr/>
          <p:nvPr/>
        </p:nvSpPr>
        <p:spPr>
          <a:xfrm>
            <a:off x="88232" y="6267394"/>
            <a:ext cx="7741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800">
                <a:solidFill>
                  <a:schemeClr val="dk1"/>
                </a:solidFill>
              </a:rPr>
              <a:t>1:Rerer to Slide 7 </a:t>
            </a:r>
            <a:r>
              <a:rPr lang="en-AU" sz="800" err="1">
                <a:solidFill>
                  <a:schemeClr val="dk1"/>
                </a:solidFill>
              </a:rPr>
              <a:t>barplots</a:t>
            </a:r>
            <a:r>
              <a:rPr lang="en-AU" sz="800">
                <a:solidFill>
                  <a:schemeClr val="dk1"/>
                </a:solidFill>
              </a:rPr>
              <a:t> where Leavers %,Sales Rep(39%) and Lab Technician(23%)</a:t>
            </a:r>
          </a:p>
          <a:p>
            <a:pPr lvl="0"/>
            <a:r>
              <a:rPr lang="en-AU" sz="800">
                <a:solidFill>
                  <a:schemeClr val="dk1"/>
                </a:solidFill>
              </a:rPr>
              <a:t>2:Refer to Slide 8 </a:t>
            </a:r>
            <a:r>
              <a:rPr lang="en-AU" sz="800" err="1">
                <a:solidFill>
                  <a:schemeClr val="dk1"/>
                </a:solidFill>
              </a:rPr>
              <a:t>barplots</a:t>
            </a:r>
            <a:r>
              <a:rPr lang="en-AU" sz="800">
                <a:solidFill>
                  <a:schemeClr val="dk1"/>
                </a:solidFill>
              </a:rPr>
              <a:t> where Leavers % </a:t>
            </a:r>
            <a:r>
              <a:rPr lang="en-AU" sz="800" err="1">
                <a:solidFill>
                  <a:schemeClr val="dk1"/>
                </a:solidFill>
              </a:rPr>
              <a:t>Business_travel_frequently</a:t>
            </a:r>
            <a:r>
              <a:rPr lang="en-AU" sz="800">
                <a:solidFill>
                  <a:schemeClr val="dk1"/>
                </a:solidFill>
              </a:rPr>
              <a:t> (24.91%)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1A5A6-9683-2743-9595-5C2272B5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689"/>
            <a:ext cx="5462645" cy="5057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E06A46-05C2-D14C-A26F-8B7BCBEF51D3}"/>
              </a:ext>
            </a:extLst>
          </p:cNvPr>
          <p:cNvSpPr/>
          <p:nvPr/>
        </p:nvSpPr>
        <p:spPr>
          <a:xfrm>
            <a:off x="3400425" y="3529013"/>
            <a:ext cx="357188" cy="3429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/>
              <a:t>From visualization of Job Roles and Business Travel, Majority of Company leavers are :Sales Rep &amp; Lab Technician within all Job Roles and Travel frequently</a:t>
            </a:r>
            <a:endParaRPr sz="140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669583" y="1701249"/>
            <a:ext cx="2414588" cy="289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Sales Representative have the highest (39%) leavers followed by Laboratory Technician(24%) and Human Resources(23%)</a:t>
            </a:r>
          </a:p>
          <a:p>
            <a:pPr fontAlgn="base"/>
            <a:endParaRPr lang="en-US"/>
          </a:p>
          <a:p>
            <a:pPr fontAlgn="base"/>
            <a:endParaRPr 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Employees who Travel Frequently (25%)are likely to leave than who travel rarely(15%) and who don’t travel(8%).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23C34D-8E8F-1649-B5B7-47D7DF25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7" y="980137"/>
            <a:ext cx="4746719" cy="2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50D045-E066-9141-9412-6100D68A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8" y="3866473"/>
            <a:ext cx="4746720" cy="2586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400"/>
              <a:t>From visualization of Overtime &amp; Job Roles, Employees who work overtime &amp; are Lab Technician are most likely to leave the company than who don’t.</a:t>
            </a:r>
            <a:endParaRPr sz="140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586413" y="1696346"/>
            <a:ext cx="2414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Employees who work overtime(30%) of them left  than those who didn’t account for only 10%.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Employees who work overtime out of all employees is 28.3%</a:t>
            </a:r>
          </a:p>
          <a:p>
            <a:pPr fontAlgn="base"/>
            <a:endParaRPr 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Lab Technician who Churn make up 4.2% of total employees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34EC02-AE55-CF4E-9532-04F0E6B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" y="984187"/>
            <a:ext cx="4854995" cy="277116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46EA6-AC15-9349-B213-16B9BD017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" y="3755351"/>
            <a:ext cx="4631531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>
                <a:solidFill>
                  <a:srgbClr val="002C46"/>
                </a:solidFill>
              </a:rPr>
              <a:t>Employing high level statistical model we identified these  top 5 core variables associated with Employees leaving(attrition) based on their importance : Monthly Income, Monthly Rate, Overtime, Daily Rate &amp; Total working Years</a:t>
            </a:r>
            <a:br>
              <a:rPr lang="en-US" sz="1400"/>
            </a:br>
            <a:br>
              <a:rPr lang="en-US" sz="1400"/>
            </a:br>
            <a:endParaRPr sz="140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629275" y="1578132"/>
            <a:ext cx="23717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The feature importance of our  model shows that Monthly Income, Monthly Rate, Overtime, Daily Rate and Total working Years are top features predicting Churn</a:t>
            </a:r>
          </a:p>
          <a:p>
            <a:pPr fontAlgn="base"/>
            <a:endParaRPr lang="en-US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Out of these features </a:t>
            </a:r>
            <a:r>
              <a:rPr lang="en-US" b="1"/>
              <a:t>Monthly Income, Over Time &amp; Total working years  </a:t>
            </a:r>
            <a:r>
              <a:rPr lang="en-US"/>
              <a:t>also showed strongest  correlation with our target variable Attrition</a:t>
            </a:r>
            <a:r>
              <a:rPr lang="en-US" baseline="30000"/>
              <a:t>1</a:t>
            </a:r>
            <a:r>
              <a:rPr lang="en-US"/>
              <a:t>.</a:t>
            </a: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6C90B-81CF-B842-952C-F8FE1BAC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47759"/>
            <a:ext cx="5464367" cy="5032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36221-356B-0A48-8B2E-E770906760CE}"/>
              </a:ext>
            </a:extLst>
          </p:cNvPr>
          <p:cNvSpPr txBox="1"/>
          <p:nvPr/>
        </p:nvSpPr>
        <p:spPr>
          <a:xfrm>
            <a:off x="489727" y="6429446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>
                <a:solidFill>
                  <a:schemeClr val="dk1"/>
                </a:solidFill>
              </a:rPr>
              <a:t>1:Rerer to Slide 5</a:t>
            </a:r>
          </a:p>
          <a:p>
            <a:endParaRPr lang="en-US" sz="1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F4A49-AA36-FF44-BB36-F0010E8923B5}"/>
              </a:ext>
            </a:extLst>
          </p:cNvPr>
          <p:cNvSpPr/>
          <p:nvPr/>
        </p:nvSpPr>
        <p:spPr>
          <a:xfrm>
            <a:off x="489727" y="1220098"/>
            <a:ext cx="610411" cy="4152002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0"/>
              <a:t>A strategic </a:t>
            </a:r>
            <a:r>
              <a:rPr lang="en-US" sz="1600"/>
              <a:t>"Retention Plan"</a:t>
            </a:r>
            <a:r>
              <a:rPr lang="en-US" sz="1600" b="0"/>
              <a:t> should be formulated for each </a:t>
            </a:r>
            <a:r>
              <a:rPr lang="en-US" sz="1600"/>
              <a:t>Risk Category</a:t>
            </a:r>
            <a:r>
              <a:rPr lang="en-US" sz="1600" b="0"/>
              <a:t> group  by HR in conjunctions with involvement  of  HR Representative and Employees Union members.</a:t>
            </a:r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 rot="5400000">
            <a:off x="2481415" y="-761837"/>
            <a:ext cx="3857232" cy="841093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53378" y="1176190"/>
            <a:ext cx="2339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AU" b="1">
                <a:solidFill>
                  <a:schemeClr val="dk1"/>
                </a:solidFill>
              </a:rPr>
              <a:t>Recommendations</a:t>
            </a:r>
            <a:endParaRPr err="1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481332" y="1941209"/>
            <a:ext cx="7587002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har char="•"/>
            </a:pPr>
            <a:r>
              <a:rPr lang="en-US" b="1" dirty="0"/>
              <a:t>Monthly Income</a:t>
            </a:r>
            <a:r>
              <a:rPr lang="en-US" dirty="0"/>
              <a:t>: Employees on higher wages are less likely to leave the company. Hence, efforts should be made to gather information on </a:t>
            </a:r>
            <a:r>
              <a:rPr lang="en-US" b="1" dirty="0"/>
              <a:t>industry benchmarks</a:t>
            </a:r>
            <a:r>
              <a:rPr lang="en-US" dirty="0"/>
              <a:t> in the </a:t>
            </a:r>
            <a:r>
              <a:rPr lang="en-US" b="1" dirty="0"/>
              <a:t>current local market</a:t>
            </a:r>
            <a:r>
              <a:rPr lang="en-US" dirty="0"/>
              <a:t> to determine if the company is providing competitive wages.</a:t>
            </a:r>
          </a:p>
          <a:p>
            <a:endParaRPr lang="en-US"/>
          </a:p>
          <a:p>
            <a:pPr marL="285750" indent="-285750">
              <a:buChar char="•"/>
            </a:pPr>
            <a:r>
              <a:rPr lang="en-US" b="1" dirty="0"/>
              <a:t>Over Time</a:t>
            </a:r>
            <a:r>
              <a:rPr lang="en-US" dirty="0"/>
              <a:t>: Employees who work overtime are more likely to leave the company. Hence efforts must be taken to </a:t>
            </a:r>
            <a:r>
              <a:rPr lang="en-US" b="1" dirty="0"/>
              <a:t>appropriately scope projects upfront with adequate support and manpowe</a:t>
            </a:r>
            <a:r>
              <a:rPr lang="en-US" dirty="0"/>
              <a:t>r so as to reduce the use of overtime.</a:t>
            </a:r>
          </a:p>
          <a:p>
            <a:endParaRPr lang="en-US"/>
          </a:p>
          <a:p>
            <a:pPr marL="285750" indent="-285750">
              <a:buChar char="•"/>
            </a:pPr>
            <a:r>
              <a:rPr lang="en-US" b="1" dirty="0" err="1"/>
              <a:t>TotalWorkingYears</a:t>
            </a:r>
            <a:r>
              <a:rPr lang="en-US" dirty="0"/>
              <a:t>: The </a:t>
            </a:r>
            <a:r>
              <a:rPr lang="en-US" b="1" dirty="0"/>
              <a:t>more experienced employees</a:t>
            </a:r>
            <a:r>
              <a:rPr lang="en-US" dirty="0"/>
              <a:t> are less likely to leave. Employees who have between 5-8 years of experience should be identified as potentially having a higher-risk of </a:t>
            </a:r>
            <a:r>
              <a:rPr lang="en-US" dirty="0" err="1"/>
              <a:t>leaving.Hence</a:t>
            </a:r>
            <a:r>
              <a:rPr lang="en-US" dirty="0"/>
              <a:t> efforts should be made to them to  reward financially or provide recognition of their work .</a:t>
            </a:r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b="1" dirty="0"/>
              <a:t>Flexible working hours</a:t>
            </a:r>
            <a:r>
              <a:rPr lang="en-US" dirty="0"/>
              <a:t> for Employees who travel frequently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6D434-D7C8-4E22-93DC-F821F99D1612}"/>
              </a:ext>
            </a:extLst>
          </p:cNvPr>
          <p:cNvSpPr txBox="1"/>
          <p:nvPr/>
        </p:nvSpPr>
        <p:spPr>
          <a:xfrm>
            <a:off x="479489" y="5737459"/>
            <a:ext cx="83073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C46"/>
                </a:solidFill>
              </a:rPr>
              <a:t>Risk Category</a:t>
            </a:r>
            <a:r>
              <a:rPr lang="en-US" dirty="0"/>
              <a:t>: High: Medium: Low see Python notebook </a:t>
            </a:r>
            <a:r>
              <a:rPr lang="en-US" u="sng" dirty="0">
                <a:hlinkClick r:id="rId3" tooltip="Capstone2_HR analytics.ipynb"/>
              </a:rPr>
              <a:t>Capstone2_HR </a:t>
            </a:r>
            <a:r>
              <a:rPr lang="en-US" u="sng" dirty="0" err="1">
                <a:hlinkClick r:id="rId3" tooltip="Capstone2_HR analytics.ipynb"/>
              </a:rPr>
              <a:t>analytics.ipynb</a:t>
            </a:r>
            <a:r>
              <a:rPr lang="en-US" dirty="0" err="1"/>
              <a:t>cluster</a:t>
            </a:r>
            <a:r>
              <a:rPr lang="en-US" dirty="0"/>
              <a:t>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668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1071</Words>
  <Application>Microsoft Macintosh PowerPoint</Application>
  <PresentationFormat>Custom</PresentationFormat>
  <Paragraphs>84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Quattrocento Sans</vt:lpstr>
      <vt:lpstr>Synergy_CF_YNR002</vt:lpstr>
      <vt:lpstr>TCLayout.ActiveDocument.1</vt:lpstr>
      <vt:lpstr>Employee churn model analysis– Non-Technical Presentation</vt:lpstr>
      <vt:lpstr>Rising Churn  (↑ 20%  YOY)   are increasingly contributing to   hiring cost (+25% YOY) and  decline in time based productivity , requiring  reduction in Churn Rate to reduce this impact in both the short and long term.</vt:lpstr>
      <vt:lpstr>Through a combination of visual and statistical methods, we identified three key variables: Monthly Income, Overtime &amp; Total working Years were associated with Employee leaving(Attrition) the company.    .</vt:lpstr>
      <vt:lpstr>From high level statistical analysis, we found  that variables :Overtime,  Single, Total working Years, Sales Representative ,Job level, Years in current Role , Monthly Income and Business Travel, all have a strong association with Employees leaving.</vt:lpstr>
      <vt:lpstr>Contrasting both condition of employees leaving and staying  through visualization methodology we can see close  association of employees leaving with variables: Employees working Overtime,  who are Single, as Lab Technician and who Travel Rarely.</vt:lpstr>
      <vt:lpstr>From visualization of Job Roles and Business Travel, Majority of Company leavers are :Sales Rep &amp; Lab Technician within all Job Roles and Travel frequently</vt:lpstr>
      <vt:lpstr>From visualization of Overtime &amp; Job Roles, Employees who work overtime &amp; are Lab Technician are most likely to leave the company than who don’t.</vt:lpstr>
      <vt:lpstr>Employing high level statistical model we identified these  top 5 core variables associated with Employees leaving(attrition) based on their importance : Monthly Income, Monthly Rate, Overtime, Daily Rate &amp; Total working Years  </vt:lpstr>
      <vt:lpstr>A strategic "Retention Plan" should be formulated for each Risk Category group  by HR in conjunctions with involvement  of  HR Representative and Employees Union members.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Starline Co.– Technical Presentation</dc:title>
  <dc:creator>Chris Hui</dc:creator>
  <cp:lastModifiedBy>Prahlad Lama</cp:lastModifiedBy>
  <cp:revision>31</cp:revision>
  <cp:lastPrinted>2020-06-11T18:35:54Z</cp:lastPrinted>
  <dcterms:created xsi:type="dcterms:W3CDTF">2015-09-14T11:37:31Z</dcterms:created>
  <dcterms:modified xsi:type="dcterms:W3CDTF">2020-06-11T18:38:14Z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