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48" r:id="rId1"/>
    <p:sldMasterId id="2147483651" r:id="rId2"/>
  </p:sldMasterIdLst>
  <p:notesMasterIdLst>
    <p:notesMasterId r:id="rId10"/>
  </p:notesMasterIdLst>
  <p:sldIdLst>
    <p:sldId id="272" r:id="rId3"/>
    <p:sldId id="267" r:id="rId4"/>
    <p:sldId id="268" r:id="rId5"/>
    <p:sldId id="260" r:id="rId6"/>
    <p:sldId id="270" r:id="rId7"/>
    <p:sldId id="271" r:id="rId8"/>
    <p:sldId id="269" r:id="rId9"/>
  </p:sldIdLst>
  <p:sldSz cx="8961438" cy="6721475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93">
          <p15:clr>
            <a:srgbClr val="A4A3A4"/>
          </p15:clr>
        </p15:guide>
        <p15:guide id="2" pos="5535">
          <p15:clr>
            <a:srgbClr val="A4A3A4"/>
          </p15:clr>
        </p15:guide>
        <p15:guide id="3" pos="119">
          <p15:clr>
            <a:srgbClr val="A4A3A4"/>
          </p15:clr>
        </p15:guide>
        <p15:guide id="4" pos="36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hm9BQygXBgTJ2GTFksXcKVEpy+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61"/>
  </p:normalViewPr>
  <p:slideViewPr>
    <p:cSldViewPr snapToGrid="0">
      <p:cViewPr varScale="1">
        <p:scale>
          <a:sx n="89" d="100"/>
          <a:sy n="89" d="100"/>
        </p:scale>
        <p:origin x="592" y="176"/>
      </p:cViewPr>
      <p:guideLst>
        <p:guide orient="horz" pos="293"/>
        <p:guide pos="5535"/>
        <p:guide pos="119"/>
        <p:guide pos="36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7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5" Type="http://customschemas.google.com/relationships/presentationmetadata" Target="meta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05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05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90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sldNum" idx="12"/>
          </p:nvPr>
        </p:nvSpPr>
        <p:spPr>
          <a:xfrm>
            <a:off x="6140848" y="9545294"/>
            <a:ext cx="191168" cy="18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 txBox="1">
            <a:spLocks noGrp="1"/>
          </p:cNvSpPr>
          <p:nvPr>
            <p:ph type="ftr" idx="11"/>
          </p:nvPr>
        </p:nvSpPr>
        <p:spPr>
          <a:xfrm>
            <a:off x="6331953" y="110938"/>
            <a:ext cx="65" cy="122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 txBox="1">
            <a:spLocks noGrp="1"/>
          </p:cNvSpPr>
          <p:nvPr>
            <p:ph type="sldNum" idx="12"/>
          </p:nvPr>
        </p:nvSpPr>
        <p:spPr>
          <a:xfrm>
            <a:off x="6247057" y="9546304"/>
            <a:ext cx="8495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6818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086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8302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4660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1614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5820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Google Shape;21;p11"/>
          <p:cNvGraphicFramePr/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r:id="rId3" imgW="1587" imgH="1587" progId="TCLayout.ActiveDocument.1">
                  <p:embed/>
                </p:oleObj>
              </mc:Choice>
              <mc:Fallback>
                <p:oleObj r:id="rId3" imgW="1587" imgH="1587" progId="TCLayout.ActiveDocument.1">
                  <p:embed/>
                  <p:pic>
                    <p:nvPicPr>
                      <p:cNvPr id="21" name="Google Shape;21;p11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3" name="Google Shape;23;p11"/>
          <p:cNvCxnSpPr/>
          <p:nvPr/>
        </p:nvCxnSpPr>
        <p:spPr>
          <a:xfrm>
            <a:off x="88960" y="887678"/>
            <a:ext cx="8784976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>
            <a:spLocks noGrp="1"/>
          </p:cNvSpPr>
          <p:nvPr>
            <p:ph type="title"/>
          </p:nvPr>
        </p:nvSpPr>
        <p:spPr>
          <a:xfrm>
            <a:off x="171453" y="230190"/>
            <a:ext cx="8618538" cy="22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>
            <a:spLocks noGrp="1"/>
          </p:cNvSpPr>
          <p:nvPr>
            <p:ph type="title"/>
          </p:nvPr>
        </p:nvSpPr>
        <p:spPr>
          <a:xfrm>
            <a:off x="171453" y="230190"/>
            <a:ext cx="8618538" cy="22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body" idx="1"/>
          </p:nvPr>
        </p:nvSpPr>
        <p:spPr>
          <a:xfrm>
            <a:off x="2296319" y="2519680"/>
            <a:ext cx="4302125" cy="944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Char char="▪"/>
              <a:defRPr/>
            </a:lvl2pPr>
            <a:lvl3pPr marL="1371600" lvl="2" indent="-3657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–"/>
              <a:defRPr/>
            </a:lvl3pPr>
            <a:lvl4pPr marL="1828800" lvl="3" indent="-3657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▫"/>
              <a:defRPr/>
            </a:lvl4pPr>
            <a:lvl5pPr marL="2286000" lvl="4" indent="-33032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5pPr>
            <a:lvl6pPr marL="2743200" lvl="5" indent="-33032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6pPr>
            <a:lvl7pPr marL="3200400" lvl="6" indent="-33032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7pPr>
            <a:lvl8pPr marL="3657600" lvl="7" indent="-33032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8pPr>
            <a:lvl9pPr marL="4114800" lvl="8" indent="-33032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oogle Shape;8;p9"/>
          <p:cNvGraphicFramePr/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4" imgW="158750" imgH="158750" progId="TCLayout.ActiveDocument.1">
                  <p:embed/>
                </p:oleObj>
              </mc:Choice>
              <mc:Fallback>
                <p:oleObj r:id="rId4" imgW="158750" imgH="158750" progId="TCLayout.ActiveDocument.1">
                  <p:embed/>
                  <p:pic>
                    <p:nvPicPr>
                      <p:cNvPr id="8" name="Google Shape;8;p9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Google Shape;9;p9"/>
          <p:cNvSpPr/>
          <p:nvPr/>
        </p:nvSpPr>
        <p:spPr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9"/>
          <p:cNvSpPr txBox="1">
            <a:spLocks noGrp="1"/>
          </p:cNvSpPr>
          <p:nvPr>
            <p:ph type="body" idx="1"/>
          </p:nvPr>
        </p:nvSpPr>
        <p:spPr>
          <a:xfrm>
            <a:off x="2296318" y="2519678"/>
            <a:ext cx="4302125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05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05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90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90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90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90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90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/>
          <p:nvPr/>
        </p:nvSpPr>
        <p:spPr>
          <a:xfrm>
            <a:off x="8632894" y="6485048"/>
            <a:ext cx="15709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2296319" y="2519680"/>
            <a:ext cx="4302125" cy="944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56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29"/>
              <a:buFont typeface="Arial"/>
              <a:buChar char="▪"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18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68"/>
              <a:buFont typeface="Arial"/>
              <a:buChar char="–"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18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68"/>
              <a:buFont typeface="Arial"/>
              <a:buChar char="▫"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76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76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76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76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76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title"/>
          </p:nvPr>
        </p:nvSpPr>
        <p:spPr>
          <a:xfrm>
            <a:off x="171453" y="230190"/>
            <a:ext cx="8618538" cy="22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12"/>
          <p:cNvSpPr txBox="1"/>
          <p:nvPr/>
        </p:nvSpPr>
        <p:spPr>
          <a:xfrm>
            <a:off x="8671366" y="6503196"/>
            <a:ext cx="118623" cy="117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64"/>
              <a:buFont typeface="Arial"/>
              <a:buNone/>
            </a:pPr>
            <a:fld id="{00000000-1234-1234-1234-123412341234}" type="slidenum">
              <a:rPr lang="en-US" sz="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6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28;p12"/>
          <p:cNvCxnSpPr/>
          <p:nvPr/>
        </p:nvCxnSpPr>
        <p:spPr>
          <a:xfrm>
            <a:off x="88960" y="887678"/>
            <a:ext cx="8784976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EDF8B-AB85-4746-8973-5360B68DB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1" y="2330450"/>
            <a:ext cx="8618537" cy="369332"/>
          </a:xfrm>
        </p:spPr>
        <p:txBody>
          <a:bodyPr/>
          <a:lstStyle/>
          <a:p>
            <a:r>
              <a:rPr lang="en-US" sz="2400" dirty="0"/>
              <a:t>Starline Co.– Technical Presentation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2FF188-9A93-3146-9BB7-230FB89BEF35}"/>
              </a:ext>
            </a:extLst>
          </p:cNvPr>
          <p:cNvSpPr txBox="1"/>
          <p:nvPr/>
        </p:nvSpPr>
        <p:spPr>
          <a:xfrm>
            <a:off x="485775" y="5286376"/>
            <a:ext cx="43148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SzPts val="1400"/>
            </a:pPr>
            <a:r>
              <a:rPr lang="en-US" dirty="0">
                <a:solidFill>
                  <a:schemeClr val="dk1"/>
                </a:solidFill>
              </a:rPr>
              <a:t>Date: 03/13/2020</a:t>
            </a:r>
          </a:p>
          <a:p>
            <a:pPr>
              <a:buSzPts val="1400"/>
            </a:pPr>
            <a:r>
              <a:rPr lang="en-US" dirty="0" err="1">
                <a:solidFill>
                  <a:schemeClr val="dk1"/>
                </a:solidFill>
              </a:rPr>
              <a:t>Presenter:Prahlad</a:t>
            </a:r>
            <a:r>
              <a:rPr lang="en-US" dirty="0">
                <a:solidFill>
                  <a:schemeClr val="dk1"/>
                </a:solidFill>
              </a:rPr>
              <a:t> Lama</a:t>
            </a:r>
            <a:endParaRPr lang="en-US" dirty="0"/>
          </a:p>
          <a:p>
            <a:pPr lvl="0">
              <a:buSzPts val="1400"/>
            </a:pPr>
            <a:endParaRPr lang="en-US" dirty="0">
              <a:solidFill>
                <a:schemeClr val="dk1"/>
              </a:solidFill>
            </a:endParaRPr>
          </a:p>
          <a:p>
            <a:pPr lvl="0">
              <a:buSzPts val="14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077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>
            <a:spLocks noGrp="1"/>
          </p:cNvSpPr>
          <p:nvPr>
            <p:ph type="title"/>
          </p:nvPr>
        </p:nvSpPr>
        <p:spPr>
          <a:xfrm>
            <a:off x="171451" y="100752"/>
            <a:ext cx="8618537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00" dirty="0">
                <a:solidFill>
                  <a:srgbClr val="002C46"/>
                </a:solidFill>
                <a:latin typeface="Arial" panose="020B0604020202020204" pitchFamily="34" charset="0"/>
              </a:rPr>
              <a:t>Employees  who are subject to continuous overtime  with low income lead the way with respect to Churn, with Monthly Income, Overtime &amp; Total working Years being the leading contributors to Churn.</a:t>
            </a:r>
            <a:br>
              <a:rPr lang="en-US" sz="1400" b="0" dirty="0"/>
            </a:br>
            <a:br>
              <a:rPr lang="en-US" sz="1400" b="0" dirty="0"/>
            </a:br>
            <a:br>
              <a:rPr lang="en-US" sz="1400" b="0" dirty="0"/>
            </a:br>
            <a:br>
              <a:rPr lang="en-US" sz="1400" dirty="0"/>
            </a:br>
            <a:r>
              <a:rPr lang="en-AU" sz="1400" dirty="0"/>
              <a:t>.</a:t>
            </a:r>
            <a:endParaRPr sz="1400" dirty="0"/>
          </a:p>
        </p:txBody>
      </p:sp>
      <p:sp>
        <p:nvSpPr>
          <p:cNvPr id="71" name="Google Shape;71;p2"/>
          <p:cNvSpPr/>
          <p:nvPr/>
        </p:nvSpPr>
        <p:spPr>
          <a:xfrm>
            <a:off x="539451" y="6316661"/>
            <a:ext cx="530578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Star line </a:t>
            </a:r>
            <a:r>
              <a:rPr lang="en-AU" sz="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Co.</a:t>
            </a:r>
            <a:r>
              <a:rPr lang="en-AU" sz="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Statistical</a:t>
            </a:r>
            <a:r>
              <a:rPr lang="en-AU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Records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dirty="0">
                <a:solidFill>
                  <a:schemeClr val="dk1"/>
                </a:solidFill>
              </a:rPr>
              <a:t>1.Refer to Slide 8 </a:t>
            </a:r>
            <a:r>
              <a:rPr lang="en-AU" sz="800" dirty="0" err="1">
                <a:solidFill>
                  <a:schemeClr val="dk1"/>
                </a:solidFill>
              </a:rPr>
              <a:t>barplots</a:t>
            </a:r>
            <a:r>
              <a:rPr lang="en-AU" sz="800" dirty="0">
                <a:solidFill>
                  <a:schemeClr val="dk1"/>
                </a:solidFill>
              </a:rPr>
              <a:t> where Leavers %  Over Time (30.5%)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dirty="0">
                <a:solidFill>
                  <a:schemeClr val="dk1"/>
                </a:solidFill>
              </a:rPr>
              <a:t>2.Refer to cap_2 python HR</a:t>
            </a:r>
            <a:endParaRPr dirty="0"/>
          </a:p>
        </p:txBody>
      </p:sp>
      <p:sp>
        <p:nvSpPr>
          <p:cNvPr id="72" name="Google Shape;72;p2"/>
          <p:cNvSpPr txBox="1"/>
          <p:nvPr/>
        </p:nvSpPr>
        <p:spPr>
          <a:xfrm>
            <a:off x="212918" y="4286109"/>
            <a:ext cx="153134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 dirty="0"/>
          </a:p>
        </p:txBody>
      </p:sp>
      <p:sp>
        <p:nvSpPr>
          <p:cNvPr id="73" name="Google Shape;73;p2"/>
          <p:cNvSpPr txBox="1"/>
          <p:nvPr/>
        </p:nvSpPr>
        <p:spPr>
          <a:xfrm>
            <a:off x="5384322" y="1287392"/>
            <a:ext cx="2963538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AU" dirty="0">
              <a:solidFill>
                <a:schemeClr val="dk1"/>
              </a:solidFill>
            </a:endParaRPr>
          </a:p>
          <a:p>
            <a:pPr lvl="0"/>
            <a:endParaRPr lang="en-AU" dirty="0">
              <a:solidFill>
                <a:schemeClr val="dk1"/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endParaRPr lang="en-AU" dirty="0">
              <a:solidFill>
                <a:schemeClr val="dk1"/>
              </a:solidFill>
            </a:endParaRPr>
          </a:p>
          <a:p>
            <a:pPr lvl="0"/>
            <a:endParaRPr lang="en-AU" dirty="0">
              <a:solidFill>
                <a:schemeClr val="dk1"/>
              </a:solidFill>
            </a:endParaRPr>
          </a:p>
          <a:p>
            <a:pPr lvl="0"/>
            <a:endParaRPr lang="en-AU" dirty="0">
              <a:solidFill>
                <a:schemeClr val="dk1"/>
              </a:solidFill>
            </a:endParaRPr>
          </a:p>
        </p:txBody>
      </p:sp>
      <p:sp>
        <p:nvSpPr>
          <p:cNvPr id="74" name="Google Shape;74;p2"/>
          <p:cNvSpPr/>
          <p:nvPr/>
        </p:nvSpPr>
        <p:spPr>
          <a:xfrm rot="16200000">
            <a:off x="3611885" y="1180026"/>
            <a:ext cx="1726975" cy="8546294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74;p2">
            <a:extLst>
              <a:ext uri="{FF2B5EF4-FFF2-40B4-BE49-F238E27FC236}">
                <a16:creationId xmlns:a16="http://schemas.microsoft.com/office/drawing/2014/main" id="{5F1DA8BB-3A30-8B40-AE73-F048312DAF06}"/>
              </a:ext>
            </a:extLst>
          </p:cNvPr>
          <p:cNvSpPr/>
          <p:nvPr/>
        </p:nvSpPr>
        <p:spPr>
          <a:xfrm>
            <a:off x="171451" y="971550"/>
            <a:ext cx="8618535" cy="3314559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EFC739-002D-4F46-9112-57DF8A6BE9EF}"/>
              </a:ext>
            </a:extLst>
          </p:cNvPr>
          <p:cNvSpPr/>
          <p:nvPr/>
        </p:nvSpPr>
        <p:spPr>
          <a:xfrm>
            <a:off x="683302" y="3105145"/>
            <a:ext cx="645435" cy="1022351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C504FE99-F9C0-3947-A1C6-B5DD47354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25" y="971550"/>
            <a:ext cx="8587761" cy="330229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5465A4B-0C2E-6443-BC90-9483AA6D1CF8}"/>
              </a:ext>
            </a:extLst>
          </p:cNvPr>
          <p:cNvSpPr/>
          <p:nvPr/>
        </p:nvSpPr>
        <p:spPr>
          <a:xfrm>
            <a:off x="737282" y="3105145"/>
            <a:ext cx="1148667" cy="82406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65DA91-E954-D34F-80C2-9EAEF0E4798B}"/>
              </a:ext>
            </a:extLst>
          </p:cNvPr>
          <p:cNvSpPr/>
          <p:nvPr/>
        </p:nvSpPr>
        <p:spPr>
          <a:xfrm>
            <a:off x="4440917" y="3299404"/>
            <a:ext cx="746467" cy="55390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29EB70E-BCBC-3B44-97B4-CE71CC2D783A}"/>
              </a:ext>
            </a:extLst>
          </p:cNvPr>
          <p:cNvSpPr/>
          <p:nvPr/>
        </p:nvSpPr>
        <p:spPr>
          <a:xfrm>
            <a:off x="2007541" y="3379332"/>
            <a:ext cx="1766515" cy="47397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Avg.Monthly</a:t>
            </a:r>
            <a:r>
              <a:rPr lang="en-US" sz="800" dirty="0"/>
              <a:t> Income:$6.8k</a:t>
            </a:r>
          </a:p>
          <a:p>
            <a:pPr algn="ctr"/>
            <a:r>
              <a:rPr lang="en-US" sz="800" dirty="0"/>
              <a:t>Avg.Totalworkingyrs:11.8 </a:t>
            </a:r>
            <a:r>
              <a:rPr lang="en-US" sz="800" dirty="0" err="1"/>
              <a:t>yrs</a:t>
            </a:r>
            <a:endParaRPr lang="en-US" sz="800" dirty="0"/>
          </a:p>
          <a:p>
            <a:pPr algn="ctr"/>
            <a:endParaRPr lang="en-US" sz="800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792244E4-E831-1443-89A7-6972947B226E}"/>
              </a:ext>
            </a:extLst>
          </p:cNvPr>
          <p:cNvSpPr/>
          <p:nvPr/>
        </p:nvSpPr>
        <p:spPr>
          <a:xfrm>
            <a:off x="5601886" y="3427551"/>
            <a:ext cx="1846561" cy="4739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Avg.MonthlyIncome</a:t>
            </a:r>
            <a:r>
              <a:rPr lang="en-US" sz="800" dirty="0"/>
              <a:t>:$4.7K</a:t>
            </a:r>
          </a:p>
          <a:p>
            <a:pPr algn="ctr"/>
            <a:r>
              <a:rPr lang="en-US" sz="800" dirty="0" err="1"/>
              <a:t>Avg.Totalworking</a:t>
            </a:r>
            <a:r>
              <a:rPr lang="en-US" sz="800" dirty="0"/>
              <a:t> years:8.2 </a:t>
            </a:r>
            <a:r>
              <a:rPr lang="en-US" sz="800" dirty="0" err="1"/>
              <a:t>yrs</a:t>
            </a:r>
            <a:endParaRPr lang="en-US" sz="800" dirty="0"/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E71D55C6-2C87-9C4B-AA19-8700EA73A61C}"/>
              </a:ext>
            </a:extLst>
          </p:cNvPr>
          <p:cNvCxnSpPr>
            <a:cxnSpLocks/>
            <a:stCxn id="16" idx="2"/>
            <a:endCxn id="8" idx="1"/>
          </p:cNvCxnSpPr>
          <p:nvPr/>
        </p:nvCxnSpPr>
        <p:spPr>
          <a:xfrm rot="5400000" flipH="1" flipV="1">
            <a:off x="1503133" y="3424802"/>
            <a:ext cx="312889" cy="695925"/>
          </a:xfrm>
          <a:prstGeom prst="bentConnector4">
            <a:avLst>
              <a:gd name="adj1" fmla="val -73061"/>
              <a:gd name="adj2" fmla="val 912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BCEE99C-6F93-A94A-AD92-E291A3E8679E}"/>
              </a:ext>
            </a:extLst>
          </p:cNvPr>
          <p:cNvSpPr txBox="1"/>
          <p:nvPr/>
        </p:nvSpPr>
        <p:spPr>
          <a:xfrm>
            <a:off x="185440" y="4531516"/>
            <a:ext cx="85462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AU" b="1" dirty="0">
                <a:solidFill>
                  <a:schemeClr val="dk1"/>
                </a:solidFill>
              </a:rPr>
              <a:t>Overtime</a:t>
            </a:r>
            <a:r>
              <a:rPr lang="en-AU" dirty="0">
                <a:solidFill>
                  <a:schemeClr val="dk1"/>
                </a:solidFill>
              </a:rPr>
              <a:t> : Employees who work overtime (30.5%)</a:t>
            </a:r>
            <a:r>
              <a:rPr lang="en-AU" baseline="30000" dirty="0">
                <a:solidFill>
                  <a:schemeClr val="dk1"/>
                </a:solidFill>
              </a:rPr>
              <a:t>1</a:t>
            </a:r>
            <a:r>
              <a:rPr lang="en-AU" dirty="0">
                <a:solidFill>
                  <a:schemeClr val="dk1"/>
                </a:solidFill>
              </a:rPr>
              <a:t>  are highly likely to leave the company than who don’t (10.4%)</a:t>
            </a:r>
            <a:r>
              <a:rPr lang="en-AU" baseline="30000" dirty="0">
                <a:solidFill>
                  <a:schemeClr val="dk1"/>
                </a:solidFill>
              </a:rPr>
              <a:t>1</a:t>
            </a:r>
            <a:endParaRPr lang="en-AU" dirty="0">
              <a:solidFill>
                <a:schemeClr val="dk1"/>
              </a:solidFill>
            </a:endParaRPr>
          </a:p>
          <a:p>
            <a:pPr lvl="5"/>
            <a:endParaRPr lang="en-AU" dirty="0">
              <a:solidFill>
                <a:schemeClr val="dk1"/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AU" b="1" dirty="0">
                <a:solidFill>
                  <a:schemeClr val="dk1"/>
                </a:solidFill>
              </a:rPr>
              <a:t>Monthly Income</a:t>
            </a:r>
            <a:r>
              <a:rPr lang="en-AU" dirty="0">
                <a:solidFill>
                  <a:schemeClr val="dk1"/>
                </a:solidFill>
              </a:rPr>
              <a:t>: Employees who make less than $4.7K (46.8%)</a:t>
            </a:r>
            <a:r>
              <a:rPr lang="en-AU" baseline="30000" dirty="0">
                <a:solidFill>
                  <a:schemeClr val="dk1"/>
                </a:solidFill>
              </a:rPr>
              <a:t>2</a:t>
            </a:r>
            <a:r>
              <a:rPr lang="en-AU" dirty="0">
                <a:solidFill>
                  <a:schemeClr val="dk1"/>
                </a:solidFill>
              </a:rPr>
              <a:t>on average are likely to Churn than those making $6.8 k or higher monthly income.				</a:t>
            </a:r>
          </a:p>
          <a:p>
            <a:pPr marL="342900" indent="-342900">
              <a:buFont typeface="+mj-lt"/>
              <a:buAutoNum type="arabicPeriod"/>
            </a:pPr>
            <a:r>
              <a:rPr lang="en-AU" b="1" dirty="0">
                <a:solidFill>
                  <a:schemeClr val="dk1"/>
                </a:solidFill>
              </a:rPr>
              <a:t>Total working Years</a:t>
            </a:r>
            <a:r>
              <a:rPr lang="en-AU" dirty="0">
                <a:solidFill>
                  <a:schemeClr val="dk1"/>
                </a:solidFill>
              </a:rPr>
              <a:t>: Employees who works less than 8.2 years(42.5%)</a:t>
            </a:r>
            <a:r>
              <a:rPr lang="en-AU" baseline="30000" dirty="0">
                <a:solidFill>
                  <a:schemeClr val="dk1"/>
                </a:solidFill>
              </a:rPr>
              <a:t>2 </a:t>
            </a:r>
            <a:r>
              <a:rPr lang="en-AU" dirty="0">
                <a:solidFill>
                  <a:schemeClr val="dk1"/>
                </a:solidFill>
              </a:rPr>
              <a:t>  on average are  highly likely to leave the company  than those working 11.8 years or more.</a:t>
            </a:r>
          </a:p>
          <a:p>
            <a:endParaRPr lang="en-AU" dirty="0">
              <a:solidFill>
                <a:schemeClr val="dk1"/>
              </a:solidFill>
            </a:endParaRPr>
          </a:p>
          <a:p>
            <a:r>
              <a:rPr lang="en-AU" dirty="0">
                <a:solidFill>
                  <a:schemeClr val="dk1"/>
                </a:solidFill>
              </a:rPr>
              <a:t>	</a:t>
            </a:r>
          </a:p>
          <a:p>
            <a:endParaRPr lang="en-US" dirty="0"/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E2E51092-7B23-A440-8553-F151E436DDA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993167" y="3274120"/>
            <a:ext cx="312889" cy="878801"/>
          </a:xfrm>
          <a:prstGeom prst="bentConnector4">
            <a:avLst>
              <a:gd name="adj1" fmla="val -73061"/>
              <a:gd name="adj2" fmla="val 8352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18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 txBox="1">
            <a:spLocks noGrp="1"/>
          </p:cNvSpPr>
          <p:nvPr>
            <p:ph type="title"/>
          </p:nvPr>
        </p:nvSpPr>
        <p:spPr>
          <a:xfrm>
            <a:off x="182468" y="142880"/>
            <a:ext cx="860752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00" dirty="0">
                <a:solidFill>
                  <a:srgbClr val="002C46"/>
                </a:solidFill>
                <a:latin typeface="Arial" panose="020B0604020202020204" pitchFamily="34" charset="0"/>
              </a:rPr>
              <a:t>From Count plot Chart ,we see  that  Employees working Overtime,  who are Single, as Lab Technician and who Travel Rarely constitute the highest percentages of employees  who left the company.</a:t>
            </a:r>
            <a:endParaRPr sz="1400" dirty="0"/>
          </a:p>
        </p:txBody>
      </p:sp>
      <p:sp>
        <p:nvSpPr>
          <p:cNvPr id="106" name="Google Shape;106;p5"/>
          <p:cNvSpPr/>
          <p:nvPr/>
        </p:nvSpPr>
        <p:spPr>
          <a:xfrm>
            <a:off x="5414789" y="1140332"/>
            <a:ext cx="3014835" cy="5341577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414790" y="902541"/>
            <a:ext cx="153134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617D8C-D418-E248-9657-FE338FA408BA}"/>
              </a:ext>
            </a:extLst>
          </p:cNvPr>
          <p:cNvSpPr txBox="1"/>
          <p:nvPr/>
        </p:nvSpPr>
        <p:spPr>
          <a:xfrm>
            <a:off x="5760272" y="1210318"/>
            <a:ext cx="2669352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dk1"/>
                </a:solidFill>
              </a:rPr>
              <a:t>Job Role: Sales Representative and Lab Technician together make up 6.4% of total Churn  and are highly prone to leaving as they have high disproportionate Attrition rate within</a:t>
            </a:r>
            <a:r>
              <a:rPr lang="en-AU" baseline="30000" dirty="0">
                <a:solidFill>
                  <a:schemeClr val="dk1"/>
                </a:solidFill>
              </a:rPr>
              <a:t>1</a:t>
            </a:r>
            <a:r>
              <a:rPr lang="en-AU" dirty="0">
                <a:solidFill>
                  <a:schemeClr val="dk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dk1"/>
                </a:solidFill>
              </a:rPr>
              <a:t>Single employees make up the highest churn %(8.2%) and are likely to leave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dk1"/>
                </a:solidFill>
              </a:rPr>
              <a:t>Over-timers are  more prone to  (8.6%) Churn than non-</a:t>
            </a:r>
            <a:r>
              <a:rPr lang="en-AU" dirty="0" err="1">
                <a:solidFill>
                  <a:schemeClr val="dk1"/>
                </a:solidFill>
              </a:rPr>
              <a:t>overtimers</a:t>
            </a:r>
            <a:r>
              <a:rPr lang="en-AU" dirty="0">
                <a:solidFill>
                  <a:schemeClr val="dk1"/>
                </a:solidFill>
              </a:rPr>
              <a:t>(7.5%)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dk1"/>
                </a:solidFill>
              </a:rPr>
              <a:t>Employees who travel rarely make up biggest chunk of Leavers but within subgroup who Travel Frequently are more likely to Churn</a:t>
            </a:r>
            <a:r>
              <a:rPr lang="en-AU" baseline="30000" dirty="0">
                <a:solidFill>
                  <a:schemeClr val="dk1"/>
                </a:solidFill>
              </a:rPr>
              <a:t>2</a:t>
            </a:r>
            <a:endParaRPr lang="en-AU" dirty="0">
              <a:solidFill>
                <a:schemeClr val="dk1"/>
              </a:solidFill>
            </a:endParaRPr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0F68D8-4A22-8048-AE10-6BCB5F370308}"/>
              </a:ext>
            </a:extLst>
          </p:cNvPr>
          <p:cNvSpPr txBox="1"/>
          <p:nvPr/>
        </p:nvSpPr>
        <p:spPr>
          <a:xfrm>
            <a:off x="0" y="5922963"/>
            <a:ext cx="5786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 plots with Percentage of Employees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66B9D5-54C5-624A-9438-A90F218C4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5166"/>
            <a:ext cx="5414790" cy="505114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CDE63B8-8AAC-C94B-B553-DD31D4107EE9}"/>
              </a:ext>
            </a:extLst>
          </p:cNvPr>
          <p:cNvSpPr/>
          <p:nvPr/>
        </p:nvSpPr>
        <p:spPr>
          <a:xfrm>
            <a:off x="88232" y="6267394"/>
            <a:ext cx="77413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AU" sz="800" dirty="0">
                <a:solidFill>
                  <a:schemeClr val="dk1"/>
                </a:solidFill>
              </a:rPr>
              <a:t>1:Rerer to Slide 7 </a:t>
            </a:r>
            <a:r>
              <a:rPr lang="en-AU" sz="800" dirty="0" err="1">
                <a:solidFill>
                  <a:schemeClr val="dk1"/>
                </a:solidFill>
              </a:rPr>
              <a:t>barplots</a:t>
            </a:r>
            <a:r>
              <a:rPr lang="en-AU" sz="800" dirty="0">
                <a:solidFill>
                  <a:schemeClr val="dk1"/>
                </a:solidFill>
              </a:rPr>
              <a:t> where Leavers %,Sales Rep(39%) and Lab Technician(23%)</a:t>
            </a:r>
          </a:p>
          <a:p>
            <a:pPr lvl="0"/>
            <a:r>
              <a:rPr lang="en-AU" sz="800" dirty="0">
                <a:solidFill>
                  <a:schemeClr val="dk1"/>
                </a:solidFill>
              </a:rPr>
              <a:t>2:Refer to Slide 8 </a:t>
            </a:r>
            <a:r>
              <a:rPr lang="en-AU" sz="800" dirty="0" err="1">
                <a:solidFill>
                  <a:schemeClr val="dk1"/>
                </a:solidFill>
              </a:rPr>
              <a:t>barplots</a:t>
            </a:r>
            <a:r>
              <a:rPr lang="en-AU" sz="800" dirty="0">
                <a:solidFill>
                  <a:schemeClr val="dk1"/>
                </a:solidFill>
              </a:rPr>
              <a:t> where Leavers % </a:t>
            </a:r>
            <a:r>
              <a:rPr lang="en-AU" sz="800" dirty="0" err="1">
                <a:solidFill>
                  <a:schemeClr val="dk1"/>
                </a:solidFill>
              </a:rPr>
              <a:t>Business_travel_frequently</a:t>
            </a:r>
            <a:r>
              <a:rPr lang="en-AU" sz="800" dirty="0">
                <a:solidFill>
                  <a:schemeClr val="dk1"/>
                </a:solidFill>
              </a:rPr>
              <a:t> (24.91%)</a:t>
            </a:r>
          </a:p>
        </p:txBody>
      </p:sp>
    </p:spTree>
    <p:extLst>
      <p:ext uri="{BB962C8B-B14F-4D97-AF65-F5344CB8AC3E}">
        <p14:creationId xmlns:p14="http://schemas.microsoft.com/office/powerpoint/2010/main" val="3836096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 txBox="1">
            <a:spLocks noGrp="1"/>
          </p:cNvSpPr>
          <p:nvPr>
            <p:ph type="title"/>
          </p:nvPr>
        </p:nvSpPr>
        <p:spPr>
          <a:xfrm>
            <a:off x="182468" y="142880"/>
            <a:ext cx="860752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dirty="0"/>
              <a:t>From bar Chart  viz, Majority of Company leavers are :Sales Rep &amp; Lab Technician within all Job Roles in the company and Travel frequently</a:t>
            </a:r>
            <a:endParaRPr sz="1400" dirty="0"/>
          </a:p>
        </p:txBody>
      </p:sp>
      <p:cxnSp>
        <p:nvCxnSpPr>
          <p:cNvPr id="104" name="Google Shape;104;p5"/>
          <p:cNvCxnSpPr/>
          <p:nvPr/>
        </p:nvCxnSpPr>
        <p:spPr>
          <a:xfrm>
            <a:off x="182468" y="6453336"/>
            <a:ext cx="8784976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" name="Google Shape;106;p5"/>
          <p:cNvSpPr/>
          <p:nvPr/>
        </p:nvSpPr>
        <p:spPr>
          <a:xfrm>
            <a:off x="5464366" y="1355536"/>
            <a:ext cx="2963538" cy="4835939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414790" y="1047759"/>
            <a:ext cx="153134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617D8C-D418-E248-9657-FE338FA408BA}"/>
              </a:ext>
            </a:extLst>
          </p:cNvPr>
          <p:cNvSpPr txBox="1"/>
          <p:nvPr/>
        </p:nvSpPr>
        <p:spPr>
          <a:xfrm>
            <a:off x="5586413" y="1696346"/>
            <a:ext cx="241458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Sales Representative have the highest (39%) Churn followed by Laboratory Technician and Human Resources</a:t>
            </a:r>
          </a:p>
          <a:p>
            <a:pPr fontAlgn="base"/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Together Sales Rep &amp; Lab Technician make 22% of total Employees count.</a:t>
            </a:r>
          </a:p>
          <a:p>
            <a:pPr fontAlgn="base"/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Employees who Travel Frequently (25%)are likely to Churn than those who don’t.</a:t>
            </a:r>
          </a:p>
          <a:p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823C34D-8E8F-1649-B5B7-47D7DF25A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67" y="980137"/>
            <a:ext cx="4746719" cy="275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D50D045-E066-9141-9412-6100D68AE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468" y="3866473"/>
            <a:ext cx="4746720" cy="258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55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 txBox="1">
            <a:spLocks noGrp="1"/>
          </p:cNvSpPr>
          <p:nvPr>
            <p:ph type="title"/>
          </p:nvPr>
        </p:nvSpPr>
        <p:spPr>
          <a:xfrm>
            <a:off x="182468" y="142880"/>
            <a:ext cx="8607520" cy="60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2000" dirty="0"/>
              <a:t>From visualization of Overtime &amp; </a:t>
            </a:r>
            <a:r>
              <a:rPr lang="en-US" dirty="0"/>
              <a:t> Marital Status, Employees who work overtime &amp;  Single are most likely to leave the company than who don’t.</a:t>
            </a:r>
            <a:endParaRPr sz="1400" dirty="0"/>
          </a:p>
        </p:txBody>
      </p:sp>
      <p:cxnSp>
        <p:nvCxnSpPr>
          <p:cNvPr id="104" name="Google Shape;104;p5"/>
          <p:cNvCxnSpPr/>
          <p:nvPr/>
        </p:nvCxnSpPr>
        <p:spPr>
          <a:xfrm>
            <a:off x="182468" y="6453336"/>
            <a:ext cx="8784976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" name="Google Shape;106;p5"/>
          <p:cNvSpPr/>
          <p:nvPr/>
        </p:nvSpPr>
        <p:spPr>
          <a:xfrm>
            <a:off x="5464366" y="1355536"/>
            <a:ext cx="2963538" cy="4835939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414790" y="1047759"/>
            <a:ext cx="153134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617D8C-D418-E248-9657-FE338FA408BA}"/>
              </a:ext>
            </a:extLst>
          </p:cNvPr>
          <p:cNvSpPr txBox="1"/>
          <p:nvPr/>
        </p:nvSpPr>
        <p:spPr>
          <a:xfrm>
            <a:off x="5586413" y="1696346"/>
            <a:ext cx="241458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Employees who work overtime(30%) of them left  than those who didn’t account for only 10%.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Employees who work overtime out of all employees is 28.3%.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Employees who are Single  (25%) are likely to leave than who are married (12%) or divorced(10%)</a:t>
            </a:r>
          </a:p>
          <a:p>
            <a:endParaRPr lang="en-US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34EC02-AE55-CF4E-9532-04F0E6B23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20" y="984187"/>
            <a:ext cx="4854995" cy="2771164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F32271-75F2-8F46-B5D4-FDAAEC468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532" y="3750303"/>
            <a:ext cx="4458493" cy="264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108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 txBox="1">
            <a:spLocks noGrp="1"/>
          </p:cNvSpPr>
          <p:nvPr>
            <p:ph type="title"/>
          </p:nvPr>
        </p:nvSpPr>
        <p:spPr>
          <a:xfrm>
            <a:off x="182468" y="142880"/>
            <a:ext cx="8607520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00" dirty="0">
                <a:solidFill>
                  <a:srgbClr val="002C46"/>
                </a:solidFill>
                <a:latin typeface="Arial" panose="020B0604020202020204" pitchFamily="34" charset="0"/>
              </a:rPr>
              <a:t>Employing fine tuned Random Forest model, we improved our prediction accuracy of Churn  at 86% and can  precisely predict the churn 80% of the time.</a:t>
            </a:r>
            <a:br>
              <a:rPr lang="en-US" sz="1400" b="0" dirty="0"/>
            </a:br>
            <a:br>
              <a:rPr lang="en-US" sz="1400" dirty="0"/>
            </a:br>
            <a:endParaRPr sz="1400" dirty="0"/>
          </a:p>
        </p:txBody>
      </p:sp>
      <p:cxnSp>
        <p:nvCxnSpPr>
          <p:cNvPr id="104" name="Google Shape;104;p5"/>
          <p:cNvCxnSpPr/>
          <p:nvPr/>
        </p:nvCxnSpPr>
        <p:spPr>
          <a:xfrm>
            <a:off x="182468" y="6453336"/>
            <a:ext cx="8784976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" name="Google Shape;106;p5"/>
          <p:cNvSpPr/>
          <p:nvPr/>
        </p:nvSpPr>
        <p:spPr>
          <a:xfrm>
            <a:off x="5464366" y="1355536"/>
            <a:ext cx="2963538" cy="4835939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414790" y="1047759"/>
            <a:ext cx="153134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/>
          </a:p>
        </p:txBody>
      </p:sp>
      <p:cxnSp>
        <p:nvCxnSpPr>
          <p:cNvPr id="108" name="Google Shape;108;p5"/>
          <p:cNvCxnSpPr/>
          <p:nvPr/>
        </p:nvCxnSpPr>
        <p:spPr>
          <a:xfrm>
            <a:off x="4979624" y="1134737"/>
            <a:ext cx="0" cy="5056743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3A93824-5D51-BB47-BB2A-B14A81EB08D7}"/>
              </a:ext>
            </a:extLst>
          </p:cNvPr>
          <p:cNvSpPr txBox="1"/>
          <p:nvPr/>
        </p:nvSpPr>
        <p:spPr>
          <a:xfrm>
            <a:off x="5700712" y="1714500"/>
            <a:ext cx="260032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better Precision(0.80) for employee who Churned shows that our model can better predict true positive i.e. employees that left and labeled as churn from  the false positive </a:t>
            </a:r>
            <a:r>
              <a:rPr lang="en-US" dirty="0" err="1"/>
              <a:t>i.e</a:t>
            </a:r>
            <a:r>
              <a:rPr lang="en-US" dirty="0"/>
              <a:t> employees who didn’t  actually churned but was labeled as churned.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Our Regression model accuracy is 86%,and could be improved, if data was more balanced.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8EBC96-5835-B944-AEB6-F6DFE9D979AE}"/>
              </a:ext>
            </a:extLst>
          </p:cNvPr>
          <p:cNvSpPr txBox="1"/>
          <p:nvPr/>
        </p:nvSpPr>
        <p:spPr>
          <a:xfrm>
            <a:off x="557213" y="1047759"/>
            <a:ext cx="3671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Classification report of RF model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861D85-BA63-E045-B8C2-89FBEBC09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68" y="1617392"/>
            <a:ext cx="4166483" cy="282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898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 txBox="1">
            <a:spLocks noGrp="1"/>
          </p:cNvSpPr>
          <p:nvPr>
            <p:ph type="title"/>
          </p:nvPr>
        </p:nvSpPr>
        <p:spPr>
          <a:xfrm>
            <a:off x="182468" y="142880"/>
            <a:ext cx="8607520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00" dirty="0">
                <a:solidFill>
                  <a:srgbClr val="002C46"/>
                </a:solidFill>
                <a:latin typeface="Arial" panose="020B0604020202020204" pitchFamily="34" charset="0"/>
              </a:rPr>
              <a:t>The  top 5 core features of  fine-tuned Random Forest  model, based on their feature importance coefficient  are: Monthly Income, Monthly Rate, Overtime, Daily Rate &amp; Total working Years</a:t>
            </a:r>
            <a:br>
              <a:rPr lang="en-US" sz="1400" dirty="0"/>
            </a:br>
            <a:br>
              <a:rPr lang="en-US" sz="1400" dirty="0"/>
            </a:br>
            <a:endParaRPr sz="1400" dirty="0"/>
          </a:p>
        </p:txBody>
      </p:sp>
      <p:cxnSp>
        <p:nvCxnSpPr>
          <p:cNvPr id="104" name="Google Shape;104;p5"/>
          <p:cNvCxnSpPr/>
          <p:nvPr/>
        </p:nvCxnSpPr>
        <p:spPr>
          <a:xfrm>
            <a:off x="182468" y="6453336"/>
            <a:ext cx="8784976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" name="Google Shape;106;p5"/>
          <p:cNvSpPr/>
          <p:nvPr/>
        </p:nvSpPr>
        <p:spPr>
          <a:xfrm>
            <a:off x="5464366" y="1355536"/>
            <a:ext cx="2963538" cy="4835939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414790" y="1047759"/>
            <a:ext cx="153134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617D8C-D418-E248-9657-FE338FA408BA}"/>
              </a:ext>
            </a:extLst>
          </p:cNvPr>
          <p:cNvSpPr txBox="1"/>
          <p:nvPr/>
        </p:nvSpPr>
        <p:spPr>
          <a:xfrm>
            <a:off x="5629275" y="1578132"/>
            <a:ext cx="2371725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The feature importance of LR model shows that Monthly Income, Monthly Rate, Overtime, Daily Rate and Total working Years are top features predicting Churn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Out of these features Monthly Income, Over Time &amp; Total working years  also matches with variables that showed strongest  correlation with target variable Attrition</a:t>
            </a:r>
            <a:r>
              <a:rPr lang="en-US" baseline="30000" dirty="0"/>
              <a:t>1</a:t>
            </a:r>
            <a:r>
              <a:rPr lang="en-US" dirty="0"/>
              <a:t>.</a:t>
            </a:r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B6C90B-81CF-B842-952C-F8FE1BAC8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047759"/>
            <a:ext cx="5464367" cy="50321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B36221-356B-0A48-8B2E-E770906760CE}"/>
              </a:ext>
            </a:extLst>
          </p:cNvPr>
          <p:cNvSpPr txBox="1"/>
          <p:nvPr/>
        </p:nvSpPr>
        <p:spPr>
          <a:xfrm>
            <a:off x="489727" y="6429446"/>
            <a:ext cx="1176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>
                <a:solidFill>
                  <a:schemeClr val="dk1"/>
                </a:solidFill>
              </a:rPr>
              <a:t>1:Rerer to Slide 5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68719335"/>
      </p:ext>
    </p:extLst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1246</TotalTime>
  <Words>721</Words>
  <Application>Microsoft Macintosh PowerPoint</Application>
  <PresentationFormat>Custom</PresentationFormat>
  <Paragraphs>56</Paragraphs>
  <Slides>7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Synergy_CF_YNR002</vt:lpstr>
      <vt:lpstr>1_Synergy_CF_YNR002</vt:lpstr>
      <vt:lpstr>TCLayout.ActiveDocument.1</vt:lpstr>
      <vt:lpstr>Starline Co.– Technical Presentation</vt:lpstr>
      <vt:lpstr>Employees  who are subject to continuous overtime  with low income lead the way with respect to Churn, with Monthly Income, Overtime &amp; Total working Years being the leading contributors to Churn.    .</vt:lpstr>
      <vt:lpstr>From Count plot Chart ,we see  that  Employees working Overtime,  who are Single, as Lab Technician and who Travel Rarely constitute the highest percentages of employees  who left the company.</vt:lpstr>
      <vt:lpstr>From bar Chart  viz, Majority of Company leavers are :Sales Rep &amp; Lab Technician within all Job Roles in the company and Travel frequently</vt:lpstr>
      <vt:lpstr>From visualization of Overtime &amp;  Marital Status, Employees who work overtime &amp;  Single are most likely to leave the company than who don’t.</vt:lpstr>
      <vt:lpstr>Employing fine tuned Random Forest model, we improved our prediction accuracy of Churn  at 86% and can  precisely predict the churn 80% of the time.  </vt:lpstr>
      <vt:lpstr>The  top 5 core features of  fine-tuned Random Forest  model, based on their feature importance coefficient  are: Monthly Income, Monthly Rate, Overtime, Daily Rate &amp; Total working Years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Southern Water Corp – Executive Presentation</dc:title>
  <dc:creator>Chris Hui</dc:creator>
  <cp:lastModifiedBy>Prahlad Lama</cp:lastModifiedBy>
  <cp:revision>44</cp:revision>
  <dcterms:created xsi:type="dcterms:W3CDTF">2015-09-14T11:37:31Z</dcterms:created>
  <dcterms:modified xsi:type="dcterms:W3CDTF">2020-06-10T23:36:42Z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Office2010EditCount">
    <vt:lpwstr>1</vt:lpwstr>
  </property>
  <property fmtid="{D5CDD505-2E9C-101B-9397-08002B2CF9AE}" pid="7" name="Office2003EditCount">
    <vt:lpwstr>0</vt:lpwstr>
  </property>
  <property fmtid="{D5CDD505-2E9C-101B-9397-08002B2CF9AE}" pid="8" name="LastEditedOfficeVersion">
    <vt:lpwstr>Office2010</vt:lpwstr>
  </property>
  <property fmtid="{D5CDD505-2E9C-101B-9397-08002B2CF9AE}" pid="9" name="Office2010WasSaved">
    <vt:lpwstr>1</vt:lpwstr>
  </property>
  <property fmtid="{D5CDD505-2E9C-101B-9397-08002B2CF9AE}" pid="10" name="DocID">
    <vt:lpwstr>Doc ID</vt:lpwstr>
  </property>
  <property fmtid="{D5CDD505-2E9C-101B-9397-08002B2CF9AE}" pid="11" name="MSIP_Label_97c7b3fc-4128-41ae-86b4-e4b1b1ae5e15_Enabled">
    <vt:lpwstr>True</vt:lpwstr>
  </property>
  <property fmtid="{D5CDD505-2E9C-101B-9397-08002B2CF9AE}" pid="12" name="MSIP_Label_97c7b3fc-4128-41ae-86b4-e4b1b1ae5e15_SiteId">
    <vt:lpwstr>97160e56-eb00-44fe-b31d-0d6d351c636d</vt:lpwstr>
  </property>
  <property fmtid="{D5CDD505-2E9C-101B-9397-08002B2CF9AE}" pid="13" name="MSIP_Label_97c7b3fc-4128-41ae-86b4-e4b1b1ae5e15_Owner">
    <vt:lpwstr>Chris.Hui@origin.com.au</vt:lpwstr>
  </property>
  <property fmtid="{D5CDD505-2E9C-101B-9397-08002B2CF9AE}" pid="14" name="MSIP_Label_97c7b3fc-4128-41ae-86b4-e4b1b1ae5e15_SetDate">
    <vt:lpwstr>2019-06-30T23:39:24.8162734Z</vt:lpwstr>
  </property>
  <property fmtid="{D5CDD505-2E9C-101B-9397-08002B2CF9AE}" pid="15" name="MSIP_Label_97c7b3fc-4128-41ae-86b4-e4b1b1ae5e15_Name">
    <vt:lpwstr>General</vt:lpwstr>
  </property>
  <property fmtid="{D5CDD505-2E9C-101B-9397-08002B2CF9AE}" pid="16" name="MSIP_Label_97c7b3fc-4128-41ae-86b4-e4b1b1ae5e15_Application">
    <vt:lpwstr>Microsoft Azure Information Protection</vt:lpwstr>
  </property>
  <property fmtid="{D5CDD505-2E9C-101B-9397-08002B2CF9AE}" pid="17" name="MSIP_Label_97c7b3fc-4128-41ae-86b4-e4b1b1ae5e15_ActionId">
    <vt:lpwstr>d3fbac77-f25a-4694-bf90-8d76f690b9b8</vt:lpwstr>
  </property>
  <property fmtid="{D5CDD505-2E9C-101B-9397-08002B2CF9AE}" pid="18" name="MSIP_Label_97c7b3fc-4128-41ae-86b4-e4b1b1ae5e15_Extended_MSFT_Method">
    <vt:lpwstr>Automatic</vt:lpwstr>
  </property>
  <property fmtid="{D5CDD505-2E9C-101B-9397-08002B2CF9AE}" pid="19" name="Sensitivity">
    <vt:lpwstr>General</vt:lpwstr>
  </property>
</Properties>
</file>