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261" r:id="rId3"/>
    <p:sldId id="262" r:id="rId4"/>
    <p:sldId id="263" r:id="rId5"/>
    <p:sldId id="256" r:id="rId6"/>
    <p:sldId id="264" r:id="rId7"/>
    <p:sldId id="266" r:id="rId8"/>
    <p:sldId id="257" r:id="rId9"/>
    <p:sldId id="267" r:id="rId10"/>
    <p:sldId id="269" r:id="rId11"/>
    <p:sldId id="270" r:id="rId12"/>
    <p:sldId id="268" r:id="rId13"/>
    <p:sldId id="271" r:id="rId14"/>
    <p:sldId id="260" r:id="rId15"/>
    <p:sldId id="272" r:id="rId16"/>
    <p:sldId id="259" r:id="rId17"/>
    <p:sldId id="274" r:id="rId18"/>
    <p:sldId id="275" r:id="rId19"/>
    <p:sldId id="258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7E2"/>
    <a:srgbClr val="00FC86"/>
    <a:srgbClr val="8D4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059"/>
  </p:normalViewPr>
  <p:slideViewPr>
    <p:cSldViewPr snapToGrid="0">
      <p:cViewPr>
        <p:scale>
          <a:sx n="108" d="100"/>
          <a:sy n="108" d="100"/>
        </p:scale>
        <p:origin x="84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3C300-56AE-E240-882D-E93B057099F1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D8B4F-F501-9841-AE04-7078F6DDD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46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5A95-45A6-5C51-4FF5-1EB414F86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7EBE8-9F9B-CEF5-E512-265771BD5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0EC0-89AA-B44D-8863-5257C996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8CE6-BE02-B474-E5CB-B2BA2D6D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902F-ECB5-FF42-8DFB-F8E72C572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8136-DADD-8799-6BDE-AB82996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E832E-11D0-C413-B31B-D96AF6528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F6B45-48C1-583A-1EDD-437E6F084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7701-875A-67E2-2AB0-DF3C0950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73E1-A80A-B42C-BFCE-58BF7510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3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AE7FB-5681-3F30-058F-750C3F471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6EDFA-DF9A-27B2-DB31-CEB3D66B65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0213-F13F-A529-3DE2-5F9648F3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21984-66AA-8F41-EC1E-51FBB9E1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07A1C-79FC-DBE9-0167-53085BEFC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AF9D-3933-A38C-8EA9-0F797A46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5EA-590F-20CC-F2EB-BA700C62D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13669-50C1-8B46-D11F-288FD817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4D2F0-FC24-8DDF-E1B9-513ACF69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3BFA-CFC1-A0E7-B3B7-C60A133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8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D183E-C02C-0894-65A4-F134CDA9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724EB-BC8B-CB0F-8B8F-7CD5B869A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3299-A780-8F78-9B6C-8876B9D3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0590-424A-69A5-4968-E2433DBB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2EA04-C6AC-E82F-B28E-7E8CC65B6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8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0F4A-34E4-6087-1C71-63599782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8471B-6502-1E1C-C9C0-FC722B047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B45CD-689E-0526-102D-521D2C8A8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A7B57-B111-C6F7-FB27-9C32EA1D0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5730D-7512-6262-7FCA-708E99074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3ED-5E8C-7525-EA1C-9F8F3732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6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653C-3766-8934-244D-D81CF533B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6B4A-D5B6-508F-4060-464EC16EF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164D1-5B0B-7896-3B7E-FF91D5BC7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76EA0-41CD-56E9-0ACC-7AB5F5DD6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06E45-6BB9-3888-3459-AF1ED72E0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C9CEF-2D6C-4563-2FCF-DEF21413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B8D7B3-6488-B6C3-4E82-FB12727D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B1508F-56D9-C020-F598-95CB6EA5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5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4F99-6C5F-0111-1E74-F01D36B9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0400A-F78B-6B2C-1C84-23965A63B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10530E-F891-F048-2B38-590F7ED8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31EEE-3F31-B8DF-646E-86599046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80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CCED1-C57F-E43B-C088-6E379CC8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898-4E97-5B22-0571-3CD8B351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C4C0A-CEDC-C554-AB4D-2BEE3D80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01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9462-AB2A-EE08-B58E-BC7803C5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FA9F6-D294-9194-EC34-CF944EC82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17084-B89C-EB90-51C8-42EEE26347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D735F-E3B3-5C58-1A87-DA00E1DE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ED0C48-F96C-94D5-F4C1-526E8D59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C284F-295D-8F3C-3A38-EC01D4E6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68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2E9C4-1C4B-E127-3F4A-078EAE895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6CC8D-A888-F3B4-F538-EE684B7F0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8A981-B8FF-D2CC-3D60-F8F9026DA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1A083-C0F0-1342-6A26-0BD81697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E41AC-8305-1BFF-BD56-2FAF3E8B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66CC1-FCF2-EF87-8658-18D646C2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0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9222C-AA05-07C7-C6EC-9E4473F9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0FF16-7FD4-4576-670F-FAFB6345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7ABA5-EFEA-7CE6-CF42-5A2904F71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E6E80-E116-8747-80B2-619A952ABDFF}" type="datetimeFigureOut">
              <a:rPr lang="en-US" smtClean="0"/>
              <a:t>7/4/23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E6725-ED42-8753-7A26-1937CC19A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3E9C0-6335-ED61-F591-56B7AE6C4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93882-7A86-694D-BA53-AB6733C25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4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2A7A473-02A3-74BB-2A91-E4A97D615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49" t="-540" r="14552" b="61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838952-8152-CA73-E17D-5E990F039E1E}"/>
              </a:ext>
            </a:extLst>
          </p:cNvPr>
          <p:cNvSpPr txBox="1"/>
          <p:nvPr/>
        </p:nvSpPr>
        <p:spPr>
          <a:xfrm>
            <a:off x="690133" y="1943194"/>
            <a:ext cx="7337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DEFAULT PREDICTION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D0EE35-4D11-4301-47BD-4C90C74C50FD}"/>
              </a:ext>
            </a:extLst>
          </p:cNvPr>
          <p:cNvSpPr txBox="1"/>
          <p:nvPr/>
        </p:nvSpPr>
        <p:spPr>
          <a:xfrm>
            <a:off x="5605154" y="3075057"/>
            <a:ext cx="27313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 -  NISHIKA PATEL</a:t>
            </a:r>
          </a:p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 VAIBHAV JOSHI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3B0ABF-48F9-2073-F72E-41A9F1FD1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307" y="4581315"/>
            <a:ext cx="3250478" cy="8768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64E14D-F9AA-3E4C-861F-DBFEC66E6DE6}"/>
              </a:ext>
            </a:extLst>
          </p:cNvPr>
          <p:cNvSpPr txBox="1"/>
          <p:nvPr/>
        </p:nvSpPr>
        <p:spPr>
          <a:xfrm>
            <a:off x="9749641" y="6234546"/>
            <a:ext cx="2351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B627E2"/>
                </a:solidFill>
              </a:rPr>
              <a:t>DATE: 04/072023</a:t>
            </a:r>
          </a:p>
        </p:txBody>
      </p:sp>
    </p:spTree>
    <p:extLst>
      <p:ext uri="{BB962C8B-B14F-4D97-AF65-F5344CB8AC3E}">
        <p14:creationId xmlns:p14="http://schemas.microsoft.com/office/powerpoint/2010/main" val="1829441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C2B8-3A6E-D059-D268-1D36FDBD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56E52-4712-BDD9-99F2-7B099D99160F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8AB3F-567E-2303-059B-E08250E3AD97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Gender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E43E3-4FC1-78CB-6B04-38F473C94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400" y="1901687"/>
            <a:ext cx="7772400" cy="495631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BEF958-FA2F-BD95-5FAE-D5162A2D7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07310"/>
              </p:ext>
            </p:extLst>
          </p:nvPr>
        </p:nvGraphicFramePr>
        <p:xfrm>
          <a:off x="339725" y="2025822"/>
          <a:ext cx="3368675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53017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30973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Bar Chart shows total number of records for defaulters and non-defaulters based</a:t>
                      </a:r>
                      <a: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Gender Variable.</a:t>
                      </a: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we </a:t>
                      </a:r>
                      <a:r>
                        <a:rPr lang="en-IN" dirty="0" err="1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cleary</a:t>
                      </a: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notice that  </a:t>
                      </a:r>
                      <a:r>
                        <a:rPr lang="en-IN" dirty="0" err="1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Approx</a:t>
                      </a: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2873</a:t>
                      </a: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 males and 3763 of females have payment default.</a:t>
                      </a:r>
                      <a:endParaRPr lang="en-IN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50A22A-E0A2-4845-7A93-D20253ECC510}"/>
              </a:ext>
            </a:extLst>
          </p:cNvPr>
          <p:cNvSpPr txBox="1"/>
          <p:nvPr/>
        </p:nvSpPr>
        <p:spPr>
          <a:xfrm>
            <a:off x="92075" y="6476442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47023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C2B8-3A6E-D059-D268-1D36FDBD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56E52-4712-BDD9-99F2-7B099D99160F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8AB3F-567E-2303-059B-E08250E3AD97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Education Variable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5CCA3B-8C22-D27D-BC0C-9BE2589C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8857"/>
            <a:ext cx="8086725" cy="34910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9ECCAD-794E-610D-8741-D43ED3121A77}"/>
              </a:ext>
            </a:extLst>
          </p:cNvPr>
          <p:cNvSpPr txBox="1"/>
          <p:nvPr/>
        </p:nvSpPr>
        <p:spPr>
          <a:xfrm>
            <a:off x="-42458" y="6488668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3720C-57DC-A955-BAA3-B2580358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072651"/>
              </p:ext>
            </p:extLst>
          </p:nvPr>
        </p:nvGraphicFramePr>
        <p:xfrm>
          <a:off x="8113712" y="2190988"/>
          <a:ext cx="3368675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53017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30973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Bar Chart shows total number of records for defaulters and non-defaulters based</a:t>
                      </a:r>
                      <a: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Education Variable.</a:t>
                      </a: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we clearly notice most of credit card users have higher studies education.</a:t>
                      </a:r>
                      <a:b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education level, lower default risk.</a:t>
                      </a:r>
                      <a:br>
                        <a:rPr lang="en-US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97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128E9-9265-565A-3E28-B4F5C90D5B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17"/>
          <a:stretch/>
        </p:blipFill>
        <p:spPr>
          <a:xfrm>
            <a:off x="1" y="1155700"/>
            <a:ext cx="8113712" cy="37564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C2C2B8-3A6E-D059-D268-1D36FDBD6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56E52-4712-BDD9-99F2-7B099D99160F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8AB3F-567E-2303-059B-E08250E3AD97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Age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814D0-4A8E-F075-22B5-D5C644544FCC}"/>
              </a:ext>
            </a:extLst>
          </p:cNvPr>
          <p:cNvSpPr txBox="1"/>
          <p:nvPr/>
        </p:nvSpPr>
        <p:spPr>
          <a:xfrm>
            <a:off x="0" y="6488668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99BF080-A140-7C1A-B534-682F00FA8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10489"/>
              </p:ext>
            </p:extLst>
          </p:nvPr>
        </p:nvGraphicFramePr>
        <p:xfrm>
          <a:off x="8113712" y="2190988"/>
          <a:ext cx="3368675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53017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30973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Bar Chart shows total number of records for defaulters and non-defaulters based</a:t>
                      </a:r>
                      <a: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Age  group.</a:t>
                      </a: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Here we clearly notice that most of the credit card users are 25 to 30</a:t>
                      </a:r>
                      <a:br>
                        <a:rPr lang="en-IN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30-50: Lowest risk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 30  &gt;50: Risk increases</a:t>
                      </a:r>
                      <a:br>
                        <a:rPr lang="en-US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708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C2B8-3A6E-D059-D268-1D36FDBD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56E52-4712-BDD9-99F2-7B099D99160F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8AB3F-567E-2303-059B-E08250E3AD97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Marital Status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14AD25-5AFF-F9E1-5854-58C4A72C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7450" y="2780475"/>
            <a:ext cx="7734300" cy="34708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7047AF-6805-136C-DDB4-0B4A3219F76A}"/>
              </a:ext>
            </a:extLst>
          </p:cNvPr>
          <p:cNvSpPr txBox="1"/>
          <p:nvPr/>
        </p:nvSpPr>
        <p:spPr>
          <a:xfrm>
            <a:off x="0" y="6488668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DCDFD7-B39F-A1E5-DBFB-8B456045B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0437"/>
              </p:ext>
            </p:extLst>
          </p:nvPr>
        </p:nvGraphicFramePr>
        <p:xfrm>
          <a:off x="212725" y="1584960"/>
          <a:ext cx="3368675" cy="367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86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530178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3097358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Bar Chart shows total number of records for defaulters and non-defaulters based</a:t>
                      </a:r>
                      <a: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</a:t>
                      </a:r>
                      <a:r>
                        <a:rPr lang="en-US" sz="1800" dirty="0" err="1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Marittal</a:t>
                      </a:r>
                      <a: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Status.</a:t>
                      </a: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significant correlations of default risk and marital status</a:t>
                      </a: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br>
                        <a:rPr lang="en-US" sz="18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sz="18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91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00FC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00F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93A268-3933-769B-8BA0-51F3331BC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56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DE8316-1661-8BB8-E43B-4E38DD93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C400B2-56AB-A0CB-7C5B-6B86D1F3BFD2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EE68822-85E9-8E90-EFB3-03F8E6E9EEFE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Overview</a:t>
            </a:r>
            <a:endParaRPr lang="en-US" sz="2800" dirty="0">
              <a:solidFill>
                <a:srgbClr val="8D40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BBE527D-6F00-909C-033E-65F93623E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10430"/>
              </p:ext>
            </p:extLst>
          </p:nvPr>
        </p:nvGraphicFramePr>
        <p:xfrm>
          <a:off x="1352550" y="1432773"/>
          <a:ext cx="6242050" cy="4906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025">
                  <a:extLst>
                    <a:ext uri="{9D8B030D-6E8A-4147-A177-3AD203B41FA5}">
                      <a16:colId xmlns:a16="http://schemas.microsoft.com/office/drawing/2014/main" val="924396337"/>
                    </a:ext>
                  </a:extLst>
                </a:gridCol>
                <a:gridCol w="3121025">
                  <a:extLst>
                    <a:ext uri="{9D8B030D-6E8A-4147-A177-3AD203B41FA5}">
                      <a16:colId xmlns:a16="http://schemas.microsoft.com/office/drawing/2014/main" val="2738442006"/>
                    </a:ext>
                  </a:extLst>
                </a:gridCol>
              </a:tblGrid>
              <a:tr h="80750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Define Problem:</a:t>
                      </a:r>
                      <a:endParaRPr lang="en-US" b="1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Supervised learning</a:t>
                      </a:r>
                      <a:endParaRPr lang="en-US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53219"/>
                  </a:ext>
                </a:extLst>
              </a:tr>
              <a:tr h="80750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Used:</a:t>
                      </a:r>
                      <a:endParaRPr lang="en-US" b="1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Scikit learn library  </a:t>
                      </a:r>
                    </a:p>
                    <a:p>
                      <a:r>
                        <a:rPr lang="en-IN" dirty="0" err="1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Imblearn</a:t>
                      </a:r>
                      <a:endParaRPr lang="en-IN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Pickle</a:t>
                      </a:r>
                    </a:p>
                    <a:p>
                      <a:r>
                        <a:rPr lang="en-IN" dirty="0" err="1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856170"/>
                  </a:ext>
                </a:extLst>
              </a:tr>
              <a:tr h="80750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Applied: </a:t>
                      </a:r>
                      <a:endParaRPr lang="en-US" b="1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 </a:t>
                      </a: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</a:t>
                      </a: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  <a:p>
                      <a:r>
                        <a:rPr lang="en-IN" dirty="0" err="1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53980"/>
                  </a:ext>
                </a:extLst>
              </a:tr>
              <a:tr h="807507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Imbalanced Classes:</a:t>
                      </a:r>
                      <a:endParaRPr lang="en-US" b="1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 non-default vs. 22% default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300652"/>
                  </a:ext>
                </a:extLst>
              </a:tr>
              <a:tr h="80750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 Search</a:t>
                      </a:r>
                    </a:p>
                    <a:p>
                      <a: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 Search</a:t>
                      </a:r>
                    </a:p>
                    <a:p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36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818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8D40C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8D40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58EEFB-5EE7-F6E0-883C-B929881C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1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D6CE2C-F6A7-35ED-3307-6D218BBE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0ACBF9-3737-5FD8-9358-80A5B7397399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4D0FAD-1EE8-2368-C3B3-8BBD5F3E02F0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</a:t>
            </a:r>
            <a:endParaRPr lang="en-US" sz="2800" dirty="0">
              <a:solidFill>
                <a:srgbClr val="8D40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82F5B3D-7220-DB8D-DE91-9C2E3997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20822"/>
              </p:ext>
            </p:extLst>
          </p:nvPr>
        </p:nvGraphicFramePr>
        <p:xfrm>
          <a:off x="1390650" y="1635499"/>
          <a:ext cx="9410699" cy="422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316874641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698070089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4143721520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55333828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278033567"/>
                    </a:ext>
                  </a:extLst>
                </a:gridCol>
                <a:gridCol w="1295399">
                  <a:extLst>
                    <a:ext uri="{9D8B030D-6E8A-4147-A177-3AD203B41FA5}">
                      <a16:colId xmlns:a16="http://schemas.microsoft.com/office/drawing/2014/main" val="3577593400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Accuracy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Precision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1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anchor="ctr"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AUC_ROC</a:t>
                      </a:r>
                      <a:endParaRPr lang="en-US" sz="1600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224109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 without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77.777778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0.000000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0.000000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0.500000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12318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Logistic Regression with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77.677778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0.153846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0.001987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0.499714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333671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 without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78.211111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0.533333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0.1560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0.241393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0.697442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4343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Random Forest with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78.588889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0.612308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0.0995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0.171183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0.702392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980346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 without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75.277778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0.390883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0.2015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0.265919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0.555893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815201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Decision Tree with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74.188889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0.379926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0.2555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0.305531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0.637417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45657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r>
                        <a:rPr lang="en-IN" sz="1800" b="0" i="0" kern="1200" dirty="0" err="1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IN" sz="1800" b="0" i="0" kern="1200" dirty="0">
                          <a:solidFill>
                            <a:srgbClr val="00FC86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without Tuning</a:t>
                      </a:r>
                      <a:endParaRPr lang="en-US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76.411111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0.413986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0.14800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0.218048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0.619724</a:t>
                      </a:r>
                      <a:endParaRPr lang="en-US" sz="140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7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73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6FA9F67-5736-224D-F8A2-5970F2AF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45024A-8CA7-C523-FD32-8C8A65CAB61A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E948A9-C288-D799-7F8F-FD6A94870220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(Roc Curve)</a:t>
            </a:r>
            <a:endParaRPr lang="en-US" sz="2800" dirty="0">
              <a:solidFill>
                <a:srgbClr val="8D40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C4FF61-B50F-4058-654C-F9A71837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22" y="1371842"/>
            <a:ext cx="9022525" cy="47439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9CA49A-3FDE-7E0A-D116-5881391DFEA0}"/>
              </a:ext>
            </a:extLst>
          </p:cNvPr>
          <p:cNvSpPr txBox="1"/>
          <p:nvPr/>
        </p:nvSpPr>
        <p:spPr>
          <a:xfrm>
            <a:off x="-42458" y="6488668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</p:spTree>
    <p:extLst>
      <p:ext uri="{BB962C8B-B14F-4D97-AF65-F5344CB8AC3E}">
        <p14:creationId xmlns:p14="http://schemas.microsoft.com/office/powerpoint/2010/main" val="2827416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00FC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00F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D413DD-E5F3-708B-0680-1FEACD524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90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00FC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00F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4EB30C-18D5-8A19-CE9B-62B7FE21E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B2170B9F-B956-9693-FC3E-AD131A794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5141" y="4803723"/>
            <a:ext cx="914400" cy="914400"/>
          </a:xfrm>
          <a:prstGeom prst="rect">
            <a:avLst/>
          </a:prstGeom>
        </p:spPr>
      </p:pic>
      <p:pic>
        <p:nvPicPr>
          <p:cNvPr id="8" name="Graphic 7" descr="CheckList with solid fill">
            <a:extLst>
              <a:ext uri="{FF2B5EF4-FFF2-40B4-BE49-F238E27FC236}">
                <a16:creationId xmlns:a16="http://schemas.microsoft.com/office/drawing/2014/main" id="{38E4CCA1-D50B-FBD0-E9D3-EA5123733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527" y="2331676"/>
            <a:ext cx="914400" cy="914400"/>
          </a:xfrm>
          <a:prstGeom prst="rect">
            <a:avLst/>
          </a:prstGeom>
        </p:spPr>
      </p:pic>
      <p:pic>
        <p:nvPicPr>
          <p:cNvPr id="10" name="Graphic 9" descr="Briefcase with solid fill">
            <a:extLst>
              <a:ext uri="{FF2B5EF4-FFF2-40B4-BE49-F238E27FC236}">
                <a16:creationId xmlns:a16="http://schemas.microsoft.com/office/drawing/2014/main" id="{AAAACCE4-843B-8A2E-1B0F-0DDD087108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85638" y="181253"/>
            <a:ext cx="914400" cy="914400"/>
          </a:xfrm>
          <a:prstGeom prst="rect">
            <a:avLst/>
          </a:prstGeom>
        </p:spPr>
      </p:pic>
      <p:pic>
        <p:nvPicPr>
          <p:cNvPr id="19" name="Graphic 18" descr="Bar graph with downward trend with solid fill">
            <a:extLst>
              <a:ext uri="{FF2B5EF4-FFF2-40B4-BE49-F238E27FC236}">
                <a16:creationId xmlns:a16="http://schemas.microsoft.com/office/drawing/2014/main" id="{4D867558-1FB7-DCC2-7543-819C604493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08274" y="359633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3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099849-75BD-9B53-02D9-4D973A2A2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78F19D-BBD4-A12E-B2AE-2CAC1731BFA0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6620F80-DC35-3A80-0380-38E5802A7F89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solidFill>
                <a:srgbClr val="8D40C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DE2C51C-6C6D-1394-4812-30D45FD97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841772"/>
              </p:ext>
            </p:extLst>
          </p:nvPr>
        </p:nvGraphicFramePr>
        <p:xfrm>
          <a:off x="1388093" y="1552980"/>
          <a:ext cx="9415814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5814">
                  <a:extLst>
                    <a:ext uri="{9D8B030D-6E8A-4147-A177-3AD203B41FA5}">
                      <a16:colId xmlns:a16="http://schemas.microsoft.com/office/drawing/2014/main" val="671316384"/>
                    </a:ext>
                  </a:extLst>
                </a:gridCol>
              </a:tblGrid>
              <a:tr h="3887951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 looked into the data, looking for data imbalance, visualizing the features, and determining how the various aspects related to one another.</a:t>
                      </a:r>
                      <a:br>
                        <a:rPr lang="en-US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determine if the model was successful in predicting the goal value, which is determining whether a credit card customer will default the next month, we utilized both train-validation split and cross-validation. Next, we looked into five forecasting models: We began by using Logistic Regression, Decision Tree, Random Forest, and  </a:t>
                      </a:r>
                      <a:r>
                        <a:rPr lang="en-US" b="0" dirty="0" err="1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Xgbosst</a:t>
                      </a:r>
                      <a:r>
                        <a:rPr lang="en-US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accuracy of the Voting classifier is nearly same.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has the best precision and recall balance.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recall can be achieved if low precision is acceptable.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en-IN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b="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 can be served as an aid to human decision.</a:t>
                      </a:r>
                      <a:endParaRPr lang="en-US" b="0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5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203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407509D-28C2-8FE9-7F04-EB1ACD871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80546"/>
              </p:ext>
            </p:extLst>
          </p:nvPr>
        </p:nvGraphicFramePr>
        <p:xfrm>
          <a:off x="2407198" y="2025950"/>
          <a:ext cx="7038498" cy="1575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7856">
                  <a:extLst>
                    <a:ext uri="{9D8B030D-6E8A-4147-A177-3AD203B41FA5}">
                      <a16:colId xmlns:a16="http://schemas.microsoft.com/office/drawing/2014/main" val="296168066"/>
                    </a:ext>
                  </a:extLst>
                </a:gridCol>
                <a:gridCol w="2760642">
                  <a:extLst>
                    <a:ext uri="{9D8B030D-6E8A-4147-A177-3AD203B41FA5}">
                      <a16:colId xmlns:a16="http://schemas.microsoft.com/office/drawing/2014/main" val="2534549218"/>
                    </a:ext>
                  </a:extLst>
                </a:gridCol>
              </a:tblGrid>
              <a:tr h="1569303">
                <a:tc>
                  <a:txBody>
                    <a:bodyPr/>
                    <a:lstStyle/>
                    <a:p>
                      <a:r>
                        <a:rPr lang="en-US" sz="940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Thank</a:t>
                      </a:r>
                    </a:p>
                  </a:txBody>
                  <a:tcPr marL="142664" marR="142664" marT="71332" marB="71332">
                    <a:solidFill>
                      <a:srgbClr val="8D40C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400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You!</a:t>
                      </a:r>
                    </a:p>
                  </a:txBody>
                  <a:tcPr marL="142664" marR="142664" marT="71332" marB="71332"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5020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FF2BE95-93D8-E0D1-BC1D-286D3032C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928" y="4547531"/>
            <a:ext cx="3965037" cy="10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B1A992-3619-0241-2331-DCA34CDF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DB2E7D7B-7DE6-A7CC-A4F6-A4E0B0055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63521"/>
              </p:ext>
            </p:extLst>
          </p:nvPr>
        </p:nvGraphicFramePr>
        <p:xfrm>
          <a:off x="1009650" y="1545571"/>
          <a:ext cx="4270375" cy="459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Overview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Financial institutions like banks play a big part in offering financial services.</a:t>
                      </a:r>
                      <a:b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800" kern="1200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Bank must use caution when investing in clients to preserve integrity and prevent financial loss.</a:t>
                      </a:r>
                      <a:b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bank must consider potential clients before extending loans to debtors. </a:t>
                      </a:r>
                      <a:b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IN" sz="1800" kern="1200" dirty="0">
                        <a:solidFill>
                          <a:srgbClr val="8D40C5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Therefore, the objective is to forecast the likelihood of credit default based on the traits of credit card owners and their payment history.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8639E0D-F9C4-D2EA-5EE0-9C6D08FFFDA7}"/>
              </a:ext>
            </a:extLst>
          </p:cNvPr>
          <p:cNvSpPr txBox="1"/>
          <p:nvPr/>
        </p:nvSpPr>
        <p:spPr>
          <a:xfrm>
            <a:off x="1047750" y="606712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and Goal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EE7608-1A1B-69DA-81D3-352916E5E3B8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Table 11">
            <a:extLst>
              <a:ext uri="{FF2B5EF4-FFF2-40B4-BE49-F238E27FC236}">
                <a16:creationId xmlns:a16="http://schemas.microsoft.com/office/drawing/2014/main" id="{56541490-47F0-C49A-79EE-65C598C97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511778"/>
              </p:ext>
            </p:extLst>
          </p:nvPr>
        </p:nvGraphicFramePr>
        <p:xfrm>
          <a:off x="6096000" y="1528620"/>
          <a:ext cx="4784725" cy="4593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472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Goal</a:t>
                      </a:r>
                      <a:endParaRPr lang="en-US" sz="3200" b="0" dirty="0">
                        <a:solidFill>
                          <a:srgbClr val="00FC86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 we developed here will make use of all relevant variables to forecast client data in order to identify defaulters and non-defaulters for the upcoming month.</a:t>
                      </a:r>
                      <a:b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objective is to determine if the consumers can pay their credit balance for the following month. Find a few potential consumers who can pay off the bank's credit debt.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IN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ascertain whether their clients could timely pay using a credit card. Failure to make a loan or credit card payment, including interest and principle, is known as default.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  <p:pic>
        <p:nvPicPr>
          <p:cNvPr id="19" name="Graphic 18" descr="Bullseye with solid fill">
            <a:extLst>
              <a:ext uri="{FF2B5EF4-FFF2-40B4-BE49-F238E27FC236}">
                <a16:creationId xmlns:a16="http://schemas.microsoft.com/office/drawing/2014/main" id="{5AD4C8C0-F9A7-AB9A-819C-C10CD6ADC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7656" y="314568"/>
            <a:ext cx="865187" cy="86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0FD2742-7966-A70B-770D-8BB09F6A67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93"/>
          <a:stretch/>
        </p:blipFill>
        <p:spPr>
          <a:xfrm>
            <a:off x="1905000" y="1122323"/>
            <a:ext cx="7772400" cy="55451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B1A992-3619-0241-2331-DCA34CDF2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A1FD1F9-38F2-CAD2-DF6F-6E1B0647D9CB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0B061E-A71A-CD9B-5EA0-CEE7B6E2E2D5}"/>
              </a:ext>
            </a:extLst>
          </p:cNvPr>
          <p:cNvSpPr txBox="1"/>
          <p:nvPr/>
        </p:nvSpPr>
        <p:spPr>
          <a:xfrm>
            <a:off x="1047750" y="606712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Overview</a:t>
            </a:r>
          </a:p>
        </p:txBody>
      </p:sp>
    </p:spTree>
    <p:extLst>
      <p:ext uri="{BB962C8B-B14F-4D97-AF65-F5344CB8AC3E}">
        <p14:creationId xmlns:p14="http://schemas.microsoft.com/office/powerpoint/2010/main" val="243501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FC86"/>
              </a:solidFill>
            </a:endParaRP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  <a:solidFill>
            <a:srgbClr val="00FC8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00FC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00F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B5EC390-472F-6309-7054-FE2D7A188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712A57-B9E7-51C3-DB2C-AB9852C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A1197A-5292-B7C8-F964-E44BD68D142E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B0CD89F-BB6B-0D25-0A4D-1CEF11F6B0AA}"/>
              </a:ext>
            </a:extLst>
          </p:cNvPr>
          <p:cNvSpPr txBox="1"/>
          <p:nvPr/>
        </p:nvSpPr>
        <p:spPr>
          <a:xfrm>
            <a:off x="1047750" y="606712"/>
            <a:ext cx="3492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</a:t>
            </a:r>
          </a:p>
        </p:txBody>
      </p:sp>
      <p:graphicFrame>
        <p:nvGraphicFramePr>
          <p:cNvPr id="7" name="Table 11">
            <a:extLst>
              <a:ext uri="{FF2B5EF4-FFF2-40B4-BE49-F238E27FC236}">
                <a16:creationId xmlns:a16="http://schemas.microsoft.com/office/drawing/2014/main" id="{A66D552A-1AFF-0A04-0D35-62B77DA0B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749760"/>
              </p:ext>
            </p:extLst>
          </p:nvPr>
        </p:nvGraphicFramePr>
        <p:xfrm>
          <a:off x="1009650" y="1685271"/>
          <a:ext cx="3765550" cy="3267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670719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Source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2597006"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Card Client Default Payments duration 6 months</a:t>
                      </a:r>
                      <a:b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Source: UCI Machine Learning Repository. </a:t>
                      </a:r>
                      <a:b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rgbClr val="8D40C5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Source: Public dataset from Kaggle.</a:t>
                      </a: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  <p:graphicFrame>
        <p:nvGraphicFramePr>
          <p:cNvPr id="8" name="Table 11">
            <a:extLst>
              <a:ext uri="{FF2B5EF4-FFF2-40B4-BE49-F238E27FC236}">
                <a16:creationId xmlns:a16="http://schemas.microsoft.com/office/drawing/2014/main" id="{9956F416-68FE-57D9-7231-1E509E0A5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34499"/>
              </p:ext>
            </p:extLst>
          </p:nvPr>
        </p:nvGraphicFramePr>
        <p:xfrm>
          <a:off x="5902325" y="1520540"/>
          <a:ext cx="4270375" cy="4318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Data View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Real credit card data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Comprehensive and complete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30,000 customers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Usage of 6 months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Age from 20-79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Demographic factors </a:t>
                      </a:r>
                      <a:br>
                        <a:rPr lang="en-IN" dirty="0">
                          <a:solidFill>
                            <a:srgbClr val="8D40C5"/>
                          </a:solidFill>
                        </a:rPr>
                      </a:br>
                      <a:endParaRPr lang="en-IN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</a:rPr>
                        <a:t>No credit score or credit history</a:t>
                      </a: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02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712A57-B9E7-51C3-DB2C-AB9852C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637A7D-C9E5-FC1E-6D4F-618C2F21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85787"/>
              </p:ext>
            </p:extLst>
          </p:nvPr>
        </p:nvGraphicFramePr>
        <p:xfrm>
          <a:off x="863600" y="2823651"/>
          <a:ext cx="6096000" cy="3221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57616658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 Variable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ID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﻿Credit limit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﻿Gender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﻿Age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﻿Marital status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﻿Level of education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﻿History of their past payments made (April to September)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﻿Amount of bill statement (1 to 6)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﻿Amount of previous payment (1 to 6)</a:t>
                      </a: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21169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C34A6CA-2864-173E-2250-D8FD41153AF3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B73785-4ECE-BE2C-7E6B-641F21FAED28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&amp; Independent Variable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0E3466-532B-AF11-0477-A9D59737D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512644"/>
              </p:ext>
            </p:extLst>
          </p:nvPr>
        </p:nvGraphicFramePr>
        <p:xfrm>
          <a:off x="7086600" y="1528620"/>
          <a:ext cx="4457700" cy="1027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4157616658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Dependent Variable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38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8D40C5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Default Payment Next Month</a:t>
                      </a: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021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793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Hexagon 10">
            <a:extLst>
              <a:ext uri="{FF2B5EF4-FFF2-40B4-BE49-F238E27FC236}">
                <a16:creationId xmlns:a16="http://schemas.microsoft.com/office/drawing/2014/main" id="{D615326D-DE8D-4F59-05F1-FE2ECE2F3FDA}"/>
              </a:ext>
            </a:extLst>
          </p:cNvPr>
          <p:cNvSpPr/>
          <p:nvPr/>
        </p:nvSpPr>
        <p:spPr>
          <a:xfrm>
            <a:off x="5023242" y="2504209"/>
            <a:ext cx="2145515" cy="1849582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A42020B7-D448-77FE-9951-02664E751180}"/>
              </a:ext>
            </a:extLst>
          </p:cNvPr>
          <p:cNvSpPr/>
          <p:nvPr/>
        </p:nvSpPr>
        <p:spPr>
          <a:xfrm>
            <a:off x="3412742" y="16902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E5607762-3C64-7797-AD07-6EEE608D3DA8}"/>
              </a:ext>
            </a:extLst>
          </p:cNvPr>
          <p:cNvSpPr/>
          <p:nvPr/>
        </p:nvSpPr>
        <p:spPr>
          <a:xfrm>
            <a:off x="3382585" y="3654136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D642499-E447-BFAB-A021-5A9CB6B1C78A}"/>
              </a:ext>
            </a:extLst>
          </p:cNvPr>
          <p:cNvSpPr/>
          <p:nvPr/>
        </p:nvSpPr>
        <p:spPr>
          <a:xfrm>
            <a:off x="5275671" y="782781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C923BCE6-22E9-9D2E-D766-9D6D01E482D2}"/>
              </a:ext>
            </a:extLst>
          </p:cNvPr>
          <p:cNvSpPr/>
          <p:nvPr/>
        </p:nvSpPr>
        <p:spPr>
          <a:xfrm>
            <a:off x="5275671" y="4675909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9261CEC-7C4F-48F5-4A52-E2C242C7D504}"/>
              </a:ext>
            </a:extLst>
          </p:cNvPr>
          <p:cNvSpPr/>
          <p:nvPr/>
        </p:nvSpPr>
        <p:spPr>
          <a:xfrm>
            <a:off x="7168757" y="1652154"/>
            <a:ext cx="1623200" cy="1399310"/>
          </a:xfrm>
          <a:prstGeom prst="hexagon">
            <a:avLst/>
          </a:prstGeom>
          <a:solidFill>
            <a:srgbClr val="8D40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1B3AC5E0-ED23-041E-CE8D-FE3E23EC1A5A}"/>
              </a:ext>
            </a:extLst>
          </p:cNvPr>
          <p:cNvSpPr/>
          <p:nvPr/>
        </p:nvSpPr>
        <p:spPr>
          <a:xfrm>
            <a:off x="7168757" y="3654136"/>
            <a:ext cx="1623200" cy="1399310"/>
          </a:xfrm>
          <a:prstGeom prst="hexagon">
            <a:avLst/>
          </a:prstGeom>
          <a:solidFill>
            <a:srgbClr val="00FC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triped Right Arrow 27">
            <a:extLst>
              <a:ext uri="{FF2B5EF4-FFF2-40B4-BE49-F238E27FC236}">
                <a16:creationId xmlns:a16="http://schemas.microsoft.com/office/drawing/2014/main" id="{7D50D2DD-01C3-F14B-D6A4-82FE9B5C1153}"/>
              </a:ext>
            </a:extLst>
          </p:cNvPr>
          <p:cNvSpPr/>
          <p:nvPr/>
        </p:nvSpPr>
        <p:spPr>
          <a:xfrm rot="12505587">
            <a:off x="4816878" y="4751536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riped Right Arrow 28">
            <a:extLst>
              <a:ext uri="{FF2B5EF4-FFF2-40B4-BE49-F238E27FC236}">
                <a16:creationId xmlns:a16="http://schemas.microsoft.com/office/drawing/2014/main" id="{009B8D47-FDC0-7F9D-112A-DDDCC3B6FEA0}"/>
              </a:ext>
            </a:extLst>
          </p:cNvPr>
          <p:cNvSpPr/>
          <p:nvPr/>
        </p:nvSpPr>
        <p:spPr>
          <a:xfrm rot="9242252">
            <a:off x="6699314" y="4774712"/>
            <a:ext cx="647700" cy="25284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triped Right Arrow 30">
            <a:extLst>
              <a:ext uri="{FF2B5EF4-FFF2-40B4-BE49-F238E27FC236}">
                <a16:creationId xmlns:a16="http://schemas.microsoft.com/office/drawing/2014/main" id="{44DEFD97-F014-51C6-211B-165151B0082F}"/>
              </a:ext>
            </a:extLst>
          </p:cNvPr>
          <p:cNvSpPr/>
          <p:nvPr/>
        </p:nvSpPr>
        <p:spPr>
          <a:xfrm rot="5400000">
            <a:off x="7758305" y="3251579"/>
            <a:ext cx="522056" cy="203798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riped Right Arrow 31">
            <a:extLst>
              <a:ext uri="{FF2B5EF4-FFF2-40B4-BE49-F238E27FC236}">
                <a16:creationId xmlns:a16="http://schemas.microsoft.com/office/drawing/2014/main" id="{F7304BE1-7F0E-F025-F23C-A48E69A07272}"/>
              </a:ext>
            </a:extLst>
          </p:cNvPr>
          <p:cNvSpPr/>
          <p:nvPr/>
        </p:nvSpPr>
        <p:spPr>
          <a:xfrm rot="1961861">
            <a:off x="6760170" y="1753222"/>
            <a:ext cx="593942" cy="231860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riped Right Arrow 32">
            <a:extLst>
              <a:ext uri="{FF2B5EF4-FFF2-40B4-BE49-F238E27FC236}">
                <a16:creationId xmlns:a16="http://schemas.microsoft.com/office/drawing/2014/main" id="{540E8C12-9355-3408-2CDB-869768FBE549}"/>
              </a:ext>
            </a:extLst>
          </p:cNvPr>
          <p:cNvSpPr/>
          <p:nvPr/>
        </p:nvSpPr>
        <p:spPr>
          <a:xfrm rot="16200000">
            <a:off x="3967790" y="3297936"/>
            <a:ext cx="455372" cy="177766"/>
          </a:xfrm>
          <a:prstGeom prst="strip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FC8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1C8C2-30AA-A929-684C-161FFBBCB6AF}"/>
              </a:ext>
            </a:extLst>
          </p:cNvPr>
          <p:cNvSpPr txBox="1"/>
          <p:nvPr/>
        </p:nvSpPr>
        <p:spPr>
          <a:xfrm>
            <a:off x="5602477" y="1128493"/>
            <a:ext cx="987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Details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E2EF3E-5BCD-8AB5-43DE-289A2D13542F}"/>
              </a:ext>
            </a:extLst>
          </p:cNvPr>
          <p:cNvSpPr txBox="1"/>
          <p:nvPr/>
        </p:nvSpPr>
        <p:spPr>
          <a:xfrm>
            <a:off x="7265891" y="1900482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BD4702-5476-E443-DB41-CD42D75F9FEE}"/>
              </a:ext>
            </a:extLst>
          </p:cNvPr>
          <p:cNvSpPr txBox="1"/>
          <p:nvPr/>
        </p:nvSpPr>
        <p:spPr>
          <a:xfrm>
            <a:off x="7285074" y="4110625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147077-7D63-4751-1DEF-D894161A87FF}"/>
              </a:ext>
            </a:extLst>
          </p:cNvPr>
          <p:cNvSpPr txBox="1"/>
          <p:nvPr/>
        </p:nvSpPr>
        <p:spPr>
          <a:xfrm>
            <a:off x="5347761" y="4958328"/>
            <a:ext cx="150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3E500BC-183D-EA86-1AED-207B7EF1360A}"/>
              </a:ext>
            </a:extLst>
          </p:cNvPr>
          <p:cNvSpPr txBox="1"/>
          <p:nvPr/>
        </p:nvSpPr>
        <p:spPr>
          <a:xfrm>
            <a:off x="3318500" y="3937808"/>
            <a:ext cx="1688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algn="ctr"/>
            <a:r>
              <a:rPr lang="en-IN" sz="2000" b="0" i="0" dirty="0">
                <a:solidFill>
                  <a:srgbClr val="00FC8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US" sz="2000" dirty="0">
              <a:solidFill>
                <a:srgbClr val="00FC8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B8A4EE-35E0-163B-E564-D0A0C5213E0F}"/>
              </a:ext>
            </a:extLst>
          </p:cNvPr>
          <p:cNvSpPr txBox="1"/>
          <p:nvPr/>
        </p:nvSpPr>
        <p:spPr>
          <a:xfrm>
            <a:off x="3441329" y="2182091"/>
            <a:ext cx="150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5160A0-32DB-714B-62AD-456BFC2DDEA7}"/>
              </a:ext>
            </a:extLst>
          </p:cNvPr>
          <p:cNvSpPr txBox="1"/>
          <p:nvPr/>
        </p:nvSpPr>
        <p:spPr>
          <a:xfrm>
            <a:off x="5287046" y="2725099"/>
            <a:ext cx="15980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</a:p>
          <a:p>
            <a:pPr algn="ctr"/>
            <a:r>
              <a:rPr lang="en-US" sz="2000" dirty="0">
                <a:solidFill>
                  <a:srgbClr val="00FC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C593F7-EE4A-01B4-D120-6B345A0B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205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C2C2B8-3A6E-D059-D268-1D36FDBD6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8050" y="439881"/>
            <a:ext cx="1257300" cy="3429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56E52-4712-BDD9-99F2-7B099D99160F}"/>
              </a:ext>
            </a:extLst>
          </p:cNvPr>
          <p:cNvCxnSpPr/>
          <p:nvPr/>
        </p:nvCxnSpPr>
        <p:spPr>
          <a:xfrm>
            <a:off x="1009650" y="1155700"/>
            <a:ext cx="95313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E8AB3F-567E-2303-059B-E08250E3AD97}"/>
              </a:ext>
            </a:extLst>
          </p:cNvPr>
          <p:cNvSpPr txBox="1"/>
          <p:nvPr/>
        </p:nvSpPr>
        <p:spPr>
          <a:xfrm>
            <a:off x="1047750" y="606712"/>
            <a:ext cx="654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8D40C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&amp; Independent Variable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3A4020-EC21-F294-6A39-5EBCD4D39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1502851"/>
            <a:ext cx="5003800" cy="44323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36581F-3B96-A0F7-ACF4-98419C2BC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96461"/>
              </p:ext>
            </p:extLst>
          </p:nvPr>
        </p:nvGraphicFramePr>
        <p:xfrm>
          <a:off x="6613525" y="1971058"/>
          <a:ext cx="4270375" cy="3770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375">
                  <a:extLst>
                    <a:ext uri="{9D8B030D-6E8A-4147-A177-3AD203B41FA5}">
                      <a16:colId xmlns:a16="http://schemas.microsoft.com/office/drawing/2014/main" val="1968040206"/>
                    </a:ext>
                  </a:extLst>
                </a:gridCol>
              </a:tblGrid>
              <a:tr h="661245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rgbClr val="00FC86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>
                    <a:solidFill>
                      <a:srgbClr val="8D40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93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Pie Chart shows total number of records for defaulters and non-defaulters.</a:t>
                      </a:r>
                    </a:p>
                    <a:p>
                      <a:endParaRPr lang="en-IN" dirty="0">
                        <a:solidFill>
                          <a:srgbClr val="8D40C5"/>
                        </a:solidFill>
                        <a:effectLst/>
                        <a:latin typeface="Helvetica" pitchFamily="2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If they would do payment or not (yes=1 no=0) for next month.</a:t>
                      </a: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Helvetica" pitchFamily="2" charset="0"/>
                        </a:rPr>
                        <a:t>           </a:t>
                      </a: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           22.120% - default</a:t>
                      </a:r>
                    </a:p>
                    <a:p>
                      <a:r>
                        <a:rPr lang="en-IN" dirty="0">
                          <a:solidFill>
                            <a:srgbClr val="8D40C5"/>
                          </a:solidFill>
                          <a:latin typeface="Helvetica" pitchFamily="2" charset="0"/>
                        </a:rPr>
                        <a:t>           </a:t>
                      </a:r>
                      <a:r>
                        <a:rPr lang="en-IN" dirty="0">
                          <a:solidFill>
                            <a:srgbClr val="8D40C5"/>
                          </a:solidFill>
                          <a:effectLst/>
                          <a:latin typeface="Helvetica" pitchFamily="2" charset="0"/>
                        </a:rPr>
                        <a:t>77.880% - non-default</a:t>
                      </a:r>
                    </a:p>
                    <a:p>
                      <a:endParaRPr lang="en-US" dirty="0">
                        <a:solidFill>
                          <a:srgbClr val="8D40C5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rgbClr val="8D40C5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FC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7765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20B31B9-866E-77AC-8804-1A07625EA72D}"/>
              </a:ext>
            </a:extLst>
          </p:cNvPr>
          <p:cNvSpPr txBox="1"/>
          <p:nvPr/>
        </p:nvSpPr>
        <p:spPr>
          <a:xfrm>
            <a:off x="241300" y="6377035"/>
            <a:ext cx="4363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D40C5"/>
                </a:solidFill>
              </a:rPr>
              <a:t>ScreenShot</a:t>
            </a:r>
            <a:r>
              <a:rPr lang="en-US" dirty="0">
                <a:solidFill>
                  <a:srgbClr val="8D40C5"/>
                </a:solidFill>
              </a:rPr>
              <a:t> Taken while Evaluation Process.</a:t>
            </a:r>
          </a:p>
        </p:txBody>
      </p:sp>
    </p:spTree>
    <p:extLst>
      <p:ext uri="{BB962C8B-B14F-4D97-AF65-F5344CB8AC3E}">
        <p14:creationId xmlns:p14="http://schemas.microsoft.com/office/powerpoint/2010/main" val="176245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902</Words>
  <Application>Microsoft Macintosh PowerPoint</Application>
  <PresentationFormat>Widescreen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Vaibhav Joshi</dc:creator>
  <cp:lastModifiedBy>Vaibhav Joshi</cp:lastModifiedBy>
  <cp:revision>3</cp:revision>
  <dcterms:created xsi:type="dcterms:W3CDTF">2023-07-04T04:35:33Z</dcterms:created>
  <dcterms:modified xsi:type="dcterms:W3CDTF">2023-07-04T09:40:59Z</dcterms:modified>
</cp:coreProperties>
</file>