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Nefelibata Script" charset="1" panose="00000500000000000000"/>
      <p:regular r:id="rId23"/>
    </p:embeddedFont>
    <p:embeddedFont>
      <p:font typeface="Open Sans 1" charset="1" panose="020B0606030504020204"/>
      <p:regular r:id="rId24"/>
    </p:embeddedFont>
    <p:embeddedFont>
      <p:font typeface="Agrandir Medium" charset="1" panose="00000600000000000000"/>
      <p:regular r:id="rId25"/>
    </p:embeddedFont>
    <p:embeddedFont>
      <p:font typeface="Agrandir Medium Italics" charset="1" panose="00000600000000000000"/>
      <p:regular r:id="rId26"/>
    </p:embeddedFont>
    <p:embeddedFont>
      <p:font typeface="Open Sans 2" charset="1" panose="00000000000000000000"/>
      <p:regular r:id="rId27"/>
    </p:embeddedFont>
    <p:embeddedFont>
      <p:font typeface="Arimo Italics" charset="1" panose="020B0604020202090204"/>
      <p:regular r:id="rId28"/>
    </p:embeddedFont>
    <p:embeddedFont>
      <p:font typeface="Open Sans 2 Bold" charset="1" panose="00000000000000000000"/>
      <p:regular r:id="rId29"/>
    </p:embeddedFont>
    <p:embeddedFont>
      <p:font typeface="League Spartan" charset="1" panose="00000800000000000000"/>
      <p:regular r:id="rId30"/>
    </p:embeddedFont>
    <p:embeddedFont>
      <p:font typeface="Open Sans 1 Bold" charset="1" panose="020B0806030504020204"/>
      <p:regular r:id="rId31"/>
    </p:embeddedFont>
    <p:embeddedFont>
      <p:font typeface="Open Sans 1 Ultra-Bold" charset="1" panose="000000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https://www.canva.com/design/DAGXDCSseRc/L9xaJ-Xu3MUJp1QsPsv_3g/edit?utm_content=DAGXDCSseRc&amp;utm_campaign=designshare&amp;utm_medium=link2&amp;utm_source=sharebutton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Relationship Id="rId8" Target="../media/image29.pn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https://www.canva.com/design/DAGXDCSseRc/L9xaJ-Xu3MUJp1QsPsv_3g/edit?utm_content=DAGXDCSseRc&amp;utm_campaign=designshare&amp;utm_medium=link2&amp;utm_source=sharebutton" TargetMode="External" Type="http://schemas.openxmlformats.org/officeDocument/2006/relationships/hyperlink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png" Type="http://schemas.openxmlformats.org/officeDocument/2006/relationships/image"/><Relationship Id="rId4" Target="../media/image39.png" Type="http://schemas.openxmlformats.org/officeDocument/2006/relationships/image"/><Relationship Id="rId5" Target="../media/image40.pn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png" Type="http://schemas.openxmlformats.org/officeDocument/2006/relationships/image"/><Relationship Id="rId4" Target="../media/image43.png" Type="http://schemas.openxmlformats.org/officeDocument/2006/relationships/image"/><Relationship Id="rId5" Target="../media/image44.pn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jpe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374539" y="8993151"/>
            <a:ext cx="4284389" cy="1567256"/>
            <a:chOff x="0" y="0"/>
            <a:chExt cx="1128399" cy="412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8399" cy="412775"/>
            </a:xfrm>
            <a:custGeom>
              <a:avLst/>
              <a:gdLst/>
              <a:ahLst/>
              <a:cxnLst/>
              <a:rect r="r" b="b" t="t" l="l"/>
              <a:pathLst>
                <a:path h="412775" w="1128399">
                  <a:moveTo>
                    <a:pt x="0" y="0"/>
                  </a:moveTo>
                  <a:lnTo>
                    <a:pt x="1128399" y="0"/>
                  </a:lnTo>
                  <a:lnTo>
                    <a:pt x="1128399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1128399" cy="5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14012664" y="3237235"/>
            <a:ext cx="6983416" cy="1567256"/>
            <a:chOff x="0" y="0"/>
            <a:chExt cx="1839254" cy="4127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39254" cy="412775"/>
            </a:xfrm>
            <a:custGeom>
              <a:avLst/>
              <a:gdLst/>
              <a:ahLst/>
              <a:cxnLst/>
              <a:rect r="r" b="b" t="t" l="l"/>
              <a:pathLst>
                <a:path h="412775" w="1839254">
                  <a:moveTo>
                    <a:pt x="0" y="0"/>
                  </a:moveTo>
                  <a:lnTo>
                    <a:pt x="1839254" y="0"/>
                  </a:lnTo>
                  <a:lnTo>
                    <a:pt x="1839254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1839254" cy="5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624823" y="851862"/>
            <a:ext cx="6977917" cy="697791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true" flipV="true" rot="5400000">
            <a:off x="10540746" y="-52264"/>
            <a:ext cx="11547949" cy="9406329"/>
          </a:xfrm>
          <a:custGeom>
            <a:avLst/>
            <a:gdLst/>
            <a:ahLst/>
            <a:cxnLst/>
            <a:rect r="r" b="b" t="t" l="l"/>
            <a:pathLst>
              <a:path h="9406329" w="11547949">
                <a:moveTo>
                  <a:pt x="11547949" y="9406329"/>
                </a:moveTo>
                <a:lnTo>
                  <a:pt x="0" y="9406329"/>
                </a:lnTo>
                <a:lnTo>
                  <a:pt x="0" y="0"/>
                </a:lnTo>
                <a:lnTo>
                  <a:pt x="11547949" y="0"/>
                </a:lnTo>
                <a:lnTo>
                  <a:pt x="11547949" y="940632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11" id="11"/>
          <p:cNvSpPr/>
          <p:nvPr/>
        </p:nvSpPr>
        <p:spPr>
          <a:xfrm flipV="true">
            <a:off x="13553005" y="935761"/>
            <a:ext cx="5036482" cy="5036482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4602740" y="4540846"/>
            <a:ext cx="1216428" cy="1216428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V="true">
            <a:off x="12944791" y="7512571"/>
            <a:ext cx="2942644" cy="2942644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V="true">
            <a:off x="11473469" y="9776779"/>
            <a:ext cx="2942644" cy="2942644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2191450" y="4350346"/>
            <a:ext cx="11119114" cy="173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78"/>
              </a:lnSpc>
            </a:pPr>
            <a:r>
              <a:rPr lang="en-US" sz="11494">
                <a:solidFill>
                  <a:srgbClr val="000000"/>
                </a:solidFill>
                <a:latin typeface="Nefelibata Script"/>
                <a:ea typeface="Nefelibata Script"/>
                <a:cs typeface="Nefelibata Script"/>
                <a:sym typeface="Nefelibata Script"/>
              </a:rPr>
              <a:t>“Spintech”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2034856" y="1292345"/>
            <a:ext cx="5559557" cy="1138777"/>
            <a:chOff x="0" y="0"/>
            <a:chExt cx="861321" cy="17642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61321" cy="176426"/>
            </a:xfrm>
            <a:custGeom>
              <a:avLst/>
              <a:gdLst/>
              <a:ahLst/>
              <a:cxnLst/>
              <a:rect r="r" b="b" t="t" l="l"/>
              <a:pathLst>
                <a:path h="176426" w="861321">
                  <a:moveTo>
                    <a:pt x="0" y="0"/>
                  </a:moveTo>
                  <a:lnTo>
                    <a:pt x="861321" y="0"/>
                  </a:lnTo>
                  <a:lnTo>
                    <a:pt x="861321" y="176426"/>
                  </a:lnTo>
                  <a:lnTo>
                    <a:pt x="0" y="176426"/>
                  </a:lnTo>
                  <a:close/>
                </a:path>
              </a:pathLst>
            </a:custGeom>
            <a:blipFill>
              <a:blip r:embed="rId5"/>
              <a:stretch>
                <a:fillRect l="0" t="-9537" r="0" b="-9537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2191450" y="3168992"/>
            <a:ext cx="6952550" cy="1162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63"/>
              </a:lnSpc>
            </a:pPr>
            <a:r>
              <a:rPr lang="en-US" sz="7700" spc="174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PROYECTO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191450" y="6469969"/>
            <a:ext cx="9224082" cy="386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9"/>
              </a:lnSpc>
              <a:spcBef>
                <a:spcPct val="0"/>
              </a:spcBef>
            </a:pPr>
            <a:r>
              <a:rPr lang="en-US" b="true" sz="2013" spc="668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PRESENTACIÓN FINAL PORTAFOLIO DE TÍTULO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91450" y="2593047"/>
            <a:ext cx="5246370" cy="328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b="true" sz="1700" i="true" spc="564">
                <a:solidFill>
                  <a:srgbClr val="000000"/>
                </a:solidFill>
                <a:latin typeface="Agrandir Medium Italics"/>
                <a:ea typeface="Agrandir Medium Italics"/>
                <a:cs typeface="Agrandir Medium Italics"/>
                <a:sym typeface="Agrandir Medium Italics"/>
              </a:rPr>
              <a:t>PROYECTO “SPINTECH”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34856" y="8586195"/>
            <a:ext cx="3396778" cy="419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 spc="730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DOCENTE: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34856" y="8958305"/>
            <a:ext cx="3396778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MARIELA MORAGA TAPIA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355357" y="8586195"/>
            <a:ext cx="4756684" cy="419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 spc="730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SECCION: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355357" y="8967830"/>
            <a:ext cx="4756684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999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006D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267307" y="7047468"/>
            <a:ext cx="9072367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i="true" u="sng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  <a:hlinkClick r:id="rId6" tooltip="https://www.canva.com/design/DAGXDCSseRc/L9xaJ-Xu3MUJp1QsPsv_3g/edit?utm_content=DAGXDCSseRc&amp;utm_campaign=designshare&amp;utm_medium=link2&amp;utm_source=sharebutton"/>
              </a:rPr>
              <a:t>https://github.com/waifu3/Grupo1_006D.git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2575" y="1028700"/>
            <a:ext cx="15562849" cy="8179961"/>
            <a:chOff x="0" y="0"/>
            <a:chExt cx="5796956" cy="30469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96955" cy="3046927"/>
            </a:xfrm>
            <a:custGeom>
              <a:avLst/>
              <a:gdLst/>
              <a:ahLst/>
              <a:cxnLst/>
              <a:rect r="r" b="b" t="t" l="l"/>
              <a:pathLst>
                <a:path h="3046927" w="5796955">
                  <a:moveTo>
                    <a:pt x="0" y="0"/>
                  </a:moveTo>
                  <a:lnTo>
                    <a:pt x="5796955" y="0"/>
                  </a:lnTo>
                  <a:lnTo>
                    <a:pt x="5796955" y="3046927"/>
                  </a:lnTo>
                  <a:lnTo>
                    <a:pt x="0" y="3046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70F6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796956" cy="3037402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3517006">
            <a:off x="-3612269" y="688856"/>
            <a:ext cx="9281939" cy="2794075"/>
            <a:chOff x="0" y="0"/>
            <a:chExt cx="2444626" cy="7358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44626" cy="735888"/>
            </a:xfrm>
            <a:custGeom>
              <a:avLst/>
              <a:gdLst/>
              <a:ahLst/>
              <a:cxnLst/>
              <a:rect r="r" b="b" t="t" l="l"/>
              <a:pathLst>
                <a:path h="735888" w="2444626">
                  <a:moveTo>
                    <a:pt x="0" y="0"/>
                  </a:moveTo>
                  <a:lnTo>
                    <a:pt x="2444626" y="0"/>
                  </a:lnTo>
                  <a:lnTo>
                    <a:pt x="2444626" y="735888"/>
                  </a:lnTo>
                  <a:lnTo>
                    <a:pt x="0" y="7358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2444626" cy="8406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565111" y="6367091"/>
            <a:ext cx="1684741" cy="2375917"/>
          </a:xfrm>
          <a:custGeom>
            <a:avLst/>
            <a:gdLst/>
            <a:ahLst/>
            <a:cxnLst/>
            <a:rect r="r" b="b" t="t" l="l"/>
            <a:pathLst>
              <a:path h="2375917" w="1684741">
                <a:moveTo>
                  <a:pt x="0" y="0"/>
                </a:moveTo>
                <a:lnTo>
                  <a:pt x="1684741" y="0"/>
                </a:lnTo>
                <a:lnTo>
                  <a:pt x="1684741" y="2375917"/>
                </a:lnTo>
                <a:lnTo>
                  <a:pt x="0" y="2375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06638" y="6367091"/>
            <a:ext cx="2153145" cy="2375917"/>
          </a:xfrm>
          <a:custGeom>
            <a:avLst/>
            <a:gdLst/>
            <a:ahLst/>
            <a:cxnLst/>
            <a:rect r="r" b="b" t="t" l="l"/>
            <a:pathLst>
              <a:path h="2375917" w="2153145">
                <a:moveTo>
                  <a:pt x="0" y="0"/>
                </a:moveTo>
                <a:lnTo>
                  <a:pt x="2153145" y="0"/>
                </a:lnTo>
                <a:lnTo>
                  <a:pt x="2153145" y="2375917"/>
                </a:lnTo>
                <a:lnTo>
                  <a:pt x="0" y="23759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6533" t="0" r="-48195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759783" y="6306116"/>
            <a:ext cx="2228864" cy="2497868"/>
          </a:xfrm>
          <a:custGeom>
            <a:avLst/>
            <a:gdLst/>
            <a:ahLst/>
            <a:cxnLst/>
            <a:rect r="r" b="b" t="t" l="l"/>
            <a:pathLst>
              <a:path h="2497868" w="2228864">
                <a:moveTo>
                  <a:pt x="0" y="0"/>
                </a:moveTo>
                <a:lnTo>
                  <a:pt x="2228864" y="0"/>
                </a:lnTo>
                <a:lnTo>
                  <a:pt x="2228864" y="2497868"/>
                </a:lnTo>
                <a:lnTo>
                  <a:pt x="0" y="24978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9066" t="0" r="-50167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498808" y="4013707"/>
            <a:ext cx="2789023" cy="1460751"/>
          </a:xfrm>
          <a:custGeom>
            <a:avLst/>
            <a:gdLst/>
            <a:ahLst/>
            <a:cxnLst/>
            <a:rect r="r" b="b" t="t" l="l"/>
            <a:pathLst>
              <a:path h="1460751" w="2789023">
                <a:moveTo>
                  <a:pt x="0" y="0"/>
                </a:moveTo>
                <a:lnTo>
                  <a:pt x="2789023" y="0"/>
                </a:lnTo>
                <a:lnTo>
                  <a:pt x="2789023" y="1460751"/>
                </a:lnTo>
                <a:lnTo>
                  <a:pt x="0" y="146075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565111" y="3874895"/>
            <a:ext cx="1738374" cy="1738374"/>
          </a:xfrm>
          <a:custGeom>
            <a:avLst/>
            <a:gdLst/>
            <a:ahLst/>
            <a:cxnLst/>
            <a:rect r="r" b="b" t="t" l="l"/>
            <a:pathLst>
              <a:path h="1738374" w="1738374">
                <a:moveTo>
                  <a:pt x="0" y="0"/>
                </a:moveTo>
                <a:lnTo>
                  <a:pt x="1738374" y="0"/>
                </a:lnTo>
                <a:lnTo>
                  <a:pt x="1738374" y="1738374"/>
                </a:lnTo>
                <a:lnTo>
                  <a:pt x="0" y="17383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519890" y="4013707"/>
            <a:ext cx="4775773" cy="1923783"/>
          </a:xfrm>
          <a:custGeom>
            <a:avLst/>
            <a:gdLst/>
            <a:ahLst/>
            <a:cxnLst/>
            <a:rect r="r" b="b" t="t" l="l"/>
            <a:pathLst>
              <a:path h="1923783" w="4775773">
                <a:moveTo>
                  <a:pt x="0" y="0"/>
                </a:moveTo>
                <a:lnTo>
                  <a:pt x="4775774" y="0"/>
                </a:lnTo>
                <a:lnTo>
                  <a:pt x="4775774" y="1923783"/>
                </a:lnTo>
                <a:lnTo>
                  <a:pt x="0" y="19237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680471" y="6170038"/>
            <a:ext cx="4615193" cy="2572970"/>
          </a:xfrm>
          <a:custGeom>
            <a:avLst/>
            <a:gdLst/>
            <a:ahLst/>
            <a:cxnLst/>
            <a:rect r="r" b="b" t="t" l="l"/>
            <a:pathLst>
              <a:path h="2572970" w="4615193">
                <a:moveTo>
                  <a:pt x="0" y="0"/>
                </a:moveTo>
                <a:lnTo>
                  <a:pt x="4615193" y="0"/>
                </a:lnTo>
                <a:lnTo>
                  <a:pt x="4615193" y="2572970"/>
                </a:lnTo>
                <a:lnTo>
                  <a:pt x="0" y="257297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022191" y="1681081"/>
            <a:ext cx="14350758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TECNOLOGÍAS UTILIZADAS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5400000">
            <a:off x="-2002146" y="1137096"/>
            <a:ext cx="8048673" cy="4712132"/>
          </a:xfrm>
          <a:custGeom>
            <a:avLst/>
            <a:gdLst/>
            <a:ahLst/>
            <a:cxnLst/>
            <a:rect r="r" b="b" t="t" l="l"/>
            <a:pathLst>
              <a:path h="4712132" w="8048673">
                <a:moveTo>
                  <a:pt x="0" y="0"/>
                </a:moveTo>
                <a:lnTo>
                  <a:pt x="8048673" y="0"/>
                </a:lnTo>
                <a:lnTo>
                  <a:pt x="8048673" y="4712132"/>
                </a:lnTo>
                <a:lnTo>
                  <a:pt x="0" y="47121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88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108585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351840" y="2287828"/>
            <a:ext cx="6209890" cy="6122269"/>
            <a:chOff x="0" y="0"/>
            <a:chExt cx="8279853" cy="8163026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0" t="705" r="0" b="705"/>
            <a:stretch>
              <a:fillRect/>
            </a:stretch>
          </p:blipFill>
          <p:spPr>
            <a:xfrm flipH="false" flipV="false">
              <a:off x="0" y="0"/>
              <a:ext cx="8279853" cy="8163026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028700" y="1781857"/>
            <a:ext cx="7758839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RESULTADOS OBTENIDOS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345555"/>
            <a:ext cx="7758839" cy="5911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4347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Plataforma Creada: </a:t>
            </a:r>
            <a:r>
              <a:rPr lang="en-US" sz="21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Desarrollo exitoso de un sistema de aprendizaje accesible.</a:t>
            </a:r>
          </a:p>
          <a:p>
            <a:pPr algn="l" marL="453390" indent="-226695" lvl="1">
              <a:lnSpc>
                <a:spcPts val="4347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Requisitos Cumplidos: </a:t>
            </a:r>
            <a:r>
              <a:rPr lang="en-US" sz="21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Implementación completa de funcionalidades previstas.</a:t>
            </a:r>
          </a:p>
          <a:p>
            <a:pPr algn="l" marL="453390" indent="-226695" lvl="1">
              <a:lnSpc>
                <a:spcPts val="4347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Pruebas Exitosas: </a:t>
            </a:r>
            <a:r>
              <a:rPr lang="en-US" sz="21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Validación de accesibilidad y rendimiento.</a:t>
            </a:r>
          </a:p>
          <a:p>
            <a:pPr algn="l" marL="453390" indent="-226695" lvl="1">
              <a:lnSpc>
                <a:spcPts val="4347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Documentación Generada:</a:t>
            </a:r>
            <a:r>
              <a:rPr lang="en-US" sz="21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Manuales técnicos y de usuario finalizados.</a:t>
            </a:r>
          </a:p>
          <a:p>
            <a:pPr algn="l" marL="453390" indent="-226695" lvl="1">
              <a:lnSpc>
                <a:spcPts val="4347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Equipo Coordinado: </a:t>
            </a:r>
            <a:r>
              <a:rPr lang="en-US" sz="21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Trabajo eficiente para cumplir plazos y objetivos.</a:t>
            </a:r>
          </a:p>
          <a:p>
            <a:pPr algn="l" marL="0" indent="0" lvl="0">
              <a:lnSpc>
                <a:spcPts val="4347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5400000">
            <a:off x="7516841" y="294646"/>
            <a:ext cx="14145878" cy="11522461"/>
          </a:xfrm>
          <a:custGeom>
            <a:avLst/>
            <a:gdLst/>
            <a:ahLst/>
            <a:cxnLst/>
            <a:rect r="r" b="b" t="t" l="l"/>
            <a:pathLst>
              <a:path h="11522461" w="14145878">
                <a:moveTo>
                  <a:pt x="14145878" y="11522461"/>
                </a:moveTo>
                <a:lnTo>
                  <a:pt x="0" y="11522461"/>
                </a:lnTo>
                <a:lnTo>
                  <a:pt x="0" y="0"/>
                </a:lnTo>
                <a:lnTo>
                  <a:pt x="14145878" y="0"/>
                </a:lnTo>
                <a:lnTo>
                  <a:pt x="14145878" y="1152246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10106485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00"/>
              </a:lnSpc>
              <a:spcBef>
                <a:spcPct val="0"/>
              </a:spcBef>
            </a:pPr>
            <a:r>
              <a:rPr lang="en-US" b="true" sz="4500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OBSTÁCULOS PRESENTADOS DURANTE EL DESARROLLO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56481" y="2950406"/>
            <a:ext cx="9578703" cy="6224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4553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Falta de recursos: </a:t>
            </a:r>
            <a:r>
              <a:rPr lang="en-US" sz="21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Limitaciones en herramientas.</a:t>
            </a:r>
          </a:p>
          <a:p>
            <a:pPr algn="l" marL="474979" indent="-237490" lvl="1">
              <a:lnSpc>
                <a:spcPts val="4553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Retrasos iniciales:</a:t>
            </a:r>
            <a:r>
              <a:rPr lang="en-US" sz="21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Ajustes en diseño causaron demoras.</a:t>
            </a:r>
          </a:p>
          <a:p>
            <a:pPr algn="l" marL="474979" indent="-237490" lvl="1">
              <a:lnSpc>
                <a:spcPts val="4553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Complejidad técnica: </a:t>
            </a:r>
            <a:r>
              <a:rPr lang="en-US" sz="21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Dificultades en implementar accesibilidad avanzada.</a:t>
            </a:r>
          </a:p>
          <a:p>
            <a:pPr algn="l" marL="474979" indent="-237490" lvl="1">
              <a:lnSpc>
                <a:spcPts val="4553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Capacitación insuficiente:</a:t>
            </a:r>
            <a:r>
              <a:rPr lang="en-US" sz="21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Necesidad de formación en nuevas tecnologías.</a:t>
            </a:r>
          </a:p>
          <a:p>
            <a:pPr algn="l" marL="474979" indent="-237490" lvl="1">
              <a:lnSpc>
                <a:spcPts val="4553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Desafíos de coordinación: </a:t>
            </a:r>
            <a:r>
              <a:rPr lang="en-US" sz="21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Disponibilidad irregular del equipo.</a:t>
            </a:r>
          </a:p>
          <a:p>
            <a:pPr algn="l">
              <a:lnSpc>
                <a:spcPts val="4553"/>
              </a:lnSpc>
            </a:pPr>
          </a:p>
          <a:p>
            <a:pPr algn="l" marL="0" indent="0" lvl="0">
              <a:lnSpc>
                <a:spcPts val="4553"/>
              </a:lnSpc>
            </a:pPr>
            <a:r>
              <a:rPr lang="en-US" b="true" sz="219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Solución: </a:t>
            </a:r>
            <a:r>
              <a:rPr lang="en-US" sz="21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Priorización de tareas, uso de herramientas alternativas, reuniones frecuentes y planificación flexible.</a:t>
            </a:r>
          </a:p>
          <a:p>
            <a:pPr algn="l" marL="0" indent="0" lvl="0">
              <a:lnSpc>
                <a:spcPts val="4553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74233" y="1878338"/>
            <a:ext cx="10573216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b="true" sz="5499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DEMOSTRACIÓN DEL RESULTADO DEL PROYECTO</a:t>
            </a:r>
          </a:p>
        </p:txBody>
      </p:sp>
      <p:sp>
        <p:nvSpPr>
          <p:cNvPr name="Freeform 3" id="3"/>
          <p:cNvSpPr/>
          <p:nvPr/>
        </p:nvSpPr>
        <p:spPr>
          <a:xfrm flipH="false" flipV="true" rot="5400000">
            <a:off x="9299812" y="-975812"/>
            <a:ext cx="12918738" cy="10522899"/>
          </a:xfrm>
          <a:custGeom>
            <a:avLst/>
            <a:gdLst/>
            <a:ahLst/>
            <a:cxnLst/>
            <a:rect r="r" b="b" t="t" l="l"/>
            <a:pathLst>
              <a:path h="10522899" w="12918738">
                <a:moveTo>
                  <a:pt x="0" y="10522899"/>
                </a:moveTo>
                <a:lnTo>
                  <a:pt x="12918738" y="10522899"/>
                </a:lnTo>
                <a:lnTo>
                  <a:pt x="12918738" y="0"/>
                </a:lnTo>
                <a:lnTo>
                  <a:pt x="0" y="0"/>
                </a:lnTo>
                <a:lnTo>
                  <a:pt x="0" y="105228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74233" y="3652238"/>
            <a:ext cx="9072367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i="true" u="sng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  <a:hlinkClick r:id="rId4" tooltip="https://www.canva.com/design/DAGXDCSseRc/L9xaJ-Xu3MUJp1QsPsv_3g/edit?utm_content=DAGXDCSseRc&amp;utm_campaign=designshare&amp;utm_medium=link2&amp;utm_source=sharebutton"/>
              </a:rPr>
              <a:t>https://github.com/waifu3/Grupo1_006D.git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6713" y="606757"/>
            <a:ext cx="10573216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CASOS DE PRUEBAS ESTÁNDAR DE QA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55766" y="8264906"/>
            <a:ext cx="7492370" cy="1650515"/>
          </a:xfrm>
          <a:custGeom>
            <a:avLst/>
            <a:gdLst/>
            <a:ahLst/>
            <a:cxnLst/>
            <a:rect r="r" b="b" t="t" l="l"/>
            <a:pathLst>
              <a:path h="1650515" w="7492370">
                <a:moveTo>
                  <a:pt x="0" y="0"/>
                </a:moveTo>
                <a:lnTo>
                  <a:pt x="7492370" y="0"/>
                </a:lnTo>
                <a:lnTo>
                  <a:pt x="7492370" y="1650515"/>
                </a:lnTo>
                <a:lnTo>
                  <a:pt x="0" y="16505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182" b="-78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9731" y="2490281"/>
            <a:ext cx="6984901" cy="5774625"/>
          </a:xfrm>
          <a:custGeom>
            <a:avLst/>
            <a:gdLst/>
            <a:ahLst/>
            <a:cxnLst/>
            <a:rect r="r" b="b" t="t" l="l"/>
            <a:pathLst>
              <a:path h="5774625" w="6984901">
                <a:moveTo>
                  <a:pt x="0" y="0"/>
                </a:moveTo>
                <a:lnTo>
                  <a:pt x="6984901" y="0"/>
                </a:lnTo>
                <a:lnTo>
                  <a:pt x="6984901" y="5774625"/>
                </a:lnTo>
                <a:lnTo>
                  <a:pt x="0" y="57746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287" t="0" r="-1651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507764" y="2429211"/>
            <a:ext cx="7393132" cy="1066480"/>
          </a:xfrm>
          <a:custGeom>
            <a:avLst/>
            <a:gdLst/>
            <a:ahLst/>
            <a:cxnLst/>
            <a:rect r="r" b="b" t="t" l="l"/>
            <a:pathLst>
              <a:path h="1066480" w="7393132">
                <a:moveTo>
                  <a:pt x="0" y="0"/>
                </a:moveTo>
                <a:lnTo>
                  <a:pt x="7393132" y="0"/>
                </a:lnTo>
                <a:lnTo>
                  <a:pt x="7393132" y="1066480"/>
                </a:lnTo>
                <a:lnTo>
                  <a:pt x="0" y="10664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64" t="0" r="-1164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825882" y="3495691"/>
            <a:ext cx="6756896" cy="5594472"/>
          </a:xfrm>
          <a:custGeom>
            <a:avLst/>
            <a:gdLst/>
            <a:ahLst/>
            <a:cxnLst/>
            <a:rect r="r" b="b" t="t" l="l"/>
            <a:pathLst>
              <a:path h="5594472" w="6756896">
                <a:moveTo>
                  <a:pt x="0" y="0"/>
                </a:moveTo>
                <a:lnTo>
                  <a:pt x="6756895" y="0"/>
                </a:lnTo>
                <a:lnTo>
                  <a:pt x="6756895" y="5594472"/>
                </a:lnTo>
                <a:lnTo>
                  <a:pt x="0" y="55944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3891" t="-2991" r="-16930" b="-299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5400000">
            <a:off x="10412010" y="-923366"/>
            <a:ext cx="12918738" cy="10522899"/>
          </a:xfrm>
          <a:custGeom>
            <a:avLst/>
            <a:gdLst/>
            <a:ahLst/>
            <a:cxnLst/>
            <a:rect r="r" b="b" t="t" l="l"/>
            <a:pathLst>
              <a:path h="10522899" w="12918738">
                <a:moveTo>
                  <a:pt x="0" y="10522900"/>
                </a:moveTo>
                <a:lnTo>
                  <a:pt x="12918738" y="10522900"/>
                </a:lnTo>
                <a:lnTo>
                  <a:pt x="12918738" y="0"/>
                </a:lnTo>
                <a:lnTo>
                  <a:pt x="0" y="0"/>
                </a:lnTo>
                <a:lnTo>
                  <a:pt x="0" y="105229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6961284" cy="1167881"/>
          </a:xfrm>
          <a:custGeom>
            <a:avLst/>
            <a:gdLst/>
            <a:ahLst/>
            <a:cxnLst/>
            <a:rect r="r" b="b" t="t" l="l"/>
            <a:pathLst>
              <a:path h="1167881" w="6961284">
                <a:moveTo>
                  <a:pt x="0" y="0"/>
                </a:moveTo>
                <a:lnTo>
                  <a:pt x="6961284" y="0"/>
                </a:lnTo>
                <a:lnTo>
                  <a:pt x="6961284" y="1167881"/>
                </a:lnTo>
                <a:lnTo>
                  <a:pt x="0" y="1167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25" r="0" b="-32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456947"/>
            <a:ext cx="6961284" cy="5966359"/>
          </a:xfrm>
          <a:custGeom>
            <a:avLst/>
            <a:gdLst/>
            <a:ahLst/>
            <a:cxnLst/>
            <a:rect r="r" b="b" t="t" l="l"/>
            <a:pathLst>
              <a:path h="5966359" w="6961284">
                <a:moveTo>
                  <a:pt x="0" y="0"/>
                </a:moveTo>
                <a:lnTo>
                  <a:pt x="6961284" y="0"/>
                </a:lnTo>
                <a:lnTo>
                  <a:pt x="6961284" y="5966359"/>
                </a:lnTo>
                <a:lnTo>
                  <a:pt x="0" y="59663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4287" t="-2649" r="-20920" b="-318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7849554"/>
            <a:ext cx="7174482" cy="842387"/>
          </a:xfrm>
          <a:custGeom>
            <a:avLst/>
            <a:gdLst/>
            <a:ahLst/>
            <a:cxnLst/>
            <a:rect r="r" b="b" t="t" l="l"/>
            <a:pathLst>
              <a:path h="842387" w="7174482">
                <a:moveTo>
                  <a:pt x="0" y="0"/>
                </a:moveTo>
                <a:lnTo>
                  <a:pt x="7174482" y="0"/>
                </a:lnTo>
                <a:lnTo>
                  <a:pt x="7174482" y="842388"/>
                </a:lnTo>
                <a:lnTo>
                  <a:pt x="0" y="8423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59" r="0" b="-409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1475651"/>
            <a:ext cx="7039434" cy="6012086"/>
          </a:xfrm>
          <a:custGeom>
            <a:avLst/>
            <a:gdLst/>
            <a:ahLst/>
            <a:cxnLst/>
            <a:rect r="r" b="b" t="t" l="l"/>
            <a:pathLst>
              <a:path h="6012086" w="7039434">
                <a:moveTo>
                  <a:pt x="0" y="0"/>
                </a:moveTo>
                <a:lnTo>
                  <a:pt x="7039434" y="0"/>
                </a:lnTo>
                <a:lnTo>
                  <a:pt x="7039434" y="6012086"/>
                </a:lnTo>
                <a:lnTo>
                  <a:pt x="0" y="60120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0815" t="-2832" r="-22551" b="-2124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5400000">
            <a:off x="12489587" y="-1354693"/>
            <a:ext cx="13772058" cy="11217967"/>
          </a:xfrm>
          <a:custGeom>
            <a:avLst/>
            <a:gdLst/>
            <a:ahLst/>
            <a:cxnLst/>
            <a:rect r="r" b="b" t="t" l="l"/>
            <a:pathLst>
              <a:path h="11217967" w="13772058">
                <a:moveTo>
                  <a:pt x="0" y="11217968"/>
                </a:moveTo>
                <a:lnTo>
                  <a:pt x="13772058" y="11217968"/>
                </a:lnTo>
                <a:lnTo>
                  <a:pt x="13772058" y="0"/>
                </a:lnTo>
                <a:lnTo>
                  <a:pt x="0" y="0"/>
                </a:lnTo>
                <a:lnTo>
                  <a:pt x="0" y="1121796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2575" y="1028700"/>
            <a:ext cx="15562849" cy="8179961"/>
            <a:chOff x="0" y="0"/>
            <a:chExt cx="5796956" cy="30469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96955" cy="3046927"/>
            </a:xfrm>
            <a:custGeom>
              <a:avLst/>
              <a:gdLst/>
              <a:ahLst/>
              <a:cxnLst/>
              <a:rect r="r" b="b" t="t" l="l"/>
              <a:pathLst>
                <a:path h="3046927" w="5796955">
                  <a:moveTo>
                    <a:pt x="0" y="0"/>
                  </a:moveTo>
                  <a:lnTo>
                    <a:pt x="5796955" y="0"/>
                  </a:lnTo>
                  <a:lnTo>
                    <a:pt x="5796955" y="3046927"/>
                  </a:lnTo>
                  <a:lnTo>
                    <a:pt x="0" y="3046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70F6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5796956" cy="3075502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57071" y="8050244"/>
            <a:ext cx="3393988" cy="1567256"/>
            <a:chOff x="0" y="0"/>
            <a:chExt cx="893890" cy="4127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3890" cy="412775"/>
            </a:xfrm>
            <a:custGeom>
              <a:avLst/>
              <a:gdLst/>
              <a:ahLst/>
              <a:cxnLst/>
              <a:rect r="r" b="b" t="t" l="l"/>
              <a:pathLst>
                <a:path h="412775" w="893890">
                  <a:moveTo>
                    <a:pt x="0" y="0"/>
                  </a:moveTo>
                  <a:lnTo>
                    <a:pt x="893890" y="0"/>
                  </a:lnTo>
                  <a:lnTo>
                    <a:pt x="893890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893890" cy="5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14836942" y="550429"/>
            <a:ext cx="3393988" cy="1567256"/>
            <a:chOff x="0" y="0"/>
            <a:chExt cx="893890" cy="4127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93890" cy="412775"/>
            </a:xfrm>
            <a:custGeom>
              <a:avLst/>
              <a:gdLst/>
              <a:ahLst/>
              <a:cxnLst/>
              <a:rect r="r" b="b" t="t" l="l"/>
              <a:pathLst>
                <a:path h="412775" w="893890">
                  <a:moveTo>
                    <a:pt x="0" y="0"/>
                  </a:moveTo>
                  <a:lnTo>
                    <a:pt x="893890" y="0"/>
                  </a:lnTo>
                  <a:lnTo>
                    <a:pt x="893890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04775"/>
              <a:ext cx="893890" cy="5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794973" y="5188925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92396" y="4036315"/>
            <a:ext cx="15103207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PREGUNTAS DE LA COMISIÓN</a:t>
            </a:r>
          </a:p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-10800000">
            <a:off x="13871465" y="-189523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374539" y="8993151"/>
            <a:ext cx="4284389" cy="1567256"/>
            <a:chOff x="0" y="0"/>
            <a:chExt cx="1128399" cy="412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8399" cy="412775"/>
            </a:xfrm>
            <a:custGeom>
              <a:avLst/>
              <a:gdLst/>
              <a:ahLst/>
              <a:cxnLst/>
              <a:rect r="r" b="b" t="t" l="l"/>
              <a:pathLst>
                <a:path h="412775" w="1128399">
                  <a:moveTo>
                    <a:pt x="0" y="0"/>
                  </a:moveTo>
                  <a:lnTo>
                    <a:pt x="1128399" y="0"/>
                  </a:lnTo>
                  <a:lnTo>
                    <a:pt x="1128399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1128399" cy="5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14012664" y="3237235"/>
            <a:ext cx="6983416" cy="1567256"/>
            <a:chOff x="0" y="0"/>
            <a:chExt cx="1839254" cy="4127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39254" cy="412775"/>
            </a:xfrm>
            <a:custGeom>
              <a:avLst/>
              <a:gdLst/>
              <a:ahLst/>
              <a:cxnLst/>
              <a:rect r="r" b="b" t="t" l="l"/>
              <a:pathLst>
                <a:path h="412775" w="1839254">
                  <a:moveTo>
                    <a:pt x="0" y="0"/>
                  </a:moveTo>
                  <a:lnTo>
                    <a:pt x="1839254" y="0"/>
                  </a:lnTo>
                  <a:lnTo>
                    <a:pt x="1839254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1839254" cy="5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true" rot="5400000">
            <a:off x="10540746" y="-52264"/>
            <a:ext cx="11547949" cy="9406329"/>
          </a:xfrm>
          <a:custGeom>
            <a:avLst/>
            <a:gdLst/>
            <a:ahLst/>
            <a:cxnLst/>
            <a:rect r="r" b="b" t="t" l="l"/>
            <a:pathLst>
              <a:path h="9406329" w="11547949">
                <a:moveTo>
                  <a:pt x="11547949" y="9406329"/>
                </a:moveTo>
                <a:lnTo>
                  <a:pt x="0" y="9406329"/>
                </a:lnTo>
                <a:lnTo>
                  <a:pt x="0" y="0"/>
                </a:lnTo>
                <a:lnTo>
                  <a:pt x="11547949" y="0"/>
                </a:lnTo>
                <a:lnTo>
                  <a:pt x="11547949" y="94063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-515470" y="5425332"/>
            <a:ext cx="15118210" cy="1117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73"/>
              </a:lnSpc>
              <a:spcBef>
                <a:spcPct val="0"/>
              </a:spcBef>
            </a:pPr>
            <a:r>
              <a:rPr lang="en-US" b="true" sz="7478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GRACIAS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424815" y="3754003"/>
            <a:ext cx="15027554" cy="1117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73"/>
              </a:lnSpc>
              <a:spcBef>
                <a:spcPct val="0"/>
              </a:spcBef>
            </a:pPr>
            <a:r>
              <a:rPr lang="en-US" b="true" sz="7478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MUCHAS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13553005" y="935761"/>
            <a:ext cx="5036482" cy="5036482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4602740" y="4540846"/>
            <a:ext cx="1216428" cy="1216428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V="true">
            <a:off x="12944791" y="7512571"/>
            <a:ext cx="2942644" cy="2942644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V="true">
            <a:off x="11473469" y="9776779"/>
            <a:ext cx="2942644" cy="2942644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6705" y="2443652"/>
            <a:ext cx="3675712" cy="3853943"/>
            <a:chOff x="0" y="0"/>
            <a:chExt cx="812800" cy="8522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52212"/>
            </a:xfrm>
            <a:custGeom>
              <a:avLst/>
              <a:gdLst/>
              <a:ahLst/>
              <a:cxnLst/>
              <a:rect r="r" b="b" t="t" l="l"/>
              <a:pathLst>
                <a:path h="85221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52212"/>
                  </a:lnTo>
                  <a:lnTo>
                    <a:pt x="0" y="852212"/>
                  </a:lnTo>
                  <a:close/>
                </a:path>
              </a:pathLst>
            </a:custGeom>
            <a:blipFill>
              <a:blip r:embed="rId2"/>
              <a:stretch>
                <a:fillRect l="-2424" t="0" r="-2424" b="0"/>
              </a:stretch>
            </a:blipFill>
            <a:ln w="66675" cap="sq">
              <a:solidFill>
                <a:srgbClr val="570F69"/>
              </a:solidFill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144348" y="5880099"/>
            <a:ext cx="4450839" cy="834992"/>
            <a:chOff x="0" y="0"/>
            <a:chExt cx="812800" cy="1524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52484"/>
            </a:xfrm>
            <a:custGeom>
              <a:avLst/>
              <a:gdLst/>
              <a:ahLst/>
              <a:cxnLst/>
              <a:rect r="r" b="b" t="t" l="l"/>
              <a:pathLst>
                <a:path h="15248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52484"/>
                  </a:lnTo>
                  <a:lnTo>
                    <a:pt x="0" y="152484"/>
                  </a:lnTo>
                  <a:close/>
                </a:path>
              </a:pathLst>
            </a:custGeom>
            <a:solidFill>
              <a:srgbClr val="000000"/>
            </a:solidFill>
            <a:ln w="85725" cap="sq">
              <a:solidFill>
                <a:srgbClr val="782A8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42875"/>
              <a:ext cx="812800" cy="2953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674308" y="2443652"/>
            <a:ext cx="3675712" cy="3853943"/>
            <a:chOff x="0" y="0"/>
            <a:chExt cx="812800" cy="8522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52212"/>
            </a:xfrm>
            <a:custGeom>
              <a:avLst/>
              <a:gdLst/>
              <a:ahLst/>
              <a:cxnLst/>
              <a:rect r="r" b="b" t="t" l="l"/>
              <a:pathLst>
                <a:path h="85221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52212"/>
                  </a:lnTo>
                  <a:lnTo>
                    <a:pt x="0" y="852212"/>
                  </a:lnTo>
                  <a:close/>
                </a:path>
              </a:pathLst>
            </a:custGeom>
            <a:blipFill>
              <a:blip r:embed="rId3"/>
              <a:stretch>
                <a:fillRect l="0" t="-8690" r="0" b="-18630"/>
              </a:stretch>
            </a:blipFill>
            <a:ln w="66675" cap="sq">
              <a:solidFill>
                <a:srgbClr val="570F69"/>
              </a:solidFill>
              <a:prstDash val="solid"/>
              <a:miter/>
            </a:ln>
          </p:spPr>
        </p:sp>
      </p:grpSp>
      <p:sp>
        <p:nvSpPr>
          <p:cNvPr name="Freeform 9" id="9"/>
          <p:cNvSpPr/>
          <p:nvPr/>
        </p:nvSpPr>
        <p:spPr>
          <a:xfrm flipH="false" flipV="false" rot="-10800000">
            <a:off x="13310500" y="-221708"/>
            <a:ext cx="5046831" cy="6425363"/>
          </a:xfrm>
          <a:custGeom>
            <a:avLst/>
            <a:gdLst/>
            <a:ahLst/>
            <a:cxnLst/>
            <a:rect r="r" b="b" t="t" l="l"/>
            <a:pathLst>
              <a:path h="6425363" w="5046831">
                <a:moveTo>
                  <a:pt x="0" y="0"/>
                </a:moveTo>
                <a:lnTo>
                  <a:pt x="5046831" y="0"/>
                </a:lnTo>
                <a:lnTo>
                  <a:pt x="5046831" y="6425363"/>
                </a:lnTo>
                <a:lnTo>
                  <a:pt x="0" y="64253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833533" y="2443652"/>
            <a:ext cx="3675712" cy="3853943"/>
            <a:chOff x="0" y="0"/>
            <a:chExt cx="812800" cy="85221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52212"/>
            </a:xfrm>
            <a:custGeom>
              <a:avLst/>
              <a:gdLst/>
              <a:ahLst/>
              <a:cxnLst/>
              <a:rect r="r" b="b" t="t" l="l"/>
              <a:pathLst>
                <a:path h="85221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52212"/>
                  </a:lnTo>
                  <a:lnTo>
                    <a:pt x="0" y="852212"/>
                  </a:lnTo>
                  <a:close/>
                </a:path>
              </a:pathLst>
            </a:custGeom>
            <a:blipFill>
              <a:blip r:embed="rId6"/>
              <a:stretch>
                <a:fillRect l="0" t="-6626" r="0" b="-20694"/>
              </a:stretch>
            </a:blipFill>
            <a:ln w="66675" cap="sq">
              <a:solidFill>
                <a:srgbClr val="570F69"/>
              </a:solidFill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6372234" y="5880099"/>
            <a:ext cx="4425522" cy="834992"/>
            <a:chOff x="0" y="0"/>
            <a:chExt cx="812800" cy="15335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153356"/>
            </a:xfrm>
            <a:custGeom>
              <a:avLst/>
              <a:gdLst/>
              <a:ahLst/>
              <a:cxnLst/>
              <a:rect r="r" b="b" t="t" l="l"/>
              <a:pathLst>
                <a:path h="153356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53356"/>
                  </a:lnTo>
                  <a:lnTo>
                    <a:pt x="0" y="153356"/>
                  </a:lnTo>
                  <a:close/>
                </a:path>
              </a:pathLst>
            </a:custGeom>
            <a:solidFill>
              <a:srgbClr val="000000"/>
            </a:solidFill>
            <a:ln w="85725" cap="sq">
              <a:solidFill>
                <a:srgbClr val="782A8C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142875"/>
              <a:ext cx="812800" cy="296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578806" y="5880099"/>
            <a:ext cx="4255110" cy="834992"/>
            <a:chOff x="0" y="0"/>
            <a:chExt cx="812800" cy="15949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159498"/>
            </a:xfrm>
            <a:custGeom>
              <a:avLst/>
              <a:gdLst/>
              <a:ahLst/>
              <a:cxnLst/>
              <a:rect r="r" b="b" t="t" l="l"/>
              <a:pathLst>
                <a:path h="15949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59498"/>
                  </a:lnTo>
                  <a:lnTo>
                    <a:pt x="0" y="159498"/>
                  </a:lnTo>
                  <a:close/>
                </a:path>
              </a:pathLst>
            </a:custGeom>
            <a:solidFill>
              <a:srgbClr val="000000"/>
            </a:solidFill>
            <a:ln w="85725" cap="sq">
              <a:solidFill>
                <a:srgbClr val="782A8C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2800" cy="2071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6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144348" y="6856966"/>
            <a:ext cx="4450839" cy="2568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18" indent="-194309" lvl="1">
              <a:lnSpc>
                <a:spcPts val="2933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Gerente de proyecto</a:t>
            </a:r>
          </a:p>
          <a:p>
            <a:pPr algn="l">
              <a:lnSpc>
                <a:spcPts val="2933"/>
              </a:lnSpc>
            </a:pPr>
            <a:r>
              <a:rPr lang="en-US" b="true" sz="1799" strike="noStrike" u="none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Funciones desempeñadas:</a:t>
            </a:r>
          </a:p>
          <a:p>
            <a:pPr algn="l" marL="388618" indent="-194309" lvl="1">
              <a:lnSpc>
                <a:spcPts val="2933"/>
              </a:lnSpc>
              <a:buFont typeface="Arial"/>
              <a:buChar char="•"/>
            </a:pPr>
            <a:r>
              <a:rPr lang="en-US" sz="1799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Planificación</a:t>
            </a:r>
          </a:p>
          <a:p>
            <a:pPr algn="l" marL="388618" indent="-194309" lvl="1">
              <a:lnSpc>
                <a:spcPts val="2933"/>
              </a:lnSpc>
              <a:buFont typeface="Arial"/>
              <a:buChar char="•"/>
            </a:pPr>
            <a:r>
              <a:rPr lang="en-US" sz="1799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Supervisión</a:t>
            </a:r>
          </a:p>
          <a:p>
            <a:pPr algn="l" marL="388618" indent="-194309" lvl="1">
              <a:lnSpc>
                <a:spcPts val="2933"/>
              </a:lnSpc>
              <a:buFont typeface="Arial"/>
              <a:buChar char="•"/>
            </a:pPr>
            <a:r>
              <a:rPr lang="en-US" sz="1799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Asignación de tareas</a:t>
            </a:r>
          </a:p>
          <a:p>
            <a:pPr algn="l" marL="388618" indent="-194309" lvl="1">
              <a:lnSpc>
                <a:spcPts val="2933"/>
              </a:lnSpc>
              <a:buFont typeface="Arial"/>
              <a:buChar char="•"/>
            </a:pPr>
            <a:r>
              <a:rPr lang="en-US" sz="1799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Gestión de riesgos y aseguramiento de calidad.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66705" y="6088045"/>
            <a:ext cx="3560279" cy="422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7"/>
              </a:lnSpc>
              <a:spcBef>
                <a:spcPct val="0"/>
              </a:spcBef>
            </a:pPr>
            <a:r>
              <a:rPr lang="en-US" sz="2476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Bárbara Barraza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74308" y="6078520"/>
            <a:ext cx="3879569" cy="422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67"/>
              </a:lnSpc>
              <a:spcBef>
                <a:spcPct val="0"/>
              </a:spcBef>
            </a:pPr>
            <a:r>
              <a:rPr lang="en-US" sz="2476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Diego Cortez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833533" y="6068995"/>
            <a:ext cx="3812702" cy="422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67"/>
              </a:lnSpc>
              <a:spcBef>
                <a:spcPct val="0"/>
              </a:spcBef>
            </a:pPr>
            <a:r>
              <a:rPr lang="en-US" sz="2476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Matias Gutierrez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97336" y="1031750"/>
            <a:ext cx="10097157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  <a:r>
              <a:rPr lang="en-US" b="true" sz="3999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INTEGRANTES DEL PROYECTO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382285" y="6792958"/>
            <a:ext cx="4415471" cy="2504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18" indent="-194309" lvl="1">
              <a:lnSpc>
                <a:spcPts val="2915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Desarrollador </a:t>
            </a:r>
          </a:p>
          <a:p>
            <a:pPr algn="l">
              <a:lnSpc>
                <a:spcPts val="2915"/>
              </a:lnSpc>
            </a:pPr>
            <a:r>
              <a:rPr lang="en-US" b="true" sz="179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Funciones desempeñadas:</a:t>
            </a:r>
          </a:p>
          <a:p>
            <a:pPr algn="l" marL="388618" indent="-194309" lvl="1">
              <a:lnSpc>
                <a:spcPts val="2915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Diseño</a:t>
            </a:r>
          </a:p>
          <a:p>
            <a:pPr algn="l" marL="388618" indent="-194309" lvl="1">
              <a:lnSpc>
                <a:spcPts val="2915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Desarrollo</a:t>
            </a:r>
          </a:p>
          <a:p>
            <a:pPr algn="l" marL="388618" indent="-194309" lvl="1">
              <a:lnSpc>
                <a:spcPts val="2915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Pruebas</a:t>
            </a:r>
          </a:p>
          <a:p>
            <a:pPr algn="l" marL="388618" indent="-194309" lvl="1">
              <a:lnSpc>
                <a:spcPts val="2915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Corrección de errores y documentación del sistema.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578806" y="6773972"/>
            <a:ext cx="4255110" cy="2197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18" indent="-194309" lvl="1">
              <a:lnSpc>
                <a:spcPts val="2933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QA</a:t>
            </a:r>
          </a:p>
          <a:p>
            <a:pPr algn="l">
              <a:lnSpc>
                <a:spcPts val="2933"/>
              </a:lnSpc>
            </a:pPr>
            <a:r>
              <a:rPr lang="en-US" b="true" sz="1799" strike="noStrike" u="none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Funciones desempeñadas:</a:t>
            </a:r>
          </a:p>
          <a:p>
            <a:pPr algn="l" marL="388618" indent="-194309" lvl="1">
              <a:lnSpc>
                <a:spcPts val="2933"/>
              </a:lnSpc>
              <a:buFont typeface="Arial"/>
              <a:buChar char="•"/>
            </a:pPr>
            <a:r>
              <a:rPr lang="en-US" sz="1799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Diseño y ejecución de pruebas</a:t>
            </a:r>
          </a:p>
          <a:p>
            <a:pPr algn="l" marL="388618" indent="-194309" lvl="1">
              <a:lnSpc>
                <a:spcPts val="2933"/>
              </a:lnSpc>
              <a:buFont typeface="Arial"/>
              <a:buChar char="•"/>
            </a:pPr>
            <a:r>
              <a:rPr lang="en-US" sz="1799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Detección de defectos</a:t>
            </a:r>
          </a:p>
          <a:p>
            <a:pPr algn="l" marL="388618" indent="-194309" lvl="1">
              <a:lnSpc>
                <a:spcPts val="2933"/>
              </a:lnSpc>
              <a:buFont typeface="Arial"/>
              <a:buChar char="•"/>
            </a:pPr>
            <a:r>
              <a:rPr lang="en-US" sz="1799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Validación de calidad y mejora de la experiencia del usuario.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9365" y="2306370"/>
            <a:ext cx="10015925" cy="10015925"/>
            <a:chOff x="0" y="0"/>
            <a:chExt cx="13354566" cy="133545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354566" cy="13354566"/>
            </a:xfrm>
            <a:custGeom>
              <a:avLst/>
              <a:gdLst/>
              <a:ahLst/>
              <a:cxnLst/>
              <a:rect r="r" b="b" t="t" l="l"/>
              <a:pathLst>
                <a:path h="13354566" w="13354566">
                  <a:moveTo>
                    <a:pt x="0" y="0"/>
                  </a:moveTo>
                  <a:lnTo>
                    <a:pt x="13354566" y="0"/>
                  </a:lnTo>
                  <a:lnTo>
                    <a:pt x="13354566" y="13354566"/>
                  </a:lnTo>
                  <a:lnTo>
                    <a:pt x="0" y="133545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0">
              <a:off x="2630112" y="2691583"/>
              <a:ext cx="7791495" cy="7791495"/>
              <a:chOff x="0" y="0"/>
              <a:chExt cx="1247008" cy="1247008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247008" cy="1247008"/>
              </a:xfrm>
              <a:custGeom>
                <a:avLst/>
                <a:gdLst/>
                <a:ahLst/>
                <a:cxnLst/>
                <a:rect r="r" b="b" t="t" l="l"/>
                <a:pathLst>
                  <a:path h="1247008" w="1247008">
                    <a:moveTo>
                      <a:pt x="0" y="0"/>
                    </a:moveTo>
                    <a:lnTo>
                      <a:pt x="1247008" y="0"/>
                    </a:lnTo>
                    <a:lnTo>
                      <a:pt x="1247008" y="1247008"/>
                    </a:lnTo>
                    <a:lnTo>
                      <a:pt x="0" y="124700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04775"/>
                <a:ext cx="1247008" cy="13517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grpSp>
        <p:nvGrpSpPr>
          <p:cNvPr name="Group 7" id="7"/>
          <p:cNvGrpSpPr/>
          <p:nvPr/>
        </p:nvGrpSpPr>
        <p:grpSpPr>
          <a:xfrm rot="0">
            <a:off x="0" y="-550247"/>
            <a:ext cx="18288000" cy="3338800"/>
            <a:chOff x="0" y="0"/>
            <a:chExt cx="24384000" cy="4451733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4"/>
            <a:srcRect l="0" t="58477" r="0" b="23265"/>
            <a:stretch>
              <a:fillRect/>
            </a:stretch>
          </p:blipFill>
          <p:spPr>
            <a:xfrm flipH="false" flipV="false">
              <a:off x="0" y="0"/>
              <a:ext cx="24384000" cy="4451733"/>
            </a:xfrm>
            <a:prstGeom prst="rect">
              <a:avLst/>
            </a:prstGeom>
          </p:spPr>
        </p:pic>
      </p:grpSp>
      <p:grpSp>
        <p:nvGrpSpPr>
          <p:cNvPr name="Group 9" id="9"/>
          <p:cNvGrpSpPr/>
          <p:nvPr/>
        </p:nvGrpSpPr>
        <p:grpSpPr>
          <a:xfrm rot="0">
            <a:off x="-1119743" y="10285618"/>
            <a:ext cx="20527487" cy="2731693"/>
            <a:chOff x="0" y="0"/>
            <a:chExt cx="5406416" cy="7194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406416" cy="719458"/>
            </a:xfrm>
            <a:custGeom>
              <a:avLst/>
              <a:gdLst/>
              <a:ahLst/>
              <a:cxnLst/>
              <a:rect r="r" b="b" t="t" l="l"/>
              <a:pathLst>
                <a:path h="719458" w="5406416">
                  <a:moveTo>
                    <a:pt x="0" y="0"/>
                  </a:moveTo>
                  <a:lnTo>
                    <a:pt x="5406416" y="0"/>
                  </a:lnTo>
                  <a:lnTo>
                    <a:pt x="5406416" y="719458"/>
                  </a:lnTo>
                  <a:lnTo>
                    <a:pt x="0" y="71945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5406416" cy="767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5009" y="4275043"/>
            <a:ext cx="8023861" cy="3856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5229"/>
              </a:lnSpc>
              <a:buFont typeface="Arial"/>
              <a:buChar char="•"/>
            </a:pPr>
            <a:r>
              <a:rPr lang="en-US" b="true" sz="2100" strike="noStrike" u="none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Falta de inclusión: </a:t>
            </a:r>
            <a:r>
              <a:rPr lang="en-US" sz="2100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Las plataformas actuales no consideran las necesidades de personas con discapacidades.</a:t>
            </a:r>
          </a:p>
          <a:p>
            <a:pPr algn="l" marL="453390" indent="-226695" lvl="1">
              <a:lnSpc>
                <a:spcPts val="5229"/>
              </a:lnSpc>
              <a:buFont typeface="Arial"/>
              <a:buChar char="•"/>
            </a:pPr>
            <a:r>
              <a:rPr lang="en-US" b="true" sz="2100" strike="noStrike" u="none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Acceso limitado:</a:t>
            </a:r>
            <a:r>
              <a:rPr lang="en-US" sz="2100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Escasa disponibilidad de herramientas adaptadas como subtítulos o lectores de pantalla.</a:t>
            </a:r>
          </a:p>
          <a:p>
            <a:pPr algn="l" marL="453390" indent="-226695" lvl="1">
              <a:lnSpc>
                <a:spcPts val="5229"/>
              </a:lnSpc>
              <a:buFont typeface="Arial"/>
              <a:buChar char="•"/>
            </a:pPr>
            <a:r>
              <a:rPr lang="en-US" b="true" sz="2100" strike="noStrike" u="none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Sin personalización: </a:t>
            </a:r>
            <a:r>
              <a:rPr lang="en-US" sz="2100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Contenidos no adaptados a las habilidades individuales de los usuarios.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3313894"/>
            <a:ext cx="5663586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Problema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36279" y="4275043"/>
            <a:ext cx="7961522" cy="5170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522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 strike="noStrike" u="none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Plataforma inclusiva:</a:t>
            </a:r>
            <a:r>
              <a:rPr lang="en-US" sz="2100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Adapta contenido y herramientas según la discapacidad del usuario.</a:t>
            </a:r>
          </a:p>
          <a:p>
            <a:pPr algn="l" marL="453390" indent="-226695" lvl="1">
              <a:lnSpc>
                <a:spcPts val="522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 strike="noStrike" u="none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Tecnología accesible: </a:t>
            </a:r>
            <a:r>
              <a:rPr lang="en-US" sz="2100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Subtítulos, narración de textos y configuraciones adaptativas.</a:t>
            </a:r>
          </a:p>
          <a:p>
            <a:pPr algn="l" marL="453390" indent="-226695" lvl="1">
              <a:lnSpc>
                <a:spcPts val="522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 strike="noStrike" u="none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Seguimiento personalizado:</a:t>
            </a:r>
            <a:r>
              <a:rPr lang="en-US" sz="2100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Reportes y métricas para usuarios y administradores.</a:t>
            </a:r>
          </a:p>
          <a:p>
            <a:pPr algn="l" marL="453390" indent="-226695" lvl="1">
              <a:lnSpc>
                <a:spcPts val="522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 strike="noStrike" u="none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Escalabilidad: </a:t>
            </a:r>
            <a:r>
              <a:rPr lang="en-US" sz="2100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Integración fácil en distintos entornos educativos.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36279" y="3013123"/>
            <a:ext cx="7637608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  <a:r>
              <a:rPr lang="en-US" b="true" sz="3999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Propuesta de solución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73806" y="1038225"/>
            <a:ext cx="13836513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4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OBJETIVOS DEL PROYECTO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241760" y="2448831"/>
            <a:ext cx="10852497" cy="10852497"/>
            <a:chOff x="0" y="0"/>
            <a:chExt cx="14469996" cy="144699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469996" cy="14469996"/>
            </a:xfrm>
            <a:custGeom>
              <a:avLst/>
              <a:gdLst/>
              <a:ahLst/>
              <a:cxnLst/>
              <a:rect r="r" b="b" t="t" l="l"/>
              <a:pathLst>
                <a:path h="14469996" w="14469996">
                  <a:moveTo>
                    <a:pt x="0" y="0"/>
                  </a:moveTo>
                  <a:lnTo>
                    <a:pt x="14469996" y="0"/>
                  </a:lnTo>
                  <a:lnTo>
                    <a:pt x="14469996" y="14469996"/>
                  </a:lnTo>
                  <a:lnTo>
                    <a:pt x="0" y="144699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5" id="5"/>
            <p:cNvGrpSpPr/>
            <p:nvPr/>
          </p:nvGrpSpPr>
          <p:grpSpPr>
            <a:xfrm rot="0">
              <a:off x="2849790" y="2916396"/>
              <a:ext cx="8442273" cy="8442273"/>
              <a:chOff x="0" y="0"/>
              <a:chExt cx="1247008" cy="124700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247008" cy="1247008"/>
              </a:xfrm>
              <a:custGeom>
                <a:avLst/>
                <a:gdLst/>
                <a:ahLst/>
                <a:cxnLst/>
                <a:rect r="r" b="b" t="t" l="l"/>
                <a:pathLst>
                  <a:path h="1247008" w="1247008">
                    <a:moveTo>
                      <a:pt x="0" y="0"/>
                    </a:moveTo>
                    <a:lnTo>
                      <a:pt x="1247008" y="0"/>
                    </a:lnTo>
                    <a:lnTo>
                      <a:pt x="1247008" y="1247008"/>
                    </a:lnTo>
                    <a:lnTo>
                      <a:pt x="0" y="124700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104775"/>
                <a:ext cx="1247008" cy="13517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sp>
        <p:nvSpPr>
          <p:cNvPr name="TextBox 8" id="8"/>
          <p:cNvSpPr txBox="true"/>
          <p:nvPr/>
        </p:nvSpPr>
        <p:spPr>
          <a:xfrm rot="0">
            <a:off x="7486254" y="4405959"/>
            <a:ext cx="9135371" cy="5552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8" indent="-226694" lvl="1">
              <a:lnSpc>
                <a:spcPts val="4472"/>
              </a:lnSpc>
              <a:buAutoNum type="arabicPeriod" startAt="1"/>
            </a:pPr>
            <a:r>
              <a:rPr lang="en-US" b="true" sz="2099" strike="noStrike" u="none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Diseñar funcionalidades accesibles: </a:t>
            </a:r>
            <a:r>
              <a:rPr lang="en-US" sz="2099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Incluir herramientas como narración de texto y subtítulos automáticos.</a:t>
            </a:r>
          </a:p>
          <a:p>
            <a:pPr algn="l" marL="453388" indent="-226694" lvl="1">
              <a:lnSpc>
                <a:spcPts val="4472"/>
              </a:lnSpc>
              <a:buAutoNum type="arabicPeriod" startAt="1"/>
            </a:pPr>
            <a:r>
              <a:rPr lang="en-US" b="true" sz="2099" strike="noStrike" u="none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Implementar personalización: </a:t>
            </a:r>
            <a:r>
              <a:rPr lang="en-US" sz="2099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Crear perfiles adaptativos según el tipo de discapacidad.</a:t>
            </a:r>
          </a:p>
          <a:p>
            <a:pPr algn="l" marL="453388" indent="-226694" lvl="1">
              <a:lnSpc>
                <a:spcPts val="4472"/>
              </a:lnSpc>
              <a:buAutoNum type="arabicPeriod" startAt="1"/>
            </a:pPr>
            <a:r>
              <a:rPr lang="en-US" b="true" sz="2099" strike="noStrike" u="none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Garantizar seguridad y privacidad: </a:t>
            </a:r>
            <a:r>
              <a:rPr lang="en-US" sz="2099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Proteger la información y los datos de los usuarios.</a:t>
            </a:r>
          </a:p>
          <a:p>
            <a:pPr algn="l" marL="453388" indent="-226694" lvl="1">
              <a:lnSpc>
                <a:spcPts val="4472"/>
              </a:lnSpc>
              <a:buAutoNum type="arabicPeriod" startAt="1"/>
            </a:pPr>
            <a:r>
              <a:rPr lang="en-US" b="true" sz="2099" strike="noStrike" u="none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Ofrecer reportes y métricas: </a:t>
            </a:r>
            <a:r>
              <a:rPr lang="en-US" sz="2099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Generar estadísticas para usuarios y administradores.</a:t>
            </a:r>
          </a:p>
          <a:p>
            <a:pPr algn="l" marL="453388" indent="-226694" lvl="1">
              <a:lnSpc>
                <a:spcPts val="4472"/>
              </a:lnSpc>
              <a:buAutoNum type="arabicPeriod" startAt="1"/>
            </a:pPr>
            <a:r>
              <a:rPr lang="en-US" b="true" sz="2099" strike="noStrike" u="none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Asegurar integración:</a:t>
            </a:r>
            <a:r>
              <a:rPr lang="en-US" sz="2099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Facilitar la compatibilidad con diferentes entornos educativos y tecnologías existentes.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54899" y="1857375"/>
            <a:ext cx="5986861" cy="5986861"/>
            <a:chOff x="0" y="0"/>
            <a:chExt cx="7982482" cy="798248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982482" cy="7982482"/>
            </a:xfrm>
            <a:custGeom>
              <a:avLst/>
              <a:gdLst/>
              <a:ahLst/>
              <a:cxnLst/>
              <a:rect r="r" b="b" t="t" l="l"/>
              <a:pathLst>
                <a:path h="7982482" w="7982482">
                  <a:moveTo>
                    <a:pt x="0" y="0"/>
                  </a:moveTo>
                  <a:lnTo>
                    <a:pt x="7982482" y="0"/>
                  </a:lnTo>
                  <a:lnTo>
                    <a:pt x="7982482" y="7982482"/>
                  </a:lnTo>
                  <a:lnTo>
                    <a:pt x="0" y="7982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1" id="11"/>
            <p:cNvGrpSpPr/>
            <p:nvPr/>
          </p:nvGrpSpPr>
          <p:grpSpPr>
            <a:xfrm rot="0">
              <a:off x="1572108" y="1608852"/>
              <a:ext cx="4657243" cy="4657243"/>
              <a:chOff x="0" y="0"/>
              <a:chExt cx="1247008" cy="124700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247008" cy="1247008"/>
              </a:xfrm>
              <a:custGeom>
                <a:avLst/>
                <a:gdLst/>
                <a:ahLst/>
                <a:cxnLst/>
                <a:rect r="r" b="b" t="t" l="l"/>
                <a:pathLst>
                  <a:path h="1247008" w="1247008">
                    <a:moveTo>
                      <a:pt x="0" y="0"/>
                    </a:moveTo>
                    <a:lnTo>
                      <a:pt x="1247008" y="0"/>
                    </a:lnTo>
                    <a:lnTo>
                      <a:pt x="1247008" y="1247008"/>
                    </a:lnTo>
                    <a:lnTo>
                      <a:pt x="0" y="124700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95250"/>
                <a:ext cx="1247008" cy="13422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99"/>
                  </a:lnSpc>
                </a:pPr>
              </a:p>
            </p:txBody>
          </p:sp>
        </p:grpSp>
      </p:grpSp>
      <p:sp>
        <p:nvSpPr>
          <p:cNvPr name="TextBox 14" id="14"/>
          <p:cNvSpPr txBox="true"/>
          <p:nvPr/>
        </p:nvSpPr>
        <p:spPr>
          <a:xfrm rot="0">
            <a:off x="945818" y="2984383"/>
            <a:ext cx="4727274" cy="444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40"/>
              </a:lnSpc>
            </a:pPr>
            <a:r>
              <a:rPr lang="en-US" sz="2312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Desarrollar una plataforma de aprendizaje personalizada y accesible, adaptada a las necesidades de personas con discapacidades, garantizando inclusión, funcionalidad y eficiencia en el acceso al conocimiento.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16134" y="2439306"/>
            <a:ext cx="4416648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8"/>
              </a:lnSpc>
            </a:pPr>
            <a:r>
              <a:rPr lang="en-US" b="true" sz="2607" spc="589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Objetivo General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486254" y="3646492"/>
            <a:ext cx="5668018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9"/>
              </a:lnSpc>
            </a:pPr>
            <a:r>
              <a:rPr lang="en-US" b="true" sz="2624" spc="593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Objetivos Específicos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-1052349" y="-3067212"/>
            <a:ext cx="20194657" cy="3895402"/>
            <a:chOff x="0" y="0"/>
            <a:chExt cx="5318757" cy="10259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318758" cy="1025949"/>
            </a:xfrm>
            <a:custGeom>
              <a:avLst/>
              <a:gdLst/>
              <a:ahLst/>
              <a:cxnLst/>
              <a:rect r="r" b="b" t="t" l="l"/>
              <a:pathLst>
                <a:path h="1025949" w="5318758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04775"/>
              <a:ext cx="5318757" cy="1130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8556" y="433451"/>
            <a:ext cx="13960713" cy="22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79"/>
              </a:lnSpc>
              <a:spcBef>
                <a:spcPct val="0"/>
              </a:spcBef>
            </a:pPr>
            <a:r>
              <a:rPr lang="en-US" b="true" sz="4899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ALCANCES Y LIMITACIONES DEL PROYECTO</a:t>
            </a:r>
          </a:p>
          <a:p>
            <a:pPr algn="ctr" marL="0" indent="0" lvl="0">
              <a:lnSpc>
                <a:spcPts val="5879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/>
          <p:nvPr/>
        </p:nvGrpSpPr>
        <p:grpSpPr>
          <a:xfrm rot="2700000">
            <a:off x="13734331" y="93713"/>
            <a:ext cx="4685776" cy="1567256"/>
            <a:chOff x="0" y="0"/>
            <a:chExt cx="1234114" cy="4127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34114" cy="412775"/>
            </a:xfrm>
            <a:custGeom>
              <a:avLst/>
              <a:gdLst/>
              <a:ahLst/>
              <a:cxnLst/>
              <a:rect r="r" b="b" t="t" l="l"/>
              <a:pathLst>
                <a:path h="412775" w="1234114">
                  <a:moveTo>
                    <a:pt x="0" y="0"/>
                  </a:moveTo>
                  <a:lnTo>
                    <a:pt x="1234114" y="0"/>
                  </a:lnTo>
                  <a:lnTo>
                    <a:pt x="1234114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04775"/>
              <a:ext cx="1234114" cy="5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0800000">
            <a:off x="14019925" y="-210928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464947" y="6377522"/>
            <a:ext cx="8057908" cy="3596984"/>
            <a:chOff x="0" y="0"/>
            <a:chExt cx="930604" cy="4154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30604" cy="415414"/>
            </a:xfrm>
            <a:custGeom>
              <a:avLst/>
              <a:gdLst/>
              <a:ahLst/>
              <a:cxnLst/>
              <a:rect r="r" b="b" t="t" l="l"/>
              <a:pathLst>
                <a:path h="415414" w="930604">
                  <a:moveTo>
                    <a:pt x="35549" y="0"/>
                  </a:moveTo>
                  <a:lnTo>
                    <a:pt x="895055" y="0"/>
                  </a:lnTo>
                  <a:cubicBezTo>
                    <a:pt x="904483" y="0"/>
                    <a:pt x="913525" y="3745"/>
                    <a:pt x="920192" y="10412"/>
                  </a:cubicBezTo>
                  <a:cubicBezTo>
                    <a:pt x="926859" y="17079"/>
                    <a:pt x="930604" y="26121"/>
                    <a:pt x="930604" y="35549"/>
                  </a:cubicBezTo>
                  <a:lnTo>
                    <a:pt x="930604" y="379865"/>
                  </a:lnTo>
                  <a:cubicBezTo>
                    <a:pt x="930604" y="399498"/>
                    <a:pt x="914688" y="415414"/>
                    <a:pt x="895055" y="415414"/>
                  </a:cubicBezTo>
                  <a:lnTo>
                    <a:pt x="35549" y="415414"/>
                  </a:lnTo>
                  <a:cubicBezTo>
                    <a:pt x="15916" y="415414"/>
                    <a:pt x="0" y="399498"/>
                    <a:pt x="0" y="379865"/>
                  </a:cubicBezTo>
                  <a:lnTo>
                    <a:pt x="0" y="35549"/>
                  </a:lnTo>
                  <a:cubicBezTo>
                    <a:pt x="0" y="15916"/>
                    <a:pt x="15916" y="0"/>
                    <a:pt x="355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7D40FF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930604" cy="4725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58556" y="3925432"/>
            <a:ext cx="7597765" cy="3834159"/>
            <a:chOff x="0" y="0"/>
            <a:chExt cx="821496" cy="41456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21496" cy="414562"/>
            </a:xfrm>
            <a:custGeom>
              <a:avLst/>
              <a:gdLst/>
              <a:ahLst/>
              <a:cxnLst/>
              <a:rect r="r" b="b" t="t" l="l"/>
              <a:pathLst>
                <a:path h="414562" w="821496">
                  <a:moveTo>
                    <a:pt x="37702" y="0"/>
                  </a:moveTo>
                  <a:lnTo>
                    <a:pt x="783794" y="0"/>
                  </a:lnTo>
                  <a:cubicBezTo>
                    <a:pt x="804616" y="0"/>
                    <a:pt x="821496" y="16880"/>
                    <a:pt x="821496" y="37702"/>
                  </a:cubicBezTo>
                  <a:lnTo>
                    <a:pt x="821496" y="376860"/>
                  </a:lnTo>
                  <a:cubicBezTo>
                    <a:pt x="821496" y="386859"/>
                    <a:pt x="817524" y="396449"/>
                    <a:pt x="810453" y="403519"/>
                  </a:cubicBezTo>
                  <a:cubicBezTo>
                    <a:pt x="803383" y="410590"/>
                    <a:pt x="793793" y="414562"/>
                    <a:pt x="783794" y="414562"/>
                  </a:cubicBezTo>
                  <a:lnTo>
                    <a:pt x="37702" y="414562"/>
                  </a:lnTo>
                  <a:cubicBezTo>
                    <a:pt x="27703" y="414562"/>
                    <a:pt x="18113" y="410590"/>
                    <a:pt x="11043" y="403519"/>
                  </a:cubicBezTo>
                  <a:cubicBezTo>
                    <a:pt x="3972" y="396449"/>
                    <a:pt x="0" y="386859"/>
                    <a:pt x="0" y="376860"/>
                  </a:cubicBezTo>
                  <a:lnTo>
                    <a:pt x="0" y="37702"/>
                  </a:lnTo>
                  <a:cubicBezTo>
                    <a:pt x="0" y="16880"/>
                    <a:pt x="16880" y="0"/>
                    <a:pt x="37702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00FEFB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821496" cy="4717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2700000">
            <a:off x="49739" y="1919483"/>
            <a:ext cx="1957921" cy="1957921"/>
            <a:chOff x="0" y="0"/>
            <a:chExt cx="2610562" cy="2610562"/>
          </a:xfrm>
        </p:grpSpPr>
        <p:grpSp>
          <p:nvGrpSpPr>
            <p:cNvPr name="Group 14" id="14"/>
            <p:cNvGrpSpPr>
              <a:grpSpLocks noChangeAspect="true"/>
            </p:cNvGrpSpPr>
            <p:nvPr/>
          </p:nvGrpSpPr>
          <p:grpSpPr>
            <a:xfrm rot="0">
              <a:off x="0" y="0"/>
              <a:ext cx="2610562" cy="2610562"/>
              <a:chOff x="0" y="0"/>
              <a:chExt cx="14400530" cy="1440053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00FEFB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320396" y="365346"/>
              <a:ext cx="1963266" cy="1963266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99"/>
                  </a:lnSpc>
                </a:pPr>
              </a:p>
            </p:txBody>
          </p:sp>
        </p:grpSp>
      </p:grpSp>
      <p:grpSp>
        <p:nvGrpSpPr>
          <p:cNvPr name="Group 19" id="19"/>
          <p:cNvGrpSpPr/>
          <p:nvPr/>
        </p:nvGrpSpPr>
        <p:grpSpPr>
          <a:xfrm rot="-2700000">
            <a:off x="9045532" y="4474708"/>
            <a:ext cx="1833041" cy="1833041"/>
            <a:chOff x="0" y="0"/>
            <a:chExt cx="2444055" cy="2444055"/>
          </a:xfrm>
        </p:grpSpPr>
        <p:grpSp>
          <p:nvGrpSpPr>
            <p:cNvPr name="Group 20" id="20"/>
            <p:cNvGrpSpPr>
              <a:grpSpLocks noChangeAspect="true"/>
            </p:cNvGrpSpPr>
            <p:nvPr/>
          </p:nvGrpSpPr>
          <p:grpSpPr>
            <a:xfrm rot="5400000">
              <a:off x="0" y="0"/>
              <a:ext cx="2444055" cy="2444055"/>
              <a:chOff x="0" y="0"/>
              <a:chExt cx="14400530" cy="1440053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7D40FF"/>
              </a:solidFill>
            </p:spPr>
          </p:sp>
        </p:grpSp>
        <p:grpSp>
          <p:nvGrpSpPr>
            <p:cNvPr name="Group 22" id="22"/>
            <p:cNvGrpSpPr/>
            <p:nvPr/>
          </p:nvGrpSpPr>
          <p:grpSpPr>
            <a:xfrm rot="0">
              <a:off x="283619" y="338366"/>
              <a:ext cx="1841722" cy="1841722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grpSp>
        <p:nvGrpSpPr>
          <p:cNvPr name="Group 25" id="25"/>
          <p:cNvGrpSpPr/>
          <p:nvPr/>
        </p:nvGrpSpPr>
        <p:grpSpPr>
          <a:xfrm rot="0">
            <a:off x="185031" y="2073960"/>
            <a:ext cx="1687337" cy="1687337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9203687" y="4632864"/>
            <a:ext cx="1516729" cy="1516729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0877606" y="5806220"/>
            <a:ext cx="5250126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 spc="-59">
                <a:solidFill>
                  <a:srgbClr val="000000"/>
                </a:solidFill>
                <a:latin typeface="Open Sans 1 Ultra-Bold"/>
                <a:ea typeface="Open Sans 1 Ultra-Bold"/>
                <a:cs typeface="Open Sans 1 Ultra-Bold"/>
                <a:sym typeface="Open Sans 1 Ultra-Bold"/>
              </a:rPr>
              <a:t>Limita</a:t>
            </a:r>
            <a:r>
              <a:rPr lang="en-US" b="true" sz="2600" spc="-59">
                <a:solidFill>
                  <a:srgbClr val="000000"/>
                </a:solidFill>
                <a:latin typeface="Open Sans 1 Ultra-Bold"/>
                <a:ea typeface="Open Sans 1 Ultra-Bold"/>
                <a:cs typeface="Open Sans 1 Ultra-Bold"/>
                <a:sym typeface="Open Sans 1 Ultra-Bold"/>
              </a:rPr>
              <a:t>ciones del Proyecto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67647" y="3999823"/>
            <a:ext cx="6537310" cy="354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3569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Personalización del contenido educativo según necesidades del usuario.</a:t>
            </a:r>
          </a:p>
          <a:p>
            <a:pPr algn="l" marL="453390" indent="-226695" lvl="1">
              <a:lnSpc>
                <a:spcPts val="3569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Implementación de herramientas de accesibilidad (subtítulos, narración de texto).</a:t>
            </a:r>
          </a:p>
          <a:p>
            <a:pPr algn="l" marL="453390" indent="-226695" lvl="1">
              <a:lnSpc>
                <a:spcPts val="3569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Interfaz intuitiva y fácil de usar.</a:t>
            </a:r>
          </a:p>
          <a:p>
            <a:pPr algn="l" marL="453390" indent="-226695" lvl="1">
              <a:lnSpc>
                <a:spcPts val="3569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Generación de reportes y estadísticas de uso.</a:t>
            </a:r>
          </a:p>
          <a:p>
            <a:pPr algn="l" marL="453390" indent="-226695" lvl="1">
              <a:lnSpc>
                <a:spcPts val="3569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Soporte técnico y actualizaciones post-implementación..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063819" y="3224765"/>
            <a:ext cx="608775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 spc="-59">
                <a:solidFill>
                  <a:srgbClr val="000000"/>
                </a:solidFill>
                <a:latin typeface="Open Sans 1 Ultra-Bold"/>
                <a:ea typeface="Open Sans 1 Ultra-Bold"/>
                <a:cs typeface="Open Sans 1 Ultra-Bold"/>
                <a:sym typeface="Open Sans 1 Ultra-Bold"/>
              </a:rPr>
              <a:t>Alcances</a:t>
            </a:r>
            <a:r>
              <a:rPr lang="en-US" b="true" sz="2600" spc="-59">
                <a:solidFill>
                  <a:srgbClr val="000000"/>
                </a:solidFill>
                <a:latin typeface="Open Sans 1 Ultra-Bold"/>
                <a:ea typeface="Open Sans 1 Ultra-Bold"/>
                <a:cs typeface="Open Sans 1 Ultra-Bold"/>
                <a:sym typeface="Open Sans 1 Ultra-Bold"/>
              </a:rPr>
              <a:t> del Proyecto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162813" y="6465889"/>
            <a:ext cx="7096487" cy="3166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3611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Excluye módulos como métodos de pago y suscripciones.</a:t>
            </a:r>
          </a:p>
          <a:p>
            <a:pPr algn="l" marL="453390" indent="-226695" lvl="1">
              <a:lnSpc>
                <a:spcPts val="3611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Requiere hardware y software compatibles.</a:t>
            </a:r>
          </a:p>
          <a:p>
            <a:pPr algn="l" marL="453390" indent="-226695" lvl="1">
              <a:lnSpc>
                <a:spcPts val="3611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Capacitación necesaria para usuarios sin experiencia previa.</a:t>
            </a:r>
          </a:p>
          <a:p>
            <a:pPr algn="l" marL="453390" indent="-226695" lvl="1">
              <a:lnSpc>
                <a:spcPts val="3611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Limitado en zonas con baja conectividad.</a:t>
            </a:r>
          </a:p>
          <a:p>
            <a:pPr algn="l" marL="453390" indent="-226695" lvl="1">
              <a:lnSpc>
                <a:spcPts val="3611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Funcionalidades restringidas por el presupuesto.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30669" y="1279185"/>
            <a:ext cx="7728631" cy="7728631"/>
          </a:xfrm>
          <a:custGeom>
            <a:avLst/>
            <a:gdLst/>
            <a:ahLst/>
            <a:cxnLst/>
            <a:rect r="r" b="b" t="t" l="l"/>
            <a:pathLst>
              <a:path h="7728631" w="7728631">
                <a:moveTo>
                  <a:pt x="0" y="0"/>
                </a:moveTo>
                <a:lnTo>
                  <a:pt x="7728631" y="0"/>
                </a:lnTo>
                <a:lnTo>
                  <a:pt x="7728631" y="7728630"/>
                </a:lnTo>
                <a:lnTo>
                  <a:pt x="0" y="7728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351840" y="2287828"/>
            <a:ext cx="6529140" cy="6313820"/>
            <a:chOff x="0" y="0"/>
            <a:chExt cx="8705520" cy="8418426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0" t="1648" r="0" b="1648"/>
            <a:stretch>
              <a:fillRect/>
            </a:stretch>
          </p:blipFill>
          <p:spPr>
            <a:xfrm flipH="false" flipV="false">
              <a:off x="0" y="0"/>
              <a:ext cx="8705520" cy="8418426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172493" y="1780702"/>
            <a:ext cx="7758839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METODOLOGÍA</a:t>
            </a:r>
          </a:p>
          <a:p>
            <a:pPr algn="l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DEL PROYECTO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72493" y="3356284"/>
            <a:ext cx="8358176" cy="6831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77"/>
              </a:lnSpc>
            </a:pPr>
            <a:r>
              <a:rPr lang="en-US" sz="21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Se eligió la metodología tradicional por su enfoque lineal y estructurado, con fases claras de planificación, diseño, desarrollo, pruebas e implementación. Esto permite:</a:t>
            </a:r>
          </a:p>
          <a:p>
            <a:pPr algn="l" marL="453390" indent="-226695" lvl="1">
              <a:lnSpc>
                <a:spcPts val="4977"/>
              </a:lnSpc>
              <a:buAutoNum type="arabicPeriod" startAt="1"/>
            </a:pPr>
            <a:r>
              <a:rPr lang="en-US" b="true" sz="21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Definición precisa de requisitos antes del desarrollo.</a:t>
            </a:r>
          </a:p>
          <a:p>
            <a:pPr algn="l" marL="453390" indent="-226695" lvl="1">
              <a:lnSpc>
                <a:spcPts val="4977"/>
              </a:lnSpc>
              <a:buAutoNum type="arabicPeriod" startAt="1"/>
            </a:pPr>
            <a:r>
              <a:rPr lang="en-US" b="true" sz="21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Control de calidad riguroso en la fase final.</a:t>
            </a:r>
          </a:p>
          <a:p>
            <a:pPr algn="l" marL="453390" indent="-226695" lvl="1">
              <a:lnSpc>
                <a:spcPts val="4977"/>
              </a:lnSpc>
              <a:buAutoNum type="arabicPeriod" startAt="1"/>
            </a:pPr>
            <a:r>
              <a:rPr lang="en-US" b="true" sz="21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Documentación detallada para trazabilidad y claridad.</a:t>
            </a:r>
          </a:p>
          <a:p>
            <a:pPr algn="l" marL="453390" indent="-226695" lvl="1">
              <a:lnSpc>
                <a:spcPts val="4977"/>
              </a:lnSpc>
              <a:buAutoNum type="arabicPeriod" startAt="1"/>
            </a:pPr>
            <a:r>
              <a:rPr lang="en-US" b="true" sz="21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Gestión temprana de riesgos para mitigar problemas desde el inicio.</a:t>
            </a:r>
          </a:p>
          <a:p>
            <a:pPr algn="l">
              <a:lnSpc>
                <a:spcPts val="4977"/>
              </a:lnSpc>
            </a:pPr>
            <a:r>
              <a:rPr lang="en-US" sz="21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Garantiza cumplimiento de plazos y estándares de calidad del proyecto.</a:t>
            </a:r>
          </a:p>
          <a:p>
            <a:pPr algn="l" marL="0" indent="0" lvl="0">
              <a:lnSpc>
                <a:spcPts val="4977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83677" y="1038225"/>
            <a:ext cx="10448221" cy="1717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46"/>
              </a:lnSpc>
              <a:spcBef>
                <a:spcPct val="0"/>
              </a:spcBef>
            </a:pPr>
            <a:r>
              <a:rPr lang="en-US" b="true" sz="3788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CRONOGRAMA PARA EL DESARROLLO DEL PROYECTO</a:t>
            </a:r>
          </a:p>
          <a:p>
            <a:pPr algn="ctr" marL="0" indent="0" lvl="0">
              <a:lnSpc>
                <a:spcPts val="4546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/>
          <p:nvPr/>
        </p:nvGrpSpPr>
        <p:grpSpPr>
          <a:xfrm rot="-5400000">
            <a:off x="6186162" y="2511196"/>
            <a:ext cx="6818207" cy="20947169"/>
            <a:chOff x="0" y="0"/>
            <a:chExt cx="1795742" cy="55169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95742" cy="5516950"/>
            </a:xfrm>
            <a:custGeom>
              <a:avLst/>
              <a:gdLst/>
              <a:ahLst/>
              <a:cxnLst/>
              <a:rect r="r" b="b" t="t" l="l"/>
              <a:pathLst>
                <a:path h="5516950" w="1795742">
                  <a:moveTo>
                    <a:pt x="0" y="0"/>
                  </a:moveTo>
                  <a:lnTo>
                    <a:pt x="1795742" y="0"/>
                  </a:lnTo>
                  <a:lnTo>
                    <a:pt x="179574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04775"/>
              <a:ext cx="1795742" cy="562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3997069" y="-11005002"/>
            <a:ext cx="2045233" cy="20947169"/>
            <a:chOff x="0" y="0"/>
            <a:chExt cx="538662" cy="55169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38662" cy="5516950"/>
            </a:xfrm>
            <a:custGeom>
              <a:avLst/>
              <a:gdLst/>
              <a:ahLst/>
              <a:cxnLst/>
              <a:rect r="r" b="b" t="t" l="l"/>
              <a:pathLst>
                <a:path h="5516950" w="538662">
                  <a:moveTo>
                    <a:pt x="0" y="0"/>
                  </a:moveTo>
                  <a:lnTo>
                    <a:pt x="538662" y="0"/>
                  </a:lnTo>
                  <a:lnTo>
                    <a:pt x="53866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538662" cy="562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2700000">
            <a:off x="13734331" y="93713"/>
            <a:ext cx="4685776" cy="1567256"/>
            <a:chOff x="0" y="0"/>
            <a:chExt cx="1234114" cy="4127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34114" cy="412775"/>
            </a:xfrm>
            <a:custGeom>
              <a:avLst/>
              <a:gdLst/>
              <a:ahLst/>
              <a:cxnLst/>
              <a:rect r="r" b="b" t="t" l="l"/>
              <a:pathLst>
                <a:path h="412775" w="1234114">
                  <a:moveTo>
                    <a:pt x="0" y="0"/>
                  </a:moveTo>
                  <a:lnTo>
                    <a:pt x="1234114" y="0"/>
                  </a:lnTo>
                  <a:lnTo>
                    <a:pt x="1234114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04775"/>
              <a:ext cx="1234114" cy="5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10800000">
            <a:off x="14019925" y="-210928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645676" y="2228517"/>
            <a:ext cx="9204640" cy="7260084"/>
          </a:xfrm>
          <a:custGeom>
            <a:avLst/>
            <a:gdLst/>
            <a:ahLst/>
            <a:cxnLst/>
            <a:rect r="r" b="b" t="t" l="l"/>
            <a:pathLst>
              <a:path h="7260084" w="9204640">
                <a:moveTo>
                  <a:pt x="0" y="0"/>
                </a:moveTo>
                <a:lnTo>
                  <a:pt x="9204640" y="0"/>
                </a:lnTo>
                <a:lnTo>
                  <a:pt x="9204640" y="7260084"/>
                </a:lnTo>
                <a:lnTo>
                  <a:pt x="0" y="72600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31" r="0" b="-231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2575" y="1991178"/>
            <a:ext cx="15562849" cy="6989668"/>
          </a:xfrm>
          <a:custGeom>
            <a:avLst/>
            <a:gdLst/>
            <a:ahLst/>
            <a:cxnLst/>
            <a:rect r="r" b="b" t="t" l="l"/>
            <a:pathLst>
              <a:path h="6989668" w="15562849">
                <a:moveTo>
                  <a:pt x="0" y="0"/>
                </a:moveTo>
                <a:lnTo>
                  <a:pt x="15562850" y="0"/>
                </a:lnTo>
                <a:lnTo>
                  <a:pt x="15562850" y="6989668"/>
                </a:lnTo>
                <a:lnTo>
                  <a:pt x="0" y="69896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561" r="0" b="-1940"/>
            </a:stretch>
          </a:blipFill>
        </p:spPr>
      </p:sp>
      <p:grpSp>
        <p:nvGrpSpPr>
          <p:cNvPr name="Group 3" id="3"/>
          <p:cNvGrpSpPr/>
          <p:nvPr/>
        </p:nvGrpSpPr>
        <p:grpSpPr>
          <a:xfrm rot="2700000">
            <a:off x="57071" y="8050244"/>
            <a:ext cx="3393988" cy="1567256"/>
            <a:chOff x="0" y="0"/>
            <a:chExt cx="893890" cy="4127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93890" cy="412775"/>
            </a:xfrm>
            <a:custGeom>
              <a:avLst/>
              <a:gdLst/>
              <a:ahLst/>
              <a:cxnLst/>
              <a:rect r="r" b="b" t="t" l="l"/>
              <a:pathLst>
                <a:path h="412775" w="893890">
                  <a:moveTo>
                    <a:pt x="0" y="0"/>
                  </a:moveTo>
                  <a:lnTo>
                    <a:pt x="893890" y="0"/>
                  </a:lnTo>
                  <a:lnTo>
                    <a:pt x="893890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04775"/>
              <a:ext cx="893890" cy="5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62575" y="1028700"/>
            <a:ext cx="15562849" cy="8179961"/>
            <a:chOff x="0" y="0"/>
            <a:chExt cx="5796956" cy="304692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96955" cy="3046927"/>
            </a:xfrm>
            <a:custGeom>
              <a:avLst/>
              <a:gdLst/>
              <a:ahLst/>
              <a:cxnLst/>
              <a:rect r="r" b="b" t="t" l="l"/>
              <a:pathLst>
                <a:path h="3046927" w="5796955">
                  <a:moveTo>
                    <a:pt x="0" y="0"/>
                  </a:moveTo>
                  <a:lnTo>
                    <a:pt x="5796955" y="0"/>
                  </a:lnTo>
                  <a:lnTo>
                    <a:pt x="5796955" y="3046927"/>
                  </a:lnTo>
                  <a:lnTo>
                    <a:pt x="0" y="3046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70F69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9525"/>
              <a:ext cx="5796956" cy="3037402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2700000">
            <a:off x="14836942" y="550429"/>
            <a:ext cx="3393988" cy="1567256"/>
            <a:chOff x="0" y="0"/>
            <a:chExt cx="893890" cy="4127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93890" cy="412775"/>
            </a:xfrm>
            <a:custGeom>
              <a:avLst/>
              <a:gdLst/>
              <a:ahLst/>
              <a:cxnLst/>
              <a:rect r="r" b="b" t="t" l="l"/>
              <a:pathLst>
                <a:path h="412775" w="893890">
                  <a:moveTo>
                    <a:pt x="0" y="0"/>
                  </a:moveTo>
                  <a:lnTo>
                    <a:pt x="893890" y="0"/>
                  </a:lnTo>
                  <a:lnTo>
                    <a:pt x="893890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04775"/>
              <a:ext cx="893890" cy="5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856632" y="1343582"/>
            <a:ext cx="14574736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ARQUITECTURA DEL SOFTWARE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10800000">
            <a:off x="13871465" y="-189523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515035" y="5489862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812038" cy="38317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812038" cy="3831772"/>
            </a:xfrm>
            <a:custGeom>
              <a:avLst/>
              <a:gdLst/>
              <a:ahLst/>
              <a:cxnLst/>
              <a:rect r="r" b="b" t="t" l="l"/>
              <a:pathLst>
                <a:path h="3831772" w="6812038">
                  <a:moveTo>
                    <a:pt x="0" y="0"/>
                  </a:moveTo>
                  <a:lnTo>
                    <a:pt x="6812038" y="0"/>
                  </a:lnTo>
                  <a:lnTo>
                    <a:pt x="6812038" y="3831772"/>
                  </a:lnTo>
                  <a:lnTo>
                    <a:pt x="0" y="38317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70F6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6812038" cy="3822246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73795" y="1028700"/>
            <a:ext cx="4270859" cy="9178738"/>
          </a:xfrm>
          <a:custGeom>
            <a:avLst/>
            <a:gdLst/>
            <a:ahLst/>
            <a:cxnLst/>
            <a:rect r="r" b="b" t="t" l="l"/>
            <a:pathLst>
              <a:path h="9178738" w="4270859">
                <a:moveTo>
                  <a:pt x="0" y="0"/>
                </a:moveTo>
                <a:lnTo>
                  <a:pt x="4270858" y="0"/>
                </a:lnTo>
                <a:lnTo>
                  <a:pt x="4270858" y="9178738"/>
                </a:lnTo>
                <a:lnTo>
                  <a:pt x="0" y="9178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783" b="-58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844653" y="1177684"/>
            <a:ext cx="12741419" cy="5207769"/>
          </a:xfrm>
          <a:custGeom>
            <a:avLst/>
            <a:gdLst/>
            <a:ahLst/>
            <a:cxnLst/>
            <a:rect r="r" b="b" t="t" l="l"/>
            <a:pathLst>
              <a:path h="5207769" w="12741419">
                <a:moveTo>
                  <a:pt x="0" y="0"/>
                </a:moveTo>
                <a:lnTo>
                  <a:pt x="12741420" y="0"/>
                </a:lnTo>
                <a:lnTo>
                  <a:pt x="12741420" y="5207769"/>
                </a:lnTo>
                <a:lnTo>
                  <a:pt x="0" y="52077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452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09224" y="209550"/>
            <a:ext cx="13142058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MODELO DE DATOS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DAGXDCSseRc</dc:identifier>
  <dcterms:modified xsi:type="dcterms:W3CDTF">2011-08-01T06:04:30Z</dcterms:modified>
  <cp:revision>1</cp:revision>
  <dc:title>Presentación Proyecto</dc:title>
</cp:coreProperties>
</file>