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Nefelibata Script" charset="1" panose="00000500000000000000"/>
      <p:regular r:id="rId21"/>
    </p:embeddedFont>
    <p:embeddedFont>
      <p:font typeface="Open Sans 1" charset="1" panose="020B0606030504020204"/>
      <p:regular r:id="rId22"/>
    </p:embeddedFont>
    <p:embeddedFont>
      <p:font typeface="Agrandir Medium" charset="1" panose="00000600000000000000"/>
      <p:regular r:id="rId23"/>
    </p:embeddedFont>
    <p:embeddedFont>
      <p:font typeface="Agrandir Medium Italics" charset="1" panose="00000600000000000000"/>
      <p:regular r:id="rId24"/>
    </p:embeddedFont>
    <p:embeddedFont>
      <p:font typeface="Open Sans 2" charset="1" panose="00000000000000000000"/>
      <p:regular r:id="rId25"/>
    </p:embeddedFont>
    <p:embeddedFont>
      <p:font typeface="Open Sans 2 Bold" charset="1" panose="00000000000000000000"/>
      <p:regular r:id="rId26"/>
    </p:embeddedFont>
    <p:embeddedFont>
      <p:font typeface="League Spartan" charset="1" panose="00000800000000000000"/>
      <p:regular r:id="rId27"/>
    </p:embeddedFont>
    <p:embeddedFont>
      <p:font typeface="Open Sans 1 Bold" charset="1" panose="020B0806030504020204"/>
      <p:regular r:id="rId28"/>
    </p:embeddedFont>
    <p:embeddedFont>
      <p:font typeface="Open Sans 1 Ultra-Bold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128399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1839254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9" id="9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8942187" y="1692362"/>
            <a:ext cx="5046373" cy="504637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191450" y="4350346"/>
            <a:ext cx="11119114" cy="173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78"/>
              </a:lnSpc>
            </a:pPr>
            <a:r>
              <a:rPr lang="en-US" sz="11494">
                <a:solidFill>
                  <a:srgbClr val="000000"/>
                </a:solidFill>
                <a:latin typeface="Nefelibata Script"/>
                <a:ea typeface="Nefelibata Script"/>
                <a:cs typeface="Nefelibata Script"/>
                <a:sym typeface="Nefelibata Script"/>
              </a:rPr>
              <a:t>“Spintech”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034856" y="1292345"/>
            <a:ext cx="5559557" cy="1138777"/>
            <a:chOff x="0" y="0"/>
            <a:chExt cx="861321" cy="1764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1321" cy="176426"/>
            </a:xfrm>
            <a:custGeom>
              <a:avLst/>
              <a:gdLst/>
              <a:ahLst/>
              <a:cxnLst/>
              <a:rect r="r" b="b" t="t" l="l"/>
              <a:pathLst>
                <a:path h="176426" w="861321">
                  <a:moveTo>
                    <a:pt x="0" y="0"/>
                  </a:moveTo>
                  <a:lnTo>
                    <a:pt x="861321" y="0"/>
                  </a:lnTo>
                  <a:lnTo>
                    <a:pt x="861321" y="176426"/>
                  </a:lnTo>
                  <a:lnTo>
                    <a:pt x="0" y="176426"/>
                  </a:lnTo>
                  <a:close/>
                </a:path>
              </a:pathLst>
            </a:custGeom>
            <a:blipFill>
              <a:blip r:embed="rId5"/>
              <a:stretch>
                <a:fillRect l="0" t="-9537" r="0" b="-9537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191450" y="3168992"/>
            <a:ext cx="6952550" cy="116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spc="174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PROYECTO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91450" y="6469969"/>
            <a:ext cx="9224082" cy="386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9"/>
              </a:lnSpc>
              <a:spcBef>
                <a:spcPct val="0"/>
              </a:spcBef>
            </a:pPr>
            <a:r>
              <a:rPr lang="en-US" b="true" sz="2013" spc="668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PRESENTACIÓN FINAL PORTAFOLIO DE TÍTULO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91450" y="2593047"/>
            <a:ext cx="5246370" cy="32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b="true" sz="1700" i="true" spc="564">
                <a:solidFill>
                  <a:srgbClr val="000000"/>
                </a:solidFill>
                <a:latin typeface="Agrandir Medium Italics"/>
                <a:ea typeface="Agrandir Medium Italics"/>
                <a:cs typeface="Agrandir Medium Italics"/>
                <a:sym typeface="Agrandir Medium Italics"/>
              </a:rPr>
              <a:t>PROYECTO “SPINTECH”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34856" y="8586195"/>
            <a:ext cx="3396778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 spc="730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DOCENTE: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34856" y="8958305"/>
            <a:ext cx="339677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MARIELA MORAGA TAPIA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55357" y="8586195"/>
            <a:ext cx="4756684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 spc="730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SECCION: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55357" y="8967830"/>
            <a:ext cx="475668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006D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517006">
            <a:off x="-3612269" y="688856"/>
            <a:ext cx="9281939" cy="2794075"/>
            <a:chOff x="0" y="0"/>
            <a:chExt cx="2444626" cy="7358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44626" cy="735888"/>
            </a:xfrm>
            <a:custGeom>
              <a:avLst/>
              <a:gdLst/>
              <a:ahLst/>
              <a:cxnLst/>
              <a:rect r="r" b="b" t="t" l="l"/>
              <a:pathLst>
                <a:path h="735888" w="2444626">
                  <a:moveTo>
                    <a:pt x="0" y="0"/>
                  </a:moveTo>
                  <a:lnTo>
                    <a:pt x="2444626" y="0"/>
                  </a:lnTo>
                  <a:lnTo>
                    <a:pt x="2444626" y="735888"/>
                  </a:lnTo>
                  <a:lnTo>
                    <a:pt x="0" y="7358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2444626" cy="840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-2002146" y="1137096"/>
            <a:ext cx="8048673" cy="4712132"/>
          </a:xfrm>
          <a:custGeom>
            <a:avLst/>
            <a:gdLst/>
            <a:ahLst/>
            <a:cxnLst/>
            <a:rect r="r" b="b" t="t" l="l"/>
            <a:pathLst>
              <a:path h="4712132" w="8048673">
                <a:moveTo>
                  <a:pt x="0" y="0"/>
                </a:moveTo>
                <a:lnTo>
                  <a:pt x="8048673" y="0"/>
                </a:lnTo>
                <a:lnTo>
                  <a:pt x="8048673" y="4712132"/>
                </a:lnTo>
                <a:lnTo>
                  <a:pt x="0" y="4712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65111" y="6367091"/>
            <a:ext cx="1684741" cy="2375917"/>
          </a:xfrm>
          <a:custGeom>
            <a:avLst/>
            <a:gdLst/>
            <a:ahLst/>
            <a:cxnLst/>
            <a:rect r="r" b="b" t="t" l="l"/>
            <a:pathLst>
              <a:path h="2375917" w="1684741">
                <a:moveTo>
                  <a:pt x="0" y="0"/>
                </a:moveTo>
                <a:lnTo>
                  <a:pt x="1684741" y="0"/>
                </a:lnTo>
                <a:lnTo>
                  <a:pt x="1684741" y="2375917"/>
                </a:lnTo>
                <a:lnTo>
                  <a:pt x="0" y="2375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06638" y="6367091"/>
            <a:ext cx="2153145" cy="2375917"/>
          </a:xfrm>
          <a:custGeom>
            <a:avLst/>
            <a:gdLst/>
            <a:ahLst/>
            <a:cxnLst/>
            <a:rect r="r" b="b" t="t" l="l"/>
            <a:pathLst>
              <a:path h="2375917" w="2153145">
                <a:moveTo>
                  <a:pt x="0" y="0"/>
                </a:moveTo>
                <a:lnTo>
                  <a:pt x="2153145" y="0"/>
                </a:lnTo>
                <a:lnTo>
                  <a:pt x="2153145" y="2375917"/>
                </a:lnTo>
                <a:lnTo>
                  <a:pt x="0" y="23759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533" t="0" r="-48195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59783" y="6306116"/>
            <a:ext cx="2228864" cy="2497868"/>
          </a:xfrm>
          <a:custGeom>
            <a:avLst/>
            <a:gdLst/>
            <a:ahLst/>
            <a:cxnLst/>
            <a:rect r="r" b="b" t="t" l="l"/>
            <a:pathLst>
              <a:path h="2497868" w="2228864">
                <a:moveTo>
                  <a:pt x="0" y="0"/>
                </a:moveTo>
                <a:lnTo>
                  <a:pt x="2228864" y="0"/>
                </a:lnTo>
                <a:lnTo>
                  <a:pt x="2228864" y="2497868"/>
                </a:lnTo>
                <a:lnTo>
                  <a:pt x="0" y="24978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9066" t="0" r="-50167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98808" y="4013707"/>
            <a:ext cx="2789023" cy="1460751"/>
          </a:xfrm>
          <a:custGeom>
            <a:avLst/>
            <a:gdLst/>
            <a:ahLst/>
            <a:cxnLst/>
            <a:rect r="r" b="b" t="t" l="l"/>
            <a:pathLst>
              <a:path h="1460751" w="2789023">
                <a:moveTo>
                  <a:pt x="0" y="0"/>
                </a:moveTo>
                <a:lnTo>
                  <a:pt x="2789023" y="0"/>
                </a:lnTo>
                <a:lnTo>
                  <a:pt x="2789023" y="1460751"/>
                </a:lnTo>
                <a:lnTo>
                  <a:pt x="0" y="14607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565111" y="3874895"/>
            <a:ext cx="1738374" cy="1738374"/>
          </a:xfrm>
          <a:custGeom>
            <a:avLst/>
            <a:gdLst/>
            <a:ahLst/>
            <a:cxnLst/>
            <a:rect r="r" b="b" t="t" l="l"/>
            <a:pathLst>
              <a:path h="1738374" w="1738374">
                <a:moveTo>
                  <a:pt x="0" y="0"/>
                </a:moveTo>
                <a:lnTo>
                  <a:pt x="1738374" y="0"/>
                </a:lnTo>
                <a:lnTo>
                  <a:pt x="1738374" y="1738374"/>
                </a:lnTo>
                <a:lnTo>
                  <a:pt x="0" y="17383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19890" y="4013707"/>
            <a:ext cx="4775773" cy="1923783"/>
          </a:xfrm>
          <a:custGeom>
            <a:avLst/>
            <a:gdLst/>
            <a:ahLst/>
            <a:cxnLst/>
            <a:rect r="r" b="b" t="t" l="l"/>
            <a:pathLst>
              <a:path h="1923783" w="4775773">
                <a:moveTo>
                  <a:pt x="0" y="0"/>
                </a:moveTo>
                <a:lnTo>
                  <a:pt x="4775774" y="0"/>
                </a:lnTo>
                <a:lnTo>
                  <a:pt x="4775774" y="1923783"/>
                </a:lnTo>
                <a:lnTo>
                  <a:pt x="0" y="19237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680471" y="6170038"/>
            <a:ext cx="4615193" cy="2572970"/>
          </a:xfrm>
          <a:custGeom>
            <a:avLst/>
            <a:gdLst/>
            <a:ahLst/>
            <a:cxnLst/>
            <a:rect r="r" b="b" t="t" l="l"/>
            <a:pathLst>
              <a:path h="2572970" w="4615193">
                <a:moveTo>
                  <a:pt x="0" y="0"/>
                </a:moveTo>
                <a:lnTo>
                  <a:pt x="4615193" y="0"/>
                </a:lnTo>
                <a:lnTo>
                  <a:pt x="4615193" y="2572970"/>
                </a:lnTo>
                <a:lnTo>
                  <a:pt x="0" y="257297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22191" y="1681081"/>
            <a:ext cx="1435075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TECNOLOGÍAS UTILIZADAS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0858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51840" y="2287828"/>
            <a:ext cx="6209890" cy="6122269"/>
            <a:chOff x="0" y="0"/>
            <a:chExt cx="8279853" cy="816302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705" r="0" b="705"/>
            <a:stretch>
              <a:fillRect/>
            </a:stretch>
          </p:blipFill>
          <p:spPr>
            <a:xfrm flipH="false" flipV="false">
              <a:off x="0" y="0"/>
              <a:ext cx="8279853" cy="8163026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28700" y="1781857"/>
            <a:ext cx="7758839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 OBTENIDOS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45555"/>
            <a:ext cx="7758839" cy="591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Plataforma Creada: 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Desarrollo exitoso de un sistema de aprendizaje accesible.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Requisitos Cumplidos: 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Implementación completa de funcionalidades previstas.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Pruebas Exitosas: 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Validación de accesibilidad y rendimiento.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Documentación Generada: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Manuales técnicos y de usuario finalizados.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Equipo Coordinado: </a:t>
            </a: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Trabajo eficiente para cumplir plazos y objetivos.</a:t>
            </a:r>
          </a:p>
          <a:p>
            <a:pPr algn="l" marL="0" indent="0" lvl="0">
              <a:lnSpc>
                <a:spcPts val="434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7516841" y="294646"/>
            <a:ext cx="14145878" cy="11522461"/>
          </a:xfrm>
          <a:custGeom>
            <a:avLst/>
            <a:gdLst/>
            <a:ahLst/>
            <a:cxnLst/>
            <a:rect r="r" b="b" t="t" l="l"/>
            <a:pathLst>
              <a:path h="11522461" w="14145878">
                <a:moveTo>
                  <a:pt x="14145878" y="11522461"/>
                </a:moveTo>
                <a:lnTo>
                  <a:pt x="0" y="11522461"/>
                </a:lnTo>
                <a:lnTo>
                  <a:pt x="0" y="0"/>
                </a:lnTo>
                <a:lnTo>
                  <a:pt x="14145878" y="0"/>
                </a:lnTo>
                <a:lnTo>
                  <a:pt x="14145878" y="1152246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010648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b="true" sz="4500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OBSTÁCULOS PRESENTADOS DURANTE EL DESARROLLO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56481" y="2950406"/>
            <a:ext cx="9578703" cy="6224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Falta de recursos: 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Limitaciones en herramientas.</a:t>
            </a:r>
          </a:p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Retrasos iniciales: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Ajustes en diseño causaron demoras.</a:t>
            </a:r>
          </a:p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Complejidad técnica: 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Dificultades en implementar accesibilidad avanzada.</a:t>
            </a:r>
          </a:p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Capacitación insuficiente: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Necesidad de formación en nuevas tecnologías.</a:t>
            </a:r>
          </a:p>
          <a:p>
            <a:pPr algn="l" marL="474979" indent="-237490" lvl="1">
              <a:lnSpc>
                <a:spcPts val="4553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Desafíos de coordinación: 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Disponibilidad irregular del equipo.</a:t>
            </a:r>
          </a:p>
          <a:p>
            <a:pPr algn="l">
              <a:lnSpc>
                <a:spcPts val="4553"/>
              </a:lnSpc>
            </a:pPr>
          </a:p>
          <a:p>
            <a:pPr algn="l" marL="0" indent="0" lvl="0">
              <a:lnSpc>
                <a:spcPts val="4553"/>
              </a:lnSpc>
            </a:pPr>
            <a:r>
              <a:rPr lang="en-US" b="true" sz="2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Solución: </a:t>
            </a:r>
            <a:r>
              <a:rPr lang="en-US" sz="21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Priorización de tareas, uso de herramientas alternativas, reuniones frecuentes y planificación flexible.</a:t>
            </a:r>
          </a:p>
          <a:p>
            <a:pPr algn="l" marL="0" indent="0" lvl="0">
              <a:lnSpc>
                <a:spcPts val="455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4233" y="1878338"/>
            <a:ext cx="10573216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DEMOSTRACIÓN DEL RESULTADO DEL PROYECTO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9299812" y="-975812"/>
            <a:ext cx="12918738" cy="10522899"/>
          </a:xfrm>
          <a:custGeom>
            <a:avLst/>
            <a:gdLst/>
            <a:ahLst/>
            <a:cxnLst/>
            <a:rect r="r" b="b" t="t" l="l"/>
            <a:pathLst>
              <a:path h="10522899" w="12918738">
                <a:moveTo>
                  <a:pt x="0" y="10522899"/>
                </a:moveTo>
                <a:lnTo>
                  <a:pt x="12918738" y="10522899"/>
                </a:lnTo>
                <a:lnTo>
                  <a:pt x="12918738" y="0"/>
                </a:lnTo>
                <a:lnTo>
                  <a:pt x="0" y="0"/>
                </a:lnTo>
                <a:lnTo>
                  <a:pt x="0" y="105228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796956" cy="30755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893890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893890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794973" y="5188925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92396" y="4036315"/>
            <a:ext cx="15103207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PREGUNTAS DE LA COMISIÓN</a:t>
            </a:r>
          </a:p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128399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1839254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515470" y="5425332"/>
            <a:ext cx="15118210" cy="111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73"/>
              </a:lnSpc>
              <a:spcBef>
                <a:spcPct val="0"/>
              </a:spcBef>
            </a:pPr>
            <a:r>
              <a:rPr lang="en-US" b="true" sz="7478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24815" y="3754003"/>
            <a:ext cx="15027554" cy="111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73"/>
              </a:lnSpc>
              <a:spcBef>
                <a:spcPct val="0"/>
              </a:spcBef>
            </a:pPr>
            <a:r>
              <a:rPr lang="en-US" b="true" sz="7478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MUCHAS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6705" y="2443652"/>
            <a:ext cx="3675712" cy="3853943"/>
            <a:chOff x="0" y="0"/>
            <a:chExt cx="812800" cy="8522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52212"/>
            </a:xfrm>
            <a:custGeom>
              <a:avLst/>
              <a:gdLst/>
              <a:ahLst/>
              <a:cxnLst/>
              <a:rect r="r" b="b" t="t" l="l"/>
              <a:pathLst>
                <a:path h="85221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2212"/>
                  </a:lnTo>
                  <a:lnTo>
                    <a:pt x="0" y="852212"/>
                  </a:lnTo>
                  <a:close/>
                </a:path>
              </a:pathLst>
            </a:custGeom>
            <a:blipFill>
              <a:blip r:embed="rId2"/>
              <a:stretch>
                <a:fillRect l="-2424" t="0" r="-2424" b="0"/>
              </a:stretch>
            </a:blipFill>
            <a:ln w="66675" cap="sq">
              <a:solidFill>
                <a:srgbClr val="570F69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144348" y="5880099"/>
            <a:ext cx="4450839" cy="834992"/>
            <a:chOff x="0" y="0"/>
            <a:chExt cx="812800" cy="1524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52484"/>
            </a:xfrm>
            <a:custGeom>
              <a:avLst/>
              <a:gdLst/>
              <a:ahLst/>
              <a:cxnLst/>
              <a:rect r="r" b="b" t="t" l="l"/>
              <a:pathLst>
                <a:path h="15248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2484"/>
                  </a:lnTo>
                  <a:lnTo>
                    <a:pt x="0" y="152484"/>
                  </a:lnTo>
                  <a:close/>
                </a:path>
              </a:pathLst>
            </a:custGeom>
            <a:solidFill>
              <a:srgbClr val="000000"/>
            </a:solidFill>
            <a:ln w="85725" cap="sq">
              <a:solidFill>
                <a:srgbClr val="782A8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812800" cy="2953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674308" y="2443652"/>
            <a:ext cx="3675712" cy="3853943"/>
            <a:chOff x="0" y="0"/>
            <a:chExt cx="812800" cy="8522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52212"/>
            </a:xfrm>
            <a:custGeom>
              <a:avLst/>
              <a:gdLst/>
              <a:ahLst/>
              <a:cxnLst/>
              <a:rect r="r" b="b" t="t" l="l"/>
              <a:pathLst>
                <a:path h="85221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2212"/>
                  </a:lnTo>
                  <a:lnTo>
                    <a:pt x="0" y="852212"/>
                  </a:lnTo>
                  <a:close/>
                </a:path>
              </a:pathLst>
            </a:custGeom>
            <a:blipFill>
              <a:blip r:embed="rId2"/>
              <a:stretch>
                <a:fillRect l="-2424" t="0" r="-2424" b="0"/>
              </a:stretch>
            </a:blipFill>
            <a:ln w="66675" cap="sq">
              <a:solidFill>
                <a:srgbClr val="570F69"/>
              </a:solidFill>
              <a:prstDash val="solid"/>
              <a:miter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-10800000">
            <a:off x="13310500" y="-221708"/>
            <a:ext cx="5046831" cy="6425363"/>
          </a:xfrm>
          <a:custGeom>
            <a:avLst/>
            <a:gdLst/>
            <a:ahLst/>
            <a:cxnLst/>
            <a:rect r="r" b="b" t="t" l="l"/>
            <a:pathLst>
              <a:path h="6425363" w="5046831">
                <a:moveTo>
                  <a:pt x="0" y="0"/>
                </a:moveTo>
                <a:lnTo>
                  <a:pt x="5046831" y="0"/>
                </a:lnTo>
                <a:lnTo>
                  <a:pt x="5046831" y="6425363"/>
                </a:lnTo>
                <a:lnTo>
                  <a:pt x="0" y="6425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833533" y="2443652"/>
            <a:ext cx="3675712" cy="3853943"/>
            <a:chOff x="0" y="0"/>
            <a:chExt cx="812800" cy="8522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52212"/>
            </a:xfrm>
            <a:custGeom>
              <a:avLst/>
              <a:gdLst/>
              <a:ahLst/>
              <a:cxnLst/>
              <a:rect r="r" b="b" t="t" l="l"/>
              <a:pathLst>
                <a:path h="85221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2212"/>
                  </a:lnTo>
                  <a:lnTo>
                    <a:pt x="0" y="852212"/>
                  </a:lnTo>
                  <a:close/>
                </a:path>
              </a:pathLst>
            </a:custGeom>
            <a:blipFill>
              <a:blip r:embed="rId2"/>
              <a:stretch>
                <a:fillRect l="-2424" t="0" r="-2424" b="0"/>
              </a:stretch>
            </a:blipFill>
            <a:ln w="66675" cap="sq">
              <a:solidFill>
                <a:srgbClr val="570F69"/>
              </a:solidFill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6372234" y="5880099"/>
            <a:ext cx="4425522" cy="834992"/>
            <a:chOff x="0" y="0"/>
            <a:chExt cx="812800" cy="1533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153356"/>
            </a:xfrm>
            <a:custGeom>
              <a:avLst/>
              <a:gdLst/>
              <a:ahLst/>
              <a:cxnLst/>
              <a:rect r="r" b="b" t="t" l="l"/>
              <a:pathLst>
                <a:path h="15335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356"/>
                  </a:lnTo>
                  <a:lnTo>
                    <a:pt x="0" y="153356"/>
                  </a:lnTo>
                  <a:close/>
                </a:path>
              </a:pathLst>
            </a:custGeom>
            <a:solidFill>
              <a:srgbClr val="000000"/>
            </a:solidFill>
            <a:ln w="85725" cap="sq">
              <a:solidFill>
                <a:srgbClr val="782A8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42875"/>
              <a:ext cx="812800" cy="296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578806" y="5880099"/>
            <a:ext cx="4255110" cy="834992"/>
            <a:chOff x="0" y="0"/>
            <a:chExt cx="812800" cy="1594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159498"/>
            </a:xfrm>
            <a:custGeom>
              <a:avLst/>
              <a:gdLst/>
              <a:ahLst/>
              <a:cxnLst/>
              <a:rect r="r" b="b" t="t" l="l"/>
              <a:pathLst>
                <a:path h="15949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9498"/>
                  </a:lnTo>
                  <a:lnTo>
                    <a:pt x="0" y="159498"/>
                  </a:lnTo>
                  <a:close/>
                </a:path>
              </a:pathLst>
            </a:custGeom>
            <a:solidFill>
              <a:srgbClr val="000000"/>
            </a:solidFill>
            <a:ln w="85725" cap="sq">
              <a:solidFill>
                <a:srgbClr val="782A8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2071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6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44348" y="6856966"/>
            <a:ext cx="4450839" cy="237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29" indent="-183514" lvl="1">
              <a:lnSpc>
                <a:spcPts val="2770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Gerente de proyecto</a:t>
            </a:r>
          </a:p>
          <a:p>
            <a:pPr algn="l">
              <a:lnSpc>
                <a:spcPts val="2770"/>
              </a:lnSpc>
            </a:pPr>
            <a:r>
              <a:rPr lang="en-US" b="true" sz="16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Funciones desempeñadas:</a:t>
            </a:r>
          </a:p>
          <a:p>
            <a:pPr algn="l" marL="367029" indent="-183514" lvl="1">
              <a:lnSpc>
                <a:spcPts val="2770"/>
              </a:lnSpc>
              <a:buFont typeface="Arial"/>
              <a:buChar char="•"/>
            </a:pPr>
            <a:r>
              <a:rPr lang="en-US" sz="16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Planificación</a:t>
            </a:r>
          </a:p>
          <a:p>
            <a:pPr algn="l" marL="367029" indent="-183514" lvl="1">
              <a:lnSpc>
                <a:spcPts val="2770"/>
              </a:lnSpc>
              <a:buFont typeface="Arial"/>
              <a:buChar char="•"/>
            </a:pPr>
            <a:r>
              <a:rPr lang="en-US" sz="16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Supervisión</a:t>
            </a:r>
          </a:p>
          <a:p>
            <a:pPr algn="l" marL="367029" indent="-183514" lvl="1">
              <a:lnSpc>
                <a:spcPts val="2770"/>
              </a:lnSpc>
              <a:buFont typeface="Arial"/>
              <a:buChar char="•"/>
            </a:pPr>
            <a:r>
              <a:rPr lang="en-US" sz="16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Asignación de tareas</a:t>
            </a:r>
          </a:p>
          <a:p>
            <a:pPr algn="l" marL="367029" indent="-183514" lvl="1">
              <a:lnSpc>
                <a:spcPts val="2770"/>
              </a:lnSpc>
              <a:buFont typeface="Arial"/>
              <a:buChar char="•"/>
            </a:pPr>
            <a:r>
              <a:rPr lang="en-US" sz="16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Gestión de riesgos y aseguramiento de calidad.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66705" y="6088045"/>
            <a:ext cx="3560279" cy="422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7"/>
              </a:lnSpc>
              <a:spcBef>
                <a:spcPct val="0"/>
              </a:spcBef>
            </a:pPr>
            <a:r>
              <a:rPr lang="en-US" sz="247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Bárbara Barraza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74308" y="6078520"/>
            <a:ext cx="3879569" cy="422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67"/>
              </a:lnSpc>
              <a:spcBef>
                <a:spcPct val="0"/>
              </a:spcBef>
            </a:pPr>
            <a:r>
              <a:rPr lang="en-US" sz="247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Diego Cortez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33533" y="6068995"/>
            <a:ext cx="3812702" cy="422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67"/>
              </a:lnSpc>
              <a:spcBef>
                <a:spcPct val="0"/>
              </a:spcBef>
            </a:pPr>
            <a:r>
              <a:rPr lang="en-US" sz="247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Matias Gutierrez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97336" y="1031750"/>
            <a:ext cx="10097157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INTEGRANTES DEL PROYECTO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82285" y="6856966"/>
            <a:ext cx="4415471" cy="2376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29" indent="-183514" lvl="1">
              <a:lnSpc>
                <a:spcPts val="2753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Desarrollador </a:t>
            </a:r>
          </a:p>
          <a:p>
            <a:pPr algn="l">
              <a:lnSpc>
                <a:spcPts val="2753"/>
              </a:lnSpc>
            </a:pPr>
            <a:r>
              <a:rPr lang="en-US" b="true" sz="16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Funciones desempeñadas:</a:t>
            </a:r>
          </a:p>
          <a:p>
            <a:pPr algn="l" marL="367029" indent="-183514" lvl="1">
              <a:lnSpc>
                <a:spcPts val="2753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Diseño</a:t>
            </a:r>
          </a:p>
          <a:p>
            <a:pPr algn="l" marL="367029" indent="-183514" lvl="1">
              <a:lnSpc>
                <a:spcPts val="2753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Desarrollo</a:t>
            </a:r>
          </a:p>
          <a:p>
            <a:pPr algn="l" marL="367029" indent="-183514" lvl="1">
              <a:lnSpc>
                <a:spcPts val="2753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Pruebas</a:t>
            </a:r>
          </a:p>
          <a:p>
            <a:pPr algn="l" marL="367029" indent="-183514" lvl="1">
              <a:lnSpc>
                <a:spcPts val="2753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Corrección de errores y documentación del sistema.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78806" y="6856966"/>
            <a:ext cx="4255110" cy="203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29" indent="-183514" lvl="1">
              <a:lnSpc>
                <a:spcPts val="2770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QA</a:t>
            </a:r>
          </a:p>
          <a:p>
            <a:pPr algn="l">
              <a:lnSpc>
                <a:spcPts val="2770"/>
              </a:lnSpc>
            </a:pPr>
            <a:r>
              <a:rPr lang="en-US" b="true" sz="16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Funciones desempeñadas:</a:t>
            </a:r>
          </a:p>
          <a:p>
            <a:pPr algn="l" marL="367029" indent="-183514" lvl="1">
              <a:lnSpc>
                <a:spcPts val="2770"/>
              </a:lnSpc>
              <a:buFont typeface="Arial"/>
              <a:buChar char="•"/>
            </a:pPr>
            <a:r>
              <a:rPr lang="en-US" sz="16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Diseño y ejecución de pruebas</a:t>
            </a:r>
          </a:p>
          <a:p>
            <a:pPr algn="l" marL="367029" indent="-183514" lvl="1">
              <a:lnSpc>
                <a:spcPts val="2770"/>
              </a:lnSpc>
              <a:buFont typeface="Arial"/>
              <a:buChar char="•"/>
            </a:pPr>
            <a:r>
              <a:rPr lang="en-US" sz="16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Detección de defectos</a:t>
            </a:r>
          </a:p>
          <a:p>
            <a:pPr algn="l" marL="367029" indent="-183514" lvl="1">
              <a:lnSpc>
                <a:spcPts val="2770"/>
              </a:lnSpc>
              <a:buFont typeface="Arial"/>
              <a:buChar char="•"/>
            </a:pPr>
            <a:r>
              <a:rPr lang="en-US" sz="16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Validación de calidad y mejora de la experiencia del usuario.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1816" y="3405149"/>
            <a:ext cx="10015925" cy="10015925"/>
            <a:chOff x="0" y="0"/>
            <a:chExt cx="13354566" cy="133545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4566" cy="13354566"/>
            </a:xfrm>
            <a:custGeom>
              <a:avLst/>
              <a:gdLst/>
              <a:ahLst/>
              <a:cxnLst/>
              <a:rect r="r" b="b" t="t" l="l"/>
              <a:pathLst>
                <a:path h="13354566" w="13354566">
                  <a:moveTo>
                    <a:pt x="0" y="0"/>
                  </a:moveTo>
                  <a:lnTo>
                    <a:pt x="13354566" y="0"/>
                  </a:lnTo>
                  <a:lnTo>
                    <a:pt x="13354566" y="13354566"/>
                  </a:lnTo>
                  <a:lnTo>
                    <a:pt x="0" y="13354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2630112" y="2691583"/>
              <a:ext cx="7791495" cy="7791495"/>
              <a:chOff x="0" y="0"/>
              <a:chExt cx="1247008" cy="124700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47008" cy="1247008"/>
              </a:xfrm>
              <a:custGeom>
                <a:avLst/>
                <a:gdLst/>
                <a:ahLst/>
                <a:cxnLst/>
                <a:rect r="r" b="b" t="t" l="l"/>
                <a:pathLst>
                  <a:path h="1247008" w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04775"/>
                <a:ext cx="1247008" cy="13517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-286450" y="-656380"/>
            <a:ext cx="18885647" cy="4303989"/>
            <a:chOff x="0" y="0"/>
            <a:chExt cx="25180863" cy="573865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t="57723" r="0" b="19486"/>
            <a:stretch>
              <a:fillRect/>
            </a:stretch>
          </p:blipFill>
          <p:spPr>
            <a:xfrm flipH="false" flipV="false">
              <a:off x="0" y="0"/>
              <a:ext cx="25180863" cy="5738651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-1119743" y="10285618"/>
            <a:ext cx="20527487" cy="2731693"/>
            <a:chOff x="0" y="0"/>
            <a:chExt cx="5406416" cy="7194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06416" cy="719458"/>
            </a:xfrm>
            <a:custGeom>
              <a:avLst/>
              <a:gdLst/>
              <a:ahLst/>
              <a:cxnLst/>
              <a:rect r="r" b="b" t="t" l="l"/>
              <a:pathLst>
                <a:path h="719458" w="5406416">
                  <a:moveTo>
                    <a:pt x="0" y="0"/>
                  </a:moveTo>
                  <a:lnTo>
                    <a:pt x="5406416" y="0"/>
                  </a:lnTo>
                  <a:lnTo>
                    <a:pt x="5406416" y="719458"/>
                  </a:lnTo>
                  <a:lnTo>
                    <a:pt x="0" y="71945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5406416" cy="76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885543" y="5532883"/>
            <a:ext cx="8175743" cy="385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5229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Falta de inclusión: 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Las plataformas actuales no consideran las necesidades de personas con discapacidades.</a:t>
            </a:r>
          </a:p>
          <a:p>
            <a:pPr algn="l" marL="453390" indent="-226695" lvl="1">
              <a:lnSpc>
                <a:spcPts val="5229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Acceso limitado: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Escasa disponibilidad de herramientas adaptadas como subtítulos o lectores de pantalla.</a:t>
            </a:r>
          </a:p>
          <a:p>
            <a:pPr algn="l" marL="453390" indent="-226695" lvl="1">
              <a:lnSpc>
                <a:spcPts val="5229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Sin personalización: 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Contenidos no adaptados a las habilidades individuales de los usuarios.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464049"/>
            <a:ext cx="5663586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Problema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8024" y="5599558"/>
            <a:ext cx="8525976" cy="3934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4536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Plataforma inclusiva: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Adapta contenido y herramientas según la discapacidad del usuario.</a:t>
            </a:r>
          </a:p>
          <a:p>
            <a:pPr algn="l" marL="453390" indent="-226695" lvl="1">
              <a:lnSpc>
                <a:spcPts val="4536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Tecnología accesible: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Subtítulos, narración de textos y configuraciones adaptativas.</a:t>
            </a:r>
          </a:p>
          <a:p>
            <a:pPr algn="l" marL="453390" indent="-226695" lvl="1">
              <a:lnSpc>
                <a:spcPts val="4536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Seguimiento personalizado: 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Reportes y métricas para usuarios y administradores.</a:t>
            </a:r>
          </a:p>
          <a:p>
            <a:pPr algn="l" marL="453390" indent="-226695" lvl="1">
              <a:lnSpc>
                <a:spcPts val="4536"/>
              </a:lnSpc>
              <a:buFont typeface="Arial"/>
              <a:buChar char="•"/>
            </a:pPr>
            <a:r>
              <a:rPr lang="en-US" b="true" sz="2100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Escalabilidad:</a:t>
            </a:r>
            <a:r>
              <a:rPr lang="en-US" sz="2100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Integración fácil en distintos entornos educativos.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85543" y="4464049"/>
            <a:ext cx="763760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Propuesta de solución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3806" y="1038225"/>
            <a:ext cx="1383651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DEL PROYECTO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41760" y="2448831"/>
            <a:ext cx="10852497" cy="10852497"/>
            <a:chOff x="0" y="0"/>
            <a:chExt cx="14469996" cy="144699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69996" cy="14469996"/>
            </a:xfrm>
            <a:custGeom>
              <a:avLst/>
              <a:gdLst/>
              <a:ahLst/>
              <a:cxnLst/>
              <a:rect r="r" b="b" t="t" l="l"/>
              <a:pathLst>
                <a:path h="14469996" w="14469996">
                  <a:moveTo>
                    <a:pt x="0" y="0"/>
                  </a:moveTo>
                  <a:lnTo>
                    <a:pt x="14469996" y="0"/>
                  </a:lnTo>
                  <a:lnTo>
                    <a:pt x="14469996" y="14469996"/>
                  </a:lnTo>
                  <a:lnTo>
                    <a:pt x="0" y="144699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2849790" y="2916396"/>
              <a:ext cx="8442273" cy="8442273"/>
              <a:chOff x="0" y="0"/>
              <a:chExt cx="1247008" cy="124700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247008" cy="1247008"/>
              </a:xfrm>
              <a:custGeom>
                <a:avLst/>
                <a:gdLst/>
                <a:ahLst/>
                <a:cxnLst/>
                <a:rect r="r" b="b" t="t" l="l"/>
                <a:pathLst>
                  <a:path h="1247008" w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04775"/>
                <a:ext cx="1247008" cy="13517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TextBox 8" id="8"/>
          <p:cNvSpPr txBox="true"/>
          <p:nvPr/>
        </p:nvSpPr>
        <p:spPr>
          <a:xfrm rot="0">
            <a:off x="7486254" y="4405959"/>
            <a:ext cx="9135371" cy="555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Diseñar funcionalidades accesibles: 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Incluir herramientas como narración de texto y subtítulos automáticos.</a:t>
            </a:r>
          </a:p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Implementar personalización: 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Crear perfiles adaptativos según el tipo de discapacidad.</a:t>
            </a:r>
          </a:p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Garantizar seguridad y privacidad: 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Proteger la información y los datos de los usuarios.</a:t>
            </a:r>
          </a:p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Ofrecer reportes y métricas: 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Generar estadísticas para usuarios y administradores.</a:t>
            </a:r>
          </a:p>
          <a:p>
            <a:pPr algn="l" marL="453388" indent="-226694" lvl="1">
              <a:lnSpc>
                <a:spcPts val="4472"/>
              </a:lnSpc>
              <a:buAutoNum type="arabicPeriod" startAt="1"/>
            </a:pPr>
            <a:r>
              <a:rPr lang="en-US" b="true" sz="2099" strike="noStrike" u="non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Asegurar integración:</a:t>
            </a: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Facilitar la compatibilidad con diferentes entornos educativos y tecnologías existentes.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4899" y="1857375"/>
            <a:ext cx="5335531" cy="5335531"/>
            <a:chOff x="0" y="0"/>
            <a:chExt cx="7114041" cy="71140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14041" cy="7114041"/>
            </a:xfrm>
            <a:custGeom>
              <a:avLst/>
              <a:gdLst/>
              <a:ahLst/>
              <a:cxnLst/>
              <a:rect r="r" b="b" t="t" l="l"/>
              <a:pathLst>
                <a:path h="7114041" w="7114041">
                  <a:moveTo>
                    <a:pt x="0" y="0"/>
                  </a:moveTo>
                  <a:lnTo>
                    <a:pt x="7114041" y="0"/>
                  </a:lnTo>
                  <a:lnTo>
                    <a:pt x="7114041" y="7114041"/>
                  </a:lnTo>
                  <a:lnTo>
                    <a:pt x="0" y="7114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1401073" y="1433819"/>
              <a:ext cx="4150566" cy="4150566"/>
              <a:chOff x="0" y="0"/>
              <a:chExt cx="1247008" cy="12470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247008" cy="1247008"/>
              </a:xfrm>
              <a:custGeom>
                <a:avLst/>
                <a:gdLst/>
                <a:ahLst/>
                <a:cxnLst/>
                <a:rect r="r" b="b" t="t" l="l"/>
                <a:pathLst>
                  <a:path h="1247008" w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95250"/>
                <a:ext cx="1247008" cy="13422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</p:grpSp>
      <p:sp>
        <p:nvSpPr>
          <p:cNvPr name="TextBox 14" id="14"/>
          <p:cNvSpPr txBox="true"/>
          <p:nvPr/>
        </p:nvSpPr>
        <p:spPr>
          <a:xfrm rot="0">
            <a:off x="945818" y="3218438"/>
            <a:ext cx="4289047" cy="340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1"/>
              </a:lnSpc>
            </a:pPr>
            <a:r>
              <a:rPr lang="en-US" sz="2099" strike="noStrike" u="none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Desarrollar una plataforma de aprendizaje personalizada y accesible, adaptada a las necesidades de personas con discapacidades, garantizando inclusión, funcionalidad y eficiencia en el acceso al conocimiento.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6134" y="2439306"/>
            <a:ext cx="3948414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8"/>
              </a:lnSpc>
            </a:pPr>
            <a:r>
              <a:rPr lang="en-US" b="true" sz="2507" spc="566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Objetivo General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86254" y="3636967"/>
            <a:ext cx="566801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b="true" sz="2524" spc="57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Objetivos Específicos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1052349" y="-3067212"/>
            <a:ext cx="20194657" cy="3895402"/>
            <a:chOff x="0" y="0"/>
            <a:chExt cx="5318757" cy="10259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5318757" cy="1130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8556" y="433451"/>
            <a:ext cx="14492801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79"/>
              </a:lnSpc>
              <a:spcBef>
                <a:spcPct val="0"/>
              </a:spcBef>
            </a:pPr>
            <a:r>
              <a:rPr lang="en-US" b="true" sz="48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ALCANCES Y LIMITACIONES DEL PROYECTO</a:t>
            </a:r>
          </a:p>
          <a:p>
            <a:pPr algn="ctr" marL="0" indent="0" lvl="0">
              <a:lnSpc>
                <a:spcPts val="587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234114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464947" y="6377522"/>
            <a:ext cx="7589674" cy="3448001"/>
            <a:chOff x="0" y="0"/>
            <a:chExt cx="876528" cy="3982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6528" cy="398208"/>
            </a:xfrm>
            <a:custGeom>
              <a:avLst/>
              <a:gdLst/>
              <a:ahLst/>
              <a:cxnLst/>
              <a:rect r="r" b="b" t="t" l="l"/>
              <a:pathLst>
                <a:path h="398208" w="876528">
                  <a:moveTo>
                    <a:pt x="37742" y="0"/>
                  </a:moveTo>
                  <a:lnTo>
                    <a:pt x="838786" y="0"/>
                  </a:lnTo>
                  <a:cubicBezTo>
                    <a:pt x="848795" y="0"/>
                    <a:pt x="858395" y="3976"/>
                    <a:pt x="865473" y="11054"/>
                  </a:cubicBezTo>
                  <a:cubicBezTo>
                    <a:pt x="872551" y="18132"/>
                    <a:pt x="876528" y="27732"/>
                    <a:pt x="876528" y="37742"/>
                  </a:cubicBezTo>
                  <a:lnTo>
                    <a:pt x="876528" y="360466"/>
                  </a:lnTo>
                  <a:cubicBezTo>
                    <a:pt x="876528" y="381310"/>
                    <a:pt x="859630" y="398208"/>
                    <a:pt x="838786" y="398208"/>
                  </a:cubicBezTo>
                  <a:lnTo>
                    <a:pt x="37742" y="398208"/>
                  </a:lnTo>
                  <a:cubicBezTo>
                    <a:pt x="16898" y="398208"/>
                    <a:pt x="0" y="381310"/>
                    <a:pt x="0" y="360466"/>
                  </a:cubicBezTo>
                  <a:lnTo>
                    <a:pt x="0" y="37742"/>
                  </a:lnTo>
                  <a:cubicBezTo>
                    <a:pt x="0" y="16898"/>
                    <a:pt x="16898" y="0"/>
                    <a:pt x="377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7D40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76528" cy="455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58556" y="3925432"/>
            <a:ext cx="7597765" cy="3323358"/>
            <a:chOff x="0" y="0"/>
            <a:chExt cx="821496" cy="35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1496" cy="359333"/>
            </a:xfrm>
            <a:custGeom>
              <a:avLst/>
              <a:gdLst/>
              <a:ahLst/>
              <a:cxnLst/>
              <a:rect r="r" b="b" t="t" l="l"/>
              <a:pathLst>
                <a:path h="359333" w="821496">
                  <a:moveTo>
                    <a:pt x="37702" y="0"/>
                  </a:moveTo>
                  <a:lnTo>
                    <a:pt x="783794" y="0"/>
                  </a:lnTo>
                  <a:cubicBezTo>
                    <a:pt x="804616" y="0"/>
                    <a:pt x="821496" y="16880"/>
                    <a:pt x="821496" y="37702"/>
                  </a:cubicBezTo>
                  <a:lnTo>
                    <a:pt x="821496" y="321631"/>
                  </a:lnTo>
                  <a:cubicBezTo>
                    <a:pt x="821496" y="342453"/>
                    <a:pt x="804616" y="359333"/>
                    <a:pt x="783794" y="359333"/>
                  </a:cubicBezTo>
                  <a:lnTo>
                    <a:pt x="37702" y="359333"/>
                  </a:lnTo>
                  <a:cubicBezTo>
                    <a:pt x="27703" y="359333"/>
                    <a:pt x="18113" y="355360"/>
                    <a:pt x="11043" y="348290"/>
                  </a:cubicBezTo>
                  <a:cubicBezTo>
                    <a:pt x="3972" y="341219"/>
                    <a:pt x="0" y="331630"/>
                    <a:pt x="0" y="321631"/>
                  </a:cubicBezTo>
                  <a:lnTo>
                    <a:pt x="0" y="37702"/>
                  </a:lnTo>
                  <a:cubicBezTo>
                    <a:pt x="0" y="16880"/>
                    <a:pt x="16880" y="0"/>
                    <a:pt x="37702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00FEFB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21496" cy="41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49739" y="1919483"/>
            <a:ext cx="1957921" cy="1957921"/>
            <a:chOff x="0" y="0"/>
            <a:chExt cx="2610562" cy="2610562"/>
          </a:xfrm>
        </p:grpSpPr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0" y="0"/>
              <a:ext cx="2610562" cy="2610562"/>
              <a:chOff x="0" y="0"/>
              <a:chExt cx="14400530" cy="1440053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00FEFB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20396" y="365346"/>
              <a:ext cx="1963266" cy="19632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-2700000">
            <a:off x="9045532" y="4474708"/>
            <a:ext cx="1833041" cy="1833041"/>
            <a:chOff x="0" y="0"/>
            <a:chExt cx="2444055" cy="2444055"/>
          </a:xfrm>
        </p:grpSpPr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5400000"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7D40FF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83619" y="338366"/>
              <a:ext cx="1841722" cy="1841722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85031" y="2073960"/>
            <a:ext cx="1687337" cy="168733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203687" y="4632864"/>
            <a:ext cx="1516729" cy="1516729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877606" y="5806220"/>
            <a:ext cx="525012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-59">
                <a:solidFill>
                  <a:srgbClr val="000000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Alca</a:t>
            </a:r>
            <a:r>
              <a:rPr lang="en-US" b="true" sz="2600" spc="-59">
                <a:solidFill>
                  <a:srgbClr val="000000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nces del Proyecto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7647" y="4118673"/>
            <a:ext cx="6783922" cy="2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3230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Personalización del contenido educativo según necesidades del usuario.</a:t>
            </a:r>
          </a:p>
          <a:p>
            <a:pPr algn="l" marL="410211" indent="-205106" lvl="1">
              <a:lnSpc>
                <a:spcPts val="3230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Implementación de herramientas de accesibilidad (subtítulos, narración de texto).</a:t>
            </a:r>
          </a:p>
          <a:p>
            <a:pPr algn="l" marL="410211" indent="-205106" lvl="1">
              <a:lnSpc>
                <a:spcPts val="3230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Interfaz intuitiva y fácil de usar.</a:t>
            </a:r>
          </a:p>
          <a:p>
            <a:pPr algn="l" marL="410211" indent="-205106" lvl="1">
              <a:lnSpc>
                <a:spcPts val="3230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Generación de reportes y estadísticas de uso.</a:t>
            </a:r>
          </a:p>
          <a:p>
            <a:pPr algn="l" marL="410211" indent="-205106" lvl="1">
              <a:lnSpc>
                <a:spcPts val="3230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Soporte técnico y actualizaciones post-implementación.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63819" y="3224765"/>
            <a:ext cx="608775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-59">
                <a:solidFill>
                  <a:srgbClr val="000000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Limitaciones</a:t>
            </a:r>
            <a:r>
              <a:rPr lang="en-US" b="true" sz="2600" spc="-59">
                <a:solidFill>
                  <a:srgbClr val="000000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 del Proyecto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62813" y="6635498"/>
            <a:ext cx="6679711" cy="2836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3268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Excluye módulos como métodos de pago y suscripciones.</a:t>
            </a:r>
          </a:p>
          <a:p>
            <a:pPr algn="l" marL="410211" indent="-205106" lvl="1">
              <a:lnSpc>
                <a:spcPts val="3268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Requiere hardware y software compatibles.</a:t>
            </a:r>
          </a:p>
          <a:p>
            <a:pPr algn="l" marL="410211" indent="-205106" lvl="1">
              <a:lnSpc>
                <a:spcPts val="3268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Capacitación necesaria para usuarios sin experiencia previa.</a:t>
            </a:r>
          </a:p>
          <a:p>
            <a:pPr algn="l" marL="410211" indent="-205106" lvl="1">
              <a:lnSpc>
                <a:spcPts val="3268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Limitado en zonas con baja conectividad.</a:t>
            </a:r>
          </a:p>
          <a:p>
            <a:pPr algn="l" marL="410211" indent="-205106" lvl="1">
              <a:lnSpc>
                <a:spcPts val="3268"/>
              </a:lnSpc>
              <a:buAutoNum type="arabicPeriod" startAt="1"/>
            </a:pPr>
            <a:r>
              <a:rPr lang="en-US" sz="1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Funcionalidades restringidas por el presupuesto.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0858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51840" y="2287828"/>
            <a:ext cx="6209890" cy="6122269"/>
            <a:chOff x="0" y="0"/>
            <a:chExt cx="8279853" cy="816302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705" r="0" b="705"/>
            <a:stretch>
              <a:fillRect/>
            </a:stretch>
          </p:blipFill>
          <p:spPr>
            <a:xfrm flipH="false" flipV="false">
              <a:off x="0" y="0"/>
              <a:ext cx="8279853" cy="8163026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172493" y="1780702"/>
            <a:ext cx="7758839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METODOLOGÍA</a:t>
            </a:r>
          </a:p>
          <a:p>
            <a:pPr algn="l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DEL PROYECTO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5161" y="3668834"/>
            <a:ext cx="7546170" cy="591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7"/>
              </a:lnSpc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Se utiliza una metodología tradicional con fases estructuradas: 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Iniciación.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Planificación.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Desarrollo e implementación.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Pruebas y Control de calidad.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Documentación y cierre. </a:t>
            </a:r>
          </a:p>
          <a:p>
            <a:pPr algn="l" marL="453390" indent="-226695" lvl="1">
              <a:lnSpc>
                <a:spcPts val="4347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Soporte Post-Implementación.</a:t>
            </a:r>
          </a:p>
          <a:p>
            <a:pPr algn="l" marL="0" indent="0" lvl="0">
              <a:lnSpc>
                <a:spcPts val="4347"/>
              </a:lnSpc>
            </a:pPr>
            <a:r>
              <a:rPr lang="en-US" sz="21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Se enfoca en requisitos claros, documentación detallada, control de calidad y gestión de riesgos, garantizando cumplimiento de plazos y estándares de calidad.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3677" y="1038225"/>
            <a:ext cx="10448221" cy="171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46"/>
              </a:lnSpc>
              <a:spcBef>
                <a:spcPct val="0"/>
              </a:spcBef>
            </a:pPr>
            <a:r>
              <a:rPr lang="en-US" b="true" sz="3788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CRONOGRAMA PARA EL DESARROLLO DEL PROYECTO</a:t>
            </a:r>
          </a:p>
          <a:p>
            <a:pPr algn="ctr" marL="0" indent="0" lvl="0">
              <a:lnSpc>
                <a:spcPts val="4546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795742" cy="562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538662" cy="562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234114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645676" y="2228517"/>
            <a:ext cx="8912655" cy="7029783"/>
          </a:xfrm>
          <a:custGeom>
            <a:avLst/>
            <a:gdLst/>
            <a:ahLst/>
            <a:cxnLst/>
            <a:rect r="r" b="b" t="t" l="l"/>
            <a:pathLst>
              <a:path h="7029783" w="8912655">
                <a:moveTo>
                  <a:pt x="0" y="0"/>
                </a:moveTo>
                <a:lnTo>
                  <a:pt x="8912656" y="0"/>
                </a:lnTo>
                <a:lnTo>
                  <a:pt x="8912656" y="7029783"/>
                </a:lnTo>
                <a:lnTo>
                  <a:pt x="0" y="702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1" r="0" b="-23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893890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893890" cy="5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56632" y="1343582"/>
            <a:ext cx="14574736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ARQUITECTURA DEL SOFTWARE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28314" y="2359514"/>
            <a:ext cx="13349326" cy="6651939"/>
          </a:xfrm>
          <a:custGeom>
            <a:avLst/>
            <a:gdLst/>
            <a:ahLst/>
            <a:cxnLst/>
            <a:rect r="r" b="b" t="t" l="l"/>
            <a:pathLst>
              <a:path h="6651939" w="13349326">
                <a:moveTo>
                  <a:pt x="0" y="0"/>
                </a:moveTo>
                <a:lnTo>
                  <a:pt x="13349326" y="0"/>
                </a:lnTo>
                <a:lnTo>
                  <a:pt x="13349326" y="6651940"/>
                </a:lnTo>
                <a:lnTo>
                  <a:pt x="0" y="6651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443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15035" y="5489862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812038" cy="38317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12038" cy="3831772"/>
            </a:xfrm>
            <a:custGeom>
              <a:avLst/>
              <a:gdLst/>
              <a:ahLst/>
              <a:cxnLst/>
              <a:rect r="r" b="b" t="t" l="l"/>
              <a:pathLst>
                <a:path h="3831772" w="6812038">
                  <a:moveTo>
                    <a:pt x="0" y="0"/>
                  </a:moveTo>
                  <a:lnTo>
                    <a:pt x="6812038" y="0"/>
                  </a:lnTo>
                  <a:lnTo>
                    <a:pt x="6812038" y="3831772"/>
                  </a:lnTo>
                  <a:lnTo>
                    <a:pt x="0" y="38317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812038" cy="3822246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177" y="1169820"/>
            <a:ext cx="4490094" cy="8935510"/>
          </a:xfrm>
          <a:custGeom>
            <a:avLst/>
            <a:gdLst/>
            <a:ahLst/>
            <a:cxnLst/>
            <a:rect r="r" b="b" t="t" l="l"/>
            <a:pathLst>
              <a:path h="8935510" w="4490094">
                <a:moveTo>
                  <a:pt x="0" y="0"/>
                </a:moveTo>
                <a:lnTo>
                  <a:pt x="4490094" y="0"/>
                </a:lnTo>
                <a:lnTo>
                  <a:pt x="4490094" y="8935509"/>
                </a:lnTo>
                <a:lnTo>
                  <a:pt x="0" y="8935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54271" y="1028700"/>
            <a:ext cx="13155960" cy="5466599"/>
          </a:xfrm>
          <a:custGeom>
            <a:avLst/>
            <a:gdLst/>
            <a:ahLst/>
            <a:cxnLst/>
            <a:rect r="r" b="b" t="t" l="l"/>
            <a:pathLst>
              <a:path h="5466599" w="13155960">
                <a:moveTo>
                  <a:pt x="0" y="0"/>
                </a:moveTo>
                <a:lnTo>
                  <a:pt x="13155959" y="0"/>
                </a:lnTo>
                <a:lnTo>
                  <a:pt x="13155959" y="5466599"/>
                </a:lnTo>
                <a:lnTo>
                  <a:pt x="0" y="54665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90" r="-882" b="-675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09224" y="209550"/>
            <a:ext cx="1314205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MODELO DE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DAGXDCSseRc</dc:identifier>
  <dcterms:modified xsi:type="dcterms:W3CDTF">2011-08-01T06:04:30Z</dcterms:modified>
  <cp:revision>1</cp:revision>
  <dc:title>Presentación Proyecto</dc:title>
</cp:coreProperties>
</file>