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7"/>
  </p:notesMasterIdLst>
  <p:sldIdLst>
    <p:sldId id="256" r:id="rId2"/>
    <p:sldId id="258" r:id="rId3"/>
    <p:sldId id="260" r:id="rId4"/>
    <p:sldId id="259" r:id="rId5"/>
    <p:sldId id="300" r:id="rId6"/>
    <p:sldId id="265" r:id="rId7"/>
    <p:sldId id="303" r:id="rId8"/>
    <p:sldId id="304" r:id="rId9"/>
    <p:sldId id="307" r:id="rId10"/>
    <p:sldId id="273" r:id="rId11"/>
    <p:sldId id="299" r:id="rId12"/>
    <p:sldId id="269" r:id="rId13"/>
    <p:sldId id="308" r:id="rId14"/>
    <p:sldId id="262" r:id="rId15"/>
    <p:sldId id="275" r:id="rId16"/>
  </p:sldIdLst>
  <p:sldSz cx="9144000" cy="5143500" type="screen16x9"/>
  <p:notesSz cx="6858000" cy="9144000"/>
  <p:embeddedFontLst>
    <p:embeddedFont>
      <p:font typeface="Bebas Neue" panose="020B0606020202050201" pitchFamily="34" charset="0"/>
      <p:regular r:id="rId18"/>
    </p:embeddedFont>
    <p:embeddedFont>
      <p:font typeface="Doppio One" panose="020B0604020202020204" charset="0"/>
      <p:regular r:id="rId19"/>
    </p:embeddedFont>
    <p:embeddedFont>
      <p:font typeface="Encode Sans" panose="020B0604020202020204" charset="0"/>
      <p:regular r:id="rId20"/>
      <p:bold r:id="rId21"/>
    </p:embeddedFont>
    <p:embeddedFont>
      <p:font typeface="Encode Sans Condensed" panose="020B0604020202020204" charset="0"/>
      <p:regular r:id="rId22"/>
      <p:bold r:id="rId23"/>
    </p:embeddedFont>
    <p:embeddedFont>
      <p:font typeface="Nunito Light" pitchFamily="2" charset="0"/>
      <p:regular r:id="rId24"/>
      <p:italic r:id="rId25"/>
    </p:embeddedFont>
    <p:embeddedFont>
      <p:font typeface="Open Sans" panose="020B0606030504020204" pitchFamily="34" charset="0"/>
      <p:regular r:id="rId26"/>
      <p:bold r:id="rId27"/>
      <p:italic r:id="rId28"/>
      <p:boldItalic r:id="rId29"/>
    </p:embeddedFont>
    <p:embeddedFont>
      <p:font typeface="PT Sans" panose="020B050302020302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35643E6-D325-4BF9-9317-551061C96FC8}">
  <a:tblStyle styleId="{C35643E6-D325-4BF9-9317-551061C96F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F801A42-7CF5-4223-826F-AD7809170F5D}"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485" autoAdjust="0"/>
  </p:normalViewPr>
  <p:slideViewPr>
    <p:cSldViewPr snapToGrid="0">
      <p:cViewPr varScale="1">
        <p:scale>
          <a:sx n="90" d="100"/>
          <a:sy n="90" d="100"/>
        </p:scale>
        <p:origin x="1162" y="53"/>
      </p:cViewPr>
      <p:guideLst/>
    </p:cSldViewPr>
  </p:slideViewPr>
  <p:notesTextViewPr>
    <p:cViewPr>
      <p:scale>
        <a:sx n="133" d="100"/>
        <a:sy n="133"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1D39FD-6214-4EB7-8B11-6909C47D21E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MY"/>
        </a:p>
      </dgm:t>
    </dgm:pt>
    <dgm:pt modelId="{9D4F6174-6BE7-4455-B1AA-EA00E9D8D1D0}">
      <dgm:prSet/>
      <dgm:spPr/>
      <dgm:t>
        <a:bodyPr/>
        <a:lstStyle/>
        <a:p>
          <a:r>
            <a:rPr lang="en-US" b="0" i="0" dirty="0"/>
            <a:t>Floor plan</a:t>
          </a:r>
          <a:endParaRPr lang="en-MY" dirty="0"/>
        </a:p>
      </dgm:t>
    </dgm:pt>
    <dgm:pt modelId="{E109622A-3877-4763-8BD2-B58F1CED2FAA}" type="parTrans" cxnId="{84332685-9EF9-4099-A89A-A6728124272E}">
      <dgm:prSet/>
      <dgm:spPr/>
      <dgm:t>
        <a:bodyPr/>
        <a:lstStyle/>
        <a:p>
          <a:endParaRPr lang="en-MY"/>
        </a:p>
      </dgm:t>
    </dgm:pt>
    <dgm:pt modelId="{906015C8-3E24-48D5-9C97-45669F67EA48}" type="sibTrans" cxnId="{84332685-9EF9-4099-A89A-A6728124272E}">
      <dgm:prSet/>
      <dgm:spPr/>
      <dgm:t>
        <a:bodyPr/>
        <a:lstStyle/>
        <a:p>
          <a:endParaRPr lang="en-MY"/>
        </a:p>
      </dgm:t>
    </dgm:pt>
    <dgm:pt modelId="{C7871AFC-351F-4982-83AD-0CEAB89C9BD7}">
      <dgm:prSet/>
      <dgm:spPr/>
      <dgm:t>
        <a:bodyPr/>
        <a:lstStyle/>
        <a:p>
          <a:r>
            <a:rPr lang="en-US" b="0" i="0" dirty="0"/>
            <a:t>Routing protocols</a:t>
          </a:r>
          <a:endParaRPr lang="en-MY" dirty="0"/>
        </a:p>
      </dgm:t>
    </dgm:pt>
    <dgm:pt modelId="{28A57683-43AF-4DC3-A1B8-0CA460062D7C}" type="parTrans" cxnId="{12F359B9-523F-4955-9DEF-5C12D54241F0}">
      <dgm:prSet/>
      <dgm:spPr/>
      <dgm:t>
        <a:bodyPr/>
        <a:lstStyle/>
        <a:p>
          <a:endParaRPr lang="en-MY"/>
        </a:p>
      </dgm:t>
    </dgm:pt>
    <dgm:pt modelId="{982C4275-9218-4D71-BC4F-6E910E6281D7}" type="sibTrans" cxnId="{12F359B9-523F-4955-9DEF-5C12D54241F0}">
      <dgm:prSet/>
      <dgm:spPr/>
      <dgm:t>
        <a:bodyPr/>
        <a:lstStyle/>
        <a:p>
          <a:endParaRPr lang="en-MY"/>
        </a:p>
      </dgm:t>
    </dgm:pt>
    <dgm:pt modelId="{DBBF9E6A-D985-4F68-BFC1-97E15F79D783}">
      <dgm:prSet/>
      <dgm:spPr/>
      <dgm:t>
        <a:bodyPr/>
        <a:lstStyle/>
        <a:p>
          <a:r>
            <a:rPr lang="en-US" b="0" i="0"/>
            <a:t>Wireless standards</a:t>
          </a:r>
          <a:endParaRPr lang="en-MY"/>
        </a:p>
      </dgm:t>
    </dgm:pt>
    <dgm:pt modelId="{B2D2DC4F-DCC8-45CD-BFAA-33086ABFADC3}" type="parTrans" cxnId="{DE2F3763-51B4-4320-8EE2-3DF866E7A2F8}">
      <dgm:prSet/>
      <dgm:spPr/>
      <dgm:t>
        <a:bodyPr/>
        <a:lstStyle/>
        <a:p>
          <a:endParaRPr lang="en-MY"/>
        </a:p>
      </dgm:t>
    </dgm:pt>
    <dgm:pt modelId="{6E4E8676-8764-4371-B292-15B89167517D}" type="sibTrans" cxnId="{DE2F3763-51B4-4320-8EE2-3DF866E7A2F8}">
      <dgm:prSet/>
      <dgm:spPr/>
      <dgm:t>
        <a:bodyPr/>
        <a:lstStyle/>
        <a:p>
          <a:endParaRPr lang="en-MY"/>
        </a:p>
      </dgm:t>
    </dgm:pt>
    <dgm:pt modelId="{EBA18491-B139-4F75-BF4A-0B896FDAB45A}">
      <dgm:prSet/>
      <dgm:spPr/>
      <dgm:t>
        <a:bodyPr/>
        <a:lstStyle/>
        <a:p>
          <a:r>
            <a:rPr lang="en-US" b="0" i="0" dirty="0"/>
            <a:t>Infrastructure connectivity</a:t>
          </a:r>
          <a:endParaRPr lang="en-MY" dirty="0"/>
        </a:p>
      </dgm:t>
    </dgm:pt>
    <dgm:pt modelId="{0CC89FC1-E271-4171-8A5D-056C3FB0777F}" type="parTrans" cxnId="{2272F2A3-EBB5-4238-B877-CE2F97ADD61F}">
      <dgm:prSet/>
      <dgm:spPr/>
      <dgm:t>
        <a:bodyPr/>
        <a:lstStyle/>
        <a:p>
          <a:endParaRPr lang="en-MY"/>
        </a:p>
      </dgm:t>
    </dgm:pt>
    <dgm:pt modelId="{9ACE4455-C679-44D1-9D12-22AB11A223AB}" type="sibTrans" cxnId="{2272F2A3-EBB5-4238-B877-CE2F97ADD61F}">
      <dgm:prSet/>
      <dgm:spPr/>
      <dgm:t>
        <a:bodyPr/>
        <a:lstStyle/>
        <a:p>
          <a:endParaRPr lang="en-MY"/>
        </a:p>
      </dgm:t>
    </dgm:pt>
    <dgm:pt modelId="{94D31FCA-007E-4600-87AD-7B30FEC4F1AA}">
      <dgm:prSet/>
      <dgm:spPr/>
      <dgm:t>
        <a:bodyPr/>
        <a:lstStyle/>
        <a:p>
          <a:r>
            <a:rPr lang="en-US" b="0" i="0"/>
            <a:t>Data security</a:t>
          </a:r>
          <a:endParaRPr lang="en-MY"/>
        </a:p>
      </dgm:t>
    </dgm:pt>
    <dgm:pt modelId="{856F543F-38E0-42CC-8AFB-586618DC5CF5}" type="parTrans" cxnId="{6B0AB277-5613-44CC-B9E3-1DA054C94796}">
      <dgm:prSet/>
      <dgm:spPr/>
      <dgm:t>
        <a:bodyPr/>
        <a:lstStyle/>
        <a:p>
          <a:endParaRPr lang="en-MY"/>
        </a:p>
      </dgm:t>
    </dgm:pt>
    <dgm:pt modelId="{312B4106-920F-4BD0-B527-7739FB395623}" type="sibTrans" cxnId="{6B0AB277-5613-44CC-B9E3-1DA054C94796}">
      <dgm:prSet/>
      <dgm:spPr/>
      <dgm:t>
        <a:bodyPr/>
        <a:lstStyle/>
        <a:p>
          <a:endParaRPr lang="en-MY"/>
        </a:p>
      </dgm:t>
    </dgm:pt>
    <dgm:pt modelId="{608BC995-685A-4F30-99C2-B964F09F53CC}">
      <dgm:prSet/>
      <dgm:spPr/>
      <dgm:t>
        <a:bodyPr/>
        <a:lstStyle/>
        <a:p>
          <a:r>
            <a:rPr lang="en-US" b="0" i="0"/>
            <a:t>Network management</a:t>
          </a:r>
          <a:endParaRPr lang="en-MY"/>
        </a:p>
      </dgm:t>
    </dgm:pt>
    <dgm:pt modelId="{64C10572-1458-4F09-83F7-298D4A139B31}" type="parTrans" cxnId="{151C7D41-569C-4DC2-953F-2EA762064B10}">
      <dgm:prSet/>
      <dgm:spPr/>
      <dgm:t>
        <a:bodyPr/>
        <a:lstStyle/>
        <a:p>
          <a:endParaRPr lang="en-MY"/>
        </a:p>
      </dgm:t>
    </dgm:pt>
    <dgm:pt modelId="{1066D2B4-6481-496D-873E-A4CEEF2900BC}" type="sibTrans" cxnId="{151C7D41-569C-4DC2-953F-2EA762064B10}">
      <dgm:prSet/>
      <dgm:spPr/>
      <dgm:t>
        <a:bodyPr/>
        <a:lstStyle/>
        <a:p>
          <a:endParaRPr lang="en-MY"/>
        </a:p>
      </dgm:t>
    </dgm:pt>
    <dgm:pt modelId="{943A7430-C6BB-4159-8308-39151B61FC67}" type="pres">
      <dgm:prSet presAssocID="{181D39FD-6214-4EB7-8B11-6909C47D21EA}" presName="Name0" presStyleCnt="0">
        <dgm:presLayoutVars>
          <dgm:dir/>
          <dgm:animLvl val="lvl"/>
          <dgm:resizeHandles val="exact"/>
        </dgm:presLayoutVars>
      </dgm:prSet>
      <dgm:spPr/>
    </dgm:pt>
    <dgm:pt modelId="{30E04594-A7C4-4C6B-BE34-F5B9179E7F84}" type="pres">
      <dgm:prSet presAssocID="{9D4F6174-6BE7-4455-B1AA-EA00E9D8D1D0}" presName="linNode" presStyleCnt="0"/>
      <dgm:spPr/>
    </dgm:pt>
    <dgm:pt modelId="{E42A1012-7015-4075-9220-20EFEA5C6D88}" type="pres">
      <dgm:prSet presAssocID="{9D4F6174-6BE7-4455-B1AA-EA00E9D8D1D0}" presName="parentText" presStyleLbl="node1" presStyleIdx="0" presStyleCnt="6">
        <dgm:presLayoutVars>
          <dgm:chMax val="1"/>
          <dgm:bulletEnabled val="1"/>
        </dgm:presLayoutVars>
      </dgm:prSet>
      <dgm:spPr/>
    </dgm:pt>
    <dgm:pt modelId="{C0F7739F-D299-44AB-B753-56EA5E3D1AB6}" type="pres">
      <dgm:prSet presAssocID="{906015C8-3E24-48D5-9C97-45669F67EA48}" presName="sp" presStyleCnt="0"/>
      <dgm:spPr/>
    </dgm:pt>
    <dgm:pt modelId="{24BAB78F-F74D-4E0E-982B-19B3612AFCB5}" type="pres">
      <dgm:prSet presAssocID="{C7871AFC-351F-4982-83AD-0CEAB89C9BD7}" presName="linNode" presStyleCnt="0"/>
      <dgm:spPr/>
    </dgm:pt>
    <dgm:pt modelId="{8203FEB6-688D-46C3-8A8A-85AA6D25DD17}" type="pres">
      <dgm:prSet presAssocID="{C7871AFC-351F-4982-83AD-0CEAB89C9BD7}" presName="parentText" presStyleLbl="node1" presStyleIdx="1" presStyleCnt="6">
        <dgm:presLayoutVars>
          <dgm:chMax val="1"/>
          <dgm:bulletEnabled val="1"/>
        </dgm:presLayoutVars>
      </dgm:prSet>
      <dgm:spPr/>
    </dgm:pt>
    <dgm:pt modelId="{5906DEAC-8CCA-4862-91AC-BD9DCA540964}" type="pres">
      <dgm:prSet presAssocID="{982C4275-9218-4D71-BC4F-6E910E6281D7}" presName="sp" presStyleCnt="0"/>
      <dgm:spPr/>
    </dgm:pt>
    <dgm:pt modelId="{BB8AA130-74D6-4CBB-8964-842A990208CE}" type="pres">
      <dgm:prSet presAssocID="{DBBF9E6A-D985-4F68-BFC1-97E15F79D783}" presName="linNode" presStyleCnt="0"/>
      <dgm:spPr/>
    </dgm:pt>
    <dgm:pt modelId="{03A4CD8D-6EB8-45BA-9720-F70285CD05C4}" type="pres">
      <dgm:prSet presAssocID="{DBBF9E6A-D985-4F68-BFC1-97E15F79D783}" presName="parentText" presStyleLbl="node1" presStyleIdx="2" presStyleCnt="6">
        <dgm:presLayoutVars>
          <dgm:chMax val="1"/>
          <dgm:bulletEnabled val="1"/>
        </dgm:presLayoutVars>
      </dgm:prSet>
      <dgm:spPr/>
    </dgm:pt>
    <dgm:pt modelId="{435B2AFE-FE80-4219-B51A-5563FA92B4F6}" type="pres">
      <dgm:prSet presAssocID="{6E4E8676-8764-4371-B292-15B89167517D}" presName="sp" presStyleCnt="0"/>
      <dgm:spPr/>
    </dgm:pt>
    <dgm:pt modelId="{91C7BAAA-6CB9-4E41-BE55-B49BD08B0E30}" type="pres">
      <dgm:prSet presAssocID="{EBA18491-B139-4F75-BF4A-0B896FDAB45A}" presName="linNode" presStyleCnt="0"/>
      <dgm:spPr/>
    </dgm:pt>
    <dgm:pt modelId="{DF2DAA03-D305-4D4C-8804-6AE5A87D911B}" type="pres">
      <dgm:prSet presAssocID="{EBA18491-B139-4F75-BF4A-0B896FDAB45A}" presName="parentText" presStyleLbl="node1" presStyleIdx="3" presStyleCnt="6">
        <dgm:presLayoutVars>
          <dgm:chMax val="1"/>
          <dgm:bulletEnabled val="1"/>
        </dgm:presLayoutVars>
      </dgm:prSet>
      <dgm:spPr/>
    </dgm:pt>
    <dgm:pt modelId="{9FE854B6-7B51-413B-8620-AC1CB0A41808}" type="pres">
      <dgm:prSet presAssocID="{9ACE4455-C679-44D1-9D12-22AB11A223AB}" presName="sp" presStyleCnt="0"/>
      <dgm:spPr/>
    </dgm:pt>
    <dgm:pt modelId="{9F4D0F06-8CD4-4F43-866D-9EB00A9273C0}" type="pres">
      <dgm:prSet presAssocID="{94D31FCA-007E-4600-87AD-7B30FEC4F1AA}" presName="linNode" presStyleCnt="0"/>
      <dgm:spPr/>
    </dgm:pt>
    <dgm:pt modelId="{A873DBA6-A608-44FF-A6F6-AF3CCA11F67C}" type="pres">
      <dgm:prSet presAssocID="{94D31FCA-007E-4600-87AD-7B30FEC4F1AA}" presName="parentText" presStyleLbl="node1" presStyleIdx="4" presStyleCnt="6">
        <dgm:presLayoutVars>
          <dgm:chMax val="1"/>
          <dgm:bulletEnabled val="1"/>
        </dgm:presLayoutVars>
      </dgm:prSet>
      <dgm:spPr/>
    </dgm:pt>
    <dgm:pt modelId="{24289D17-3091-4757-AF13-5D2AC99937F3}" type="pres">
      <dgm:prSet presAssocID="{312B4106-920F-4BD0-B527-7739FB395623}" presName="sp" presStyleCnt="0"/>
      <dgm:spPr/>
    </dgm:pt>
    <dgm:pt modelId="{A0D6B429-AA30-4381-8016-1E35002A9689}" type="pres">
      <dgm:prSet presAssocID="{608BC995-685A-4F30-99C2-B964F09F53CC}" presName="linNode" presStyleCnt="0"/>
      <dgm:spPr/>
    </dgm:pt>
    <dgm:pt modelId="{AC8D71D7-F829-4344-895E-ECE51BD4697F}" type="pres">
      <dgm:prSet presAssocID="{608BC995-685A-4F30-99C2-B964F09F53CC}" presName="parentText" presStyleLbl="node1" presStyleIdx="5" presStyleCnt="6">
        <dgm:presLayoutVars>
          <dgm:chMax val="1"/>
          <dgm:bulletEnabled val="1"/>
        </dgm:presLayoutVars>
      </dgm:prSet>
      <dgm:spPr/>
    </dgm:pt>
  </dgm:ptLst>
  <dgm:cxnLst>
    <dgm:cxn modelId="{F7964C23-C440-4C5D-8EBB-AC794726A1C1}" type="presOf" srcId="{C7871AFC-351F-4982-83AD-0CEAB89C9BD7}" destId="{8203FEB6-688D-46C3-8A8A-85AA6D25DD17}" srcOrd="0" destOrd="0" presId="urn:microsoft.com/office/officeart/2005/8/layout/vList5"/>
    <dgm:cxn modelId="{151C7D41-569C-4DC2-953F-2EA762064B10}" srcId="{181D39FD-6214-4EB7-8B11-6909C47D21EA}" destId="{608BC995-685A-4F30-99C2-B964F09F53CC}" srcOrd="5" destOrd="0" parTransId="{64C10572-1458-4F09-83F7-298D4A139B31}" sibTransId="{1066D2B4-6481-496D-873E-A4CEEF2900BC}"/>
    <dgm:cxn modelId="{DE2F3763-51B4-4320-8EE2-3DF866E7A2F8}" srcId="{181D39FD-6214-4EB7-8B11-6909C47D21EA}" destId="{DBBF9E6A-D985-4F68-BFC1-97E15F79D783}" srcOrd="2" destOrd="0" parTransId="{B2D2DC4F-DCC8-45CD-BFAA-33086ABFADC3}" sibTransId="{6E4E8676-8764-4371-B292-15B89167517D}"/>
    <dgm:cxn modelId="{7E1C746C-3B00-472D-B05F-998E8441E3BB}" type="presOf" srcId="{94D31FCA-007E-4600-87AD-7B30FEC4F1AA}" destId="{A873DBA6-A608-44FF-A6F6-AF3CCA11F67C}" srcOrd="0" destOrd="0" presId="urn:microsoft.com/office/officeart/2005/8/layout/vList5"/>
    <dgm:cxn modelId="{6B0AB277-5613-44CC-B9E3-1DA054C94796}" srcId="{181D39FD-6214-4EB7-8B11-6909C47D21EA}" destId="{94D31FCA-007E-4600-87AD-7B30FEC4F1AA}" srcOrd="4" destOrd="0" parTransId="{856F543F-38E0-42CC-8AFB-586618DC5CF5}" sibTransId="{312B4106-920F-4BD0-B527-7739FB395623}"/>
    <dgm:cxn modelId="{C35C225A-8A65-4F76-B226-3AFE93B0CB04}" type="presOf" srcId="{EBA18491-B139-4F75-BF4A-0B896FDAB45A}" destId="{DF2DAA03-D305-4D4C-8804-6AE5A87D911B}" srcOrd="0" destOrd="0" presId="urn:microsoft.com/office/officeart/2005/8/layout/vList5"/>
    <dgm:cxn modelId="{84332685-9EF9-4099-A89A-A6728124272E}" srcId="{181D39FD-6214-4EB7-8B11-6909C47D21EA}" destId="{9D4F6174-6BE7-4455-B1AA-EA00E9D8D1D0}" srcOrd="0" destOrd="0" parTransId="{E109622A-3877-4763-8BD2-B58F1CED2FAA}" sibTransId="{906015C8-3E24-48D5-9C97-45669F67EA48}"/>
    <dgm:cxn modelId="{5E395693-DCE8-4CEA-AC99-61FCB83659CD}" type="presOf" srcId="{181D39FD-6214-4EB7-8B11-6909C47D21EA}" destId="{943A7430-C6BB-4159-8308-39151B61FC67}" srcOrd="0" destOrd="0" presId="urn:microsoft.com/office/officeart/2005/8/layout/vList5"/>
    <dgm:cxn modelId="{2272F2A3-EBB5-4238-B877-CE2F97ADD61F}" srcId="{181D39FD-6214-4EB7-8B11-6909C47D21EA}" destId="{EBA18491-B139-4F75-BF4A-0B896FDAB45A}" srcOrd="3" destOrd="0" parTransId="{0CC89FC1-E271-4171-8A5D-056C3FB0777F}" sibTransId="{9ACE4455-C679-44D1-9D12-22AB11A223AB}"/>
    <dgm:cxn modelId="{C04E9CB7-BAC9-4133-8FEA-B6902F6FC5FC}" type="presOf" srcId="{9D4F6174-6BE7-4455-B1AA-EA00E9D8D1D0}" destId="{E42A1012-7015-4075-9220-20EFEA5C6D88}" srcOrd="0" destOrd="0" presId="urn:microsoft.com/office/officeart/2005/8/layout/vList5"/>
    <dgm:cxn modelId="{12F359B9-523F-4955-9DEF-5C12D54241F0}" srcId="{181D39FD-6214-4EB7-8B11-6909C47D21EA}" destId="{C7871AFC-351F-4982-83AD-0CEAB89C9BD7}" srcOrd="1" destOrd="0" parTransId="{28A57683-43AF-4DC3-A1B8-0CA460062D7C}" sibTransId="{982C4275-9218-4D71-BC4F-6E910E6281D7}"/>
    <dgm:cxn modelId="{5C8C49BC-0124-49DD-AE74-C74B113CF3EA}" type="presOf" srcId="{DBBF9E6A-D985-4F68-BFC1-97E15F79D783}" destId="{03A4CD8D-6EB8-45BA-9720-F70285CD05C4}" srcOrd="0" destOrd="0" presId="urn:microsoft.com/office/officeart/2005/8/layout/vList5"/>
    <dgm:cxn modelId="{47CDBAF5-AF85-4F36-BD51-8948246678C0}" type="presOf" srcId="{608BC995-685A-4F30-99C2-B964F09F53CC}" destId="{AC8D71D7-F829-4344-895E-ECE51BD4697F}" srcOrd="0" destOrd="0" presId="urn:microsoft.com/office/officeart/2005/8/layout/vList5"/>
    <dgm:cxn modelId="{0092A554-AE9A-439B-A2E1-BF60BFDDEB5B}" type="presParOf" srcId="{943A7430-C6BB-4159-8308-39151B61FC67}" destId="{30E04594-A7C4-4C6B-BE34-F5B9179E7F84}" srcOrd="0" destOrd="0" presId="urn:microsoft.com/office/officeart/2005/8/layout/vList5"/>
    <dgm:cxn modelId="{31B62FD9-6EAA-4079-AFF6-7E93EE374401}" type="presParOf" srcId="{30E04594-A7C4-4C6B-BE34-F5B9179E7F84}" destId="{E42A1012-7015-4075-9220-20EFEA5C6D88}" srcOrd="0" destOrd="0" presId="urn:microsoft.com/office/officeart/2005/8/layout/vList5"/>
    <dgm:cxn modelId="{F68EF080-88A8-46A5-AEBC-86AD9472A069}" type="presParOf" srcId="{943A7430-C6BB-4159-8308-39151B61FC67}" destId="{C0F7739F-D299-44AB-B753-56EA5E3D1AB6}" srcOrd="1" destOrd="0" presId="urn:microsoft.com/office/officeart/2005/8/layout/vList5"/>
    <dgm:cxn modelId="{65C45F73-57C3-4F34-9F3F-0AB4E20028CD}" type="presParOf" srcId="{943A7430-C6BB-4159-8308-39151B61FC67}" destId="{24BAB78F-F74D-4E0E-982B-19B3612AFCB5}" srcOrd="2" destOrd="0" presId="urn:microsoft.com/office/officeart/2005/8/layout/vList5"/>
    <dgm:cxn modelId="{4DA1C33F-CD0C-4DC1-A3CE-08AA4BADE71F}" type="presParOf" srcId="{24BAB78F-F74D-4E0E-982B-19B3612AFCB5}" destId="{8203FEB6-688D-46C3-8A8A-85AA6D25DD17}" srcOrd="0" destOrd="0" presId="urn:microsoft.com/office/officeart/2005/8/layout/vList5"/>
    <dgm:cxn modelId="{29BD9BA1-FE15-47E4-B44F-E6BE3AB62917}" type="presParOf" srcId="{943A7430-C6BB-4159-8308-39151B61FC67}" destId="{5906DEAC-8CCA-4862-91AC-BD9DCA540964}" srcOrd="3" destOrd="0" presId="urn:microsoft.com/office/officeart/2005/8/layout/vList5"/>
    <dgm:cxn modelId="{83F70CB3-338D-49AB-A6A9-A2823B031BE4}" type="presParOf" srcId="{943A7430-C6BB-4159-8308-39151B61FC67}" destId="{BB8AA130-74D6-4CBB-8964-842A990208CE}" srcOrd="4" destOrd="0" presId="urn:microsoft.com/office/officeart/2005/8/layout/vList5"/>
    <dgm:cxn modelId="{96E250BC-3A21-4D10-BD20-AEDC95F05A25}" type="presParOf" srcId="{BB8AA130-74D6-4CBB-8964-842A990208CE}" destId="{03A4CD8D-6EB8-45BA-9720-F70285CD05C4}" srcOrd="0" destOrd="0" presId="urn:microsoft.com/office/officeart/2005/8/layout/vList5"/>
    <dgm:cxn modelId="{C1221FA6-893D-4ECD-8044-6833177A3543}" type="presParOf" srcId="{943A7430-C6BB-4159-8308-39151B61FC67}" destId="{435B2AFE-FE80-4219-B51A-5563FA92B4F6}" srcOrd="5" destOrd="0" presId="urn:microsoft.com/office/officeart/2005/8/layout/vList5"/>
    <dgm:cxn modelId="{ABEC62E3-E2C9-4276-B362-C3365933EABE}" type="presParOf" srcId="{943A7430-C6BB-4159-8308-39151B61FC67}" destId="{91C7BAAA-6CB9-4E41-BE55-B49BD08B0E30}" srcOrd="6" destOrd="0" presId="urn:microsoft.com/office/officeart/2005/8/layout/vList5"/>
    <dgm:cxn modelId="{42A021EF-0721-4C39-9836-32817CAA6578}" type="presParOf" srcId="{91C7BAAA-6CB9-4E41-BE55-B49BD08B0E30}" destId="{DF2DAA03-D305-4D4C-8804-6AE5A87D911B}" srcOrd="0" destOrd="0" presId="urn:microsoft.com/office/officeart/2005/8/layout/vList5"/>
    <dgm:cxn modelId="{97ED94AB-CE6C-4B73-92E3-D259C899BE2E}" type="presParOf" srcId="{943A7430-C6BB-4159-8308-39151B61FC67}" destId="{9FE854B6-7B51-413B-8620-AC1CB0A41808}" srcOrd="7" destOrd="0" presId="urn:microsoft.com/office/officeart/2005/8/layout/vList5"/>
    <dgm:cxn modelId="{D32AB99D-4670-47C9-B8BA-49BAC618B05D}" type="presParOf" srcId="{943A7430-C6BB-4159-8308-39151B61FC67}" destId="{9F4D0F06-8CD4-4F43-866D-9EB00A9273C0}" srcOrd="8" destOrd="0" presId="urn:microsoft.com/office/officeart/2005/8/layout/vList5"/>
    <dgm:cxn modelId="{E7411857-5EB2-46D3-BE02-6CC588473B22}" type="presParOf" srcId="{9F4D0F06-8CD4-4F43-866D-9EB00A9273C0}" destId="{A873DBA6-A608-44FF-A6F6-AF3CCA11F67C}" srcOrd="0" destOrd="0" presId="urn:microsoft.com/office/officeart/2005/8/layout/vList5"/>
    <dgm:cxn modelId="{95BBFF7F-AE1D-4759-9671-DB84A4B36C6E}" type="presParOf" srcId="{943A7430-C6BB-4159-8308-39151B61FC67}" destId="{24289D17-3091-4757-AF13-5D2AC99937F3}" srcOrd="9" destOrd="0" presId="urn:microsoft.com/office/officeart/2005/8/layout/vList5"/>
    <dgm:cxn modelId="{47347F52-0CD3-4325-9D8B-F9E0B71EB8BF}" type="presParOf" srcId="{943A7430-C6BB-4159-8308-39151B61FC67}" destId="{A0D6B429-AA30-4381-8016-1E35002A9689}" srcOrd="10" destOrd="0" presId="urn:microsoft.com/office/officeart/2005/8/layout/vList5"/>
    <dgm:cxn modelId="{6F8930FB-A8E8-4A51-A44D-6390D97C4883}" type="presParOf" srcId="{A0D6B429-AA30-4381-8016-1E35002A9689}" destId="{AC8D71D7-F829-4344-895E-ECE51BD4697F}"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A1012-7015-4075-9220-20EFEA5C6D88}">
      <dsp:nvSpPr>
        <dsp:cNvPr id="0" name=""/>
        <dsp:cNvSpPr/>
      </dsp:nvSpPr>
      <dsp:spPr>
        <a:xfrm>
          <a:off x="1404763" y="500"/>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Floor plan</a:t>
          </a:r>
          <a:endParaRPr lang="en-MY" sz="1000" kern="1200" dirty="0"/>
        </a:p>
      </dsp:txBody>
      <dsp:txXfrm>
        <a:off x="1419000" y="14737"/>
        <a:ext cx="1551884" cy="263175"/>
      </dsp:txXfrm>
    </dsp:sp>
    <dsp:sp modelId="{8203FEB6-688D-46C3-8A8A-85AA6D25DD17}">
      <dsp:nvSpPr>
        <dsp:cNvPr id="0" name=""/>
        <dsp:cNvSpPr/>
      </dsp:nvSpPr>
      <dsp:spPr>
        <a:xfrm>
          <a:off x="1404763" y="306733"/>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Routing protocols</a:t>
          </a:r>
          <a:endParaRPr lang="en-MY" sz="1000" kern="1200" dirty="0"/>
        </a:p>
      </dsp:txBody>
      <dsp:txXfrm>
        <a:off x="1419000" y="320970"/>
        <a:ext cx="1551884" cy="263175"/>
      </dsp:txXfrm>
    </dsp:sp>
    <dsp:sp modelId="{03A4CD8D-6EB8-45BA-9720-F70285CD05C4}">
      <dsp:nvSpPr>
        <dsp:cNvPr id="0" name=""/>
        <dsp:cNvSpPr/>
      </dsp:nvSpPr>
      <dsp:spPr>
        <a:xfrm>
          <a:off x="1404763" y="612965"/>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Wireless standards</a:t>
          </a:r>
          <a:endParaRPr lang="en-MY" sz="1000" kern="1200"/>
        </a:p>
      </dsp:txBody>
      <dsp:txXfrm>
        <a:off x="1419000" y="627202"/>
        <a:ext cx="1551884" cy="263175"/>
      </dsp:txXfrm>
    </dsp:sp>
    <dsp:sp modelId="{DF2DAA03-D305-4D4C-8804-6AE5A87D911B}">
      <dsp:nvSpPr>
        <dsp:cNvPr id="0" name=""/>
        <dsp:cNvSpPr/>
      </dsp:nvSpPr>
      <dsp:spPr>
        <a:xfrm>
          <a:off x="1404763" y="919197"/>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dirty="0"/>
            <a:t>Infrastructure connectivity</a:t>
          </a:r>
          <a:endParaRPr lang="en-MY" sz="1000" kern="1200" dirty="0"/>
        </a:p>
      </dsp:txBody>
      <dsp:txXfrm>
        <a:off x="1419000" y="933434"/>
        <a:ext cx="1551884" cy="263175"/>
      </dsp:txXfrm>
    </dsp:sp>
    <dsp:sp modelId="{A873DBA6-A608-44FF-A6F6-AF3CCA11F67C}">
      <dsp:nvSpPr>
        <dsp:cNvPr id="0" name=""/>
        <dsp:cNvSpPr/>
      </dsp:nvSpPr>
      <dsp:spPr>
        <a:xfrm>
          <a:off x="1404763" y="1225429"/>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Data security</a:t>
          </a:r>
          <a:endParaRPr lang="en-MY" sz="1000" kern="1200"/>
        </a:p>
      </dsp:txBody>
      <dsp:txXfrm>
        <a:off x="1419000" y="1239666"/>
        <a:ext cx="1551884" cy="263175"/>
      </dsp:txXfrm>
    </dsp:sp>
    <dsp:sp modelId="{AC8D71D7-F829-4344-895E-ECE51BD4697F}">
      <dsp:nvSpPr>
        <dsp:cNvPr id="0" name=""/>
        <dsp:cNvSpPr/>
      </dsp:nvSpPr>
      <dsp:spPr>
        <a:xfrm>
          <a:off x="1404763" y="1531661"/>
          <a:ext cx="1580358" cy="2916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b="0" i="0" kern="1200"/>
            <a:t>Network management</a:t>
          </a:r>
          <a:endParaRPr lang="en-MY" sz="1000" kern="1200"/>
        </a:p>
      </dsp:txBody>
      <dsp:txXfrm>
        <a:off x="1419000" y="1545898"/>
        <a:ext cx="1551884" cy="263175"/>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502afc7aa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502afc7aa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welcome to my presentation. Today, I’ll be presenting my network redesign for NTU’s IoT Research Center. </a:t>
            </a:r>
          </a:p>
          <a:p>
            <a:pPr marL="0" lvl="0" indent="0" algn="l" rtl="0">
              <a:spcBef>
                <a:spcPts val="0"/>
              </a:spcBef>
              <a:spcAft>
                <a:spcPts val="0"/>
              </a:spcAft>
              <a:buNone/>
            </a:pPr>
            <a:r>
              <a:rPr lang="en-US" dirty="0"/>
              <a:t>NTU or National Technological University has been a leader in academic excellence and research in Malaysia since it was founded in 1992.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Recently, the IoT Research Center’s Local Area Network (LAN) was discovered to be underperforming, which caused major disruptions to the critical research happening there, especially in areas like cybersecurity. To tackle this, the ICT team, along with faculty and students, decided to rebuild the LAN, aiming for a high-speed, dedicated network that could better support their research.</a:t>
            </a:r>
          </a:p>
          <a:p>
            <a:pPr marL="0" lvl="0" indent="0" algn="l" rtl="0">
              <a:spcBef>
                <a:spcPts val="0"/>
              </a:spcBef>
              <a:spcAft>
                <a:spcPts val="0"/>
              </a:spcAft>
              <a:buNone/>
            </a:pPr>
            <a:endParaRPr lang="en-US"/>
          </a:p>
          <a:p>
            <a:pPr marL="0" lvl="0" indent="0" algn="l" rtl="0">
              <a:spcBef>
                <a:spcPts val="0"/>
              </a:spcBef>
              <a:spcAft>
                <a:spcPts val="0"/>
              </a:spcAft>
              <a:buNone/>
            </a:pPr>
            <a:r>
              <a:rPr lang="en-US"/>
              <a:t>In </a:t>
            </a:r>
            <a:r>
              <a:rPr lang="en-US" dirty="0"/>
              <a:t>this presentation, I’ll walk you through the new network design and explain how it meets the center’s needs for reliability, speed, and scalability.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20a5d1115b7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20a5d1115b7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Let’s take a closer look at how I’ve positioned the key components in the network to provide the best possible performance:</a:t>
            </a:r>
          </a:p>
          <a:p>
            <a:pPr marL="0" lvl="0" indent="0" algn="l" rtl="0">
              <a:spcBef>
                <a:spcPts val="0"/>
              </a:spcBef>
              <a:spcAft>
                <a:spcPts val="0"/>
              </a:spcAft>
              <a:buNone/>
            </a:pPr>
            <a:endParaRPr lang="en-MY" dirty="0"/>
          </a:p>
          <a:p>
            <a:pPr marL="0" lvl="0" indent="0" algn="l" rtl="0">
              <a:spcBef>
                <a:spcPts val="0"/>
              </a:spcBef>
              <a:spcAft>
                <a:spcPts val="0"/>
              </a:spcAft>
              <a:buNone/>
            </a:pPr>
            <a:r>
              <a:rPr lang="en-US" b="1" dirty="0"/>
              <a:t>Wireless Access Points (WAPs):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I’ve placed five WAPs per floor to guarantee comprehensive wireless coverage. These access points are designed to handle both general devices and IoT equipment. With this setup, we not only improve connectivity for all devices but also enhance network reliability. If one access point fails, the others can take over seamlessly. Imagine dozens, maybe hundreds of sensors, cameras, and smart equipment all working at once. With this many devices connected, having multiple access points helps to balance the load, ensuring every device gets the bandwidth it needs.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Switches:</a:t>
            </a:r>
            <a:br>
              <a:rPr lang="en-US" dirty="0"/>
            </a:br>
            <a:r>
              <a:rPr lang="en-US" dirty="0"/>
              <a:t>Next are the switches. I’m deploying two high-capacity switches to manage and optimize the network's wired connections. These switches are crucial because they segment the network into smaller, more efficient sections. By doing so, we reduce traffic congestion and potential data collisions, which is essential for boosting overall performance. This segmentation also allows for future scalability, ensuring the network can grow with the research center.</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Routers:</a:t>
            </a:r>
            <a:br>
              <a:rPr lang="en-US" dirty="0"/>
            </a:br>
            <a:r>
              <a:rPr lang="en-US" dirty="0"/>
              <a:t>To maintain reliable internet connectivity, I’ve included two routers. These routers provide failover capabilities—if one fails, the other immediately takes over, ensuring no interruption to the network. On top of that, the routers will be configured for load balancing. This means they’ll automatically distribute network traffic, preventing any bottlenecks and making sure everyone has fast, stable access to the internet.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Together, these elements provide a reliable and effective high-speed LAN for the research center.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Now, let’s dive into the reasoning behind the specific configurations I’ve chosen:</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04716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0a5d1115b7_0_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0a5d1115b7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1" dirty="0"/>
              <a:t>Routing Protocol: Open Shortest Path First (OSPF):</a:t>
            </a:r>
            <a:br>
              <a:rPr lang="en-US" dirty="0"/>
            </a:br>
            <a:r>
              <a:rPr lang="en-US" dirty="0"/>
              <a:t>I’ve selected OSPF as the routing protocol because it’s ideal for large, complex networks like the one at the IoT Research Center. OSPF efficiently manages network changes and balances traffic loads dynamically. It also has faster convergence times compared to RIP, ensuring minimal downtime. Unlike RIP, OSPF doesn’t have hop count limitations, making it better suited for long-term growth as the center expands.</a:t>
            </a:r>
          </a:p>
          <a:p>
            <a:pPr marL="158750" indent="0">
              <a:buNone/>
            </a:pPr>
            <a:endParaRPr lang="en-US" b="1" dirty="0"/>
          </a:p>
          <a:p>
            <a:pPr marL="158750" indent="0">
              <a:buNone/>
            </a:pPr>
            <a:r>
              <a:rPr lang="en-US" b="1" dirty="0"/>
              <a:t>Wireless Standard: IEEE 802.11ac:</a:t>
            </a:r>
            <a:br>
              <a:rPr lang="en-US" dirty="0"/>
            </a:br>
            <a:r>
              <a:rPr lang="en-US" dirty="0"/>
              <a:t>To handle the center’s high bandwidth demands, I’ve chosen the IEEE 802.11ac wireless standard. It offers superior performance, with speeds of up to 6.93 Gbps, and uses wider bandwidth channels to manage high traffic efficiently. This is crucial in a research environment where multiple users and IoT devices are running data-intensive applications simultaneously.</a:t>
            </a:r>
          </a:p>
          <a:p>
            <a:pPr marL="158750" indent="0">
              <a:buNone/>
            </a:pPr>
            <a:endParaRPr lang="en-US" b="1" dirty="0"/>
          </a:p>
          <a:p>
            <a:pPr marL="158750" indent="0">
              <a:buNone/>
            </a:pPr>
            <a:r>
              <a:rPr lang="en-US" b="1" dirty="0"/>
              <a:t>Encryption Algorithm: Advanced Encryption Standard (AES):</a:t>
            </a:r>
            <a:br>
              <a:rPr lang="en-US" dirty="0"/>
            </a:br>
            <a:r>
              <a:rPr lang="en-US" dirty="0"/>
              <a:t>For security, I’m implementing AES encryption. AES is well-known for its strong protection against unauthorized access, making it perfect for safeguarding sensitive research data. It’s also efficient and compatible with modern hardware, so it won’t slow down the network, even during data-heavy operations.</a:t>
            </a:r>
          </a:p>
          <a:p>
            <a:pPr marL="158750" indent="0">
              <a:buNone/>
            </a:pPr>
            <a:endParaRPr lang="en-US"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These choices ensure the network is both secure and capable of supporting the IoT Research Center’s data-intensive work.</a:t>
            </a: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Finally, I will be concluding the presentation.</a:t>
            </a:r>
          </a:p>
        </p:txBody>
      </p:sp>
    </p:spTree>
    <p:extLst>
      <p:ext uri="{BB962C8B-B14F-4D97-AF65-F5344CB8AC3E}">
        <p14:creationId xmlns:p14="http://schemas.microsoft.com/office/powerpoint/2010/main" val="40480238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0a5d1115b7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0a5d1115b7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conclusion, this network design forms a solid foundation for NTU's IoT Research Center—one that prioritizes security, scalability, and high performance. </a:t>
            </a:r>
          </a:p>
          <a:p>
            <a:pPr marL="0" lvl="0" indent="0" algn="l" rtl="0">
              <a:spcBef>
                <a:spcPts val="0"/>
              </a:spcBef>
              <a:spcAft>
                <a:spcPts val="0"/>
              </a:spcAft>
              <a:buNone/>
            </a:pPr>
            <a:r>
              <a:rPr lang="en-US" dirty="0"/>
              <a:t>By selecting the most suitable routing protocol, wireless standard, and encryption algorithm, this network is well-equipped to support the center's diverse and demanding research activities. </a:t>
            </a:r>
          </a:p>
          <a:p>
            <a:pPr marL="0" lvl="0" indent="0" algn="l" rtl="0">
              <a:spcBef>
                <a:spcPts val="0"/>
              </a:spcBef>
              <a:spcAft>
                <a:spcPts val="0"/>
              </a:spcAft>
              <a:buNone/>
            </a:pPr>
            <a:r>
              <a:rPr lang="en-US" dirty="0"/>
              <a:t>It allows researchers to focus on innovation, without limitations from the network infrastructure.</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2502afc7aad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2502afc7aad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That’s all for my presentation. If you have any questions, pls message me on Teams and I will get back to you as soon as possible. Thank you for watching, have a good day.</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502afc7aad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502afc7aad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will be the content of the presentation. First, I will provide a background on the project, followed by presenting a floor plan of the research center.</a:t>
            </a:r>
          </a:p>
          <a:p>
            <a:pPr marL="0" lvl="0" indent="0" algn="l" rtl="0">
              <a:spcBef>
                <a:spcPts val="0"/>
              </a:spcBef>
              <a:spcAft>
                <a:spcPts val="0"/>
              </a:spcAft>
              <a:buNone/>
            </a:pPr>
            <a:r>
              <a:rPr lang="en-US" dirty="0"/>
              <a:t>Next, I will describe the network design that was created in NetSim, then I will provide the configuration and explain why I choose these specific configurations. </a:t>
            </a:r>
          </a:p>
          <a:p>
            <a:pPr marL="0" lvl="0" indent="0" algn="l" rtl="0">
              <a:spcBef>
                <a:spcPts val="0"/>
              </a:spcBef>
              <a:spcAft>
                <a:spcPts val="0"/>
              </a:spcAft>
              <a:buNone/>
            </a:pPr>
            <a:r>
              <a:rPr lang="en-US" dirty="0"/>
              <a:t>Lastly, </a:t>
            </a:r>
            <a:r>
              <a:rPr lang="en-US" dirty="0" err="1"/>
              <a:t>i</a:t>
            </a:r>
            <a:r>
              <a:rPr lang="en-US" dirty="0"/>
              <a:t> will provide the conclusion of this project and presentation.</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start with the background.</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502afc7aad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502afc7aad_0_4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primary objective of this project is to establish a secure and dependable Local Area Network within the IoT Research Center. To achieve this, I will be using NetSim for comprehensive simulation and configuration, ensuring the creation of a high-speed network capable of meeting the demands of cutting-edge research.</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the design process, I carefully considered several key factors, including:</a:t>
            </a:r>
          </a:p>
          <a:p>
            <a:pPr>
              <a:buFont typeface="Arial" panose="020B0604020202020204" pitchFamily="34" charset="0"/>
              <a:buChar char="•"/>
            </a:pPr>
            <a:r>
              <a:rPr lang="en-US" dirty="0"/>
              <a:t>The optimal layout of the research center's floor plan for strategic placement of network devices.</a:t>
            </a:r>
          </a:p>
          <a:p>
            <a:pPr>
              <a:buFont typeface="Arial" panose="020B0604020202020204" pitchFamily="34" charset="0"/>
              <a:buChar char="•"/>
            </a:pPr>
            <a:r>
              <a:rPr lang="en-US" dirty="0"/>
              <a:t>The selection of efficient routing protocols to ensure fast and reliable data transfer.</a:t>
            </a:r>
          </a:p>
          <a:p>
            <a:pPr>
              <a:buFont typeface="Arial" panose="020B0604020202020204" pitchFamily="34" charset="0"/>
              <a:buChar char="•"/>
            </a:pPr>
            <a:r>
              <a:rPr lang="en-US" dirty="0"/>
              <a:t>The implementation of advanced wireless standards to accommodate a large number of devices simultaneously.</a:t>
            </a:r>
          </a:p>
          <a:p>
            <a:pPr>
              <a:buFont typeface="Arial" panose="020B0604020202020204" pitchFamily="34" charset="0"/>
              <a:buChar char="•"/>
            </a:pPr>
            <a:r>
              <a:rPr lang="en-US" dirty="0"/>
              <a:t>The wired and wireless connectivity to connect the network devices within the center.</a:t>
            </a:r>
          </a:p>
          <a:p>
            <a:pPr>
              <a:buFont typeface="Arial" panose="020B0604020202020204" pitchFamily="34" charset="0"/>
              <a:buChar char="•"/>
            </a:pPr>
            <a:r>
              <a:rPr lang="en-US" dirty="0"/>
              <a:t>Robust data security measures to safeguard sensitive research data from potential threats.</a:t>
            </a:r>
          </a:p>
          <a:p>
            <a:pPr>
              <a:buFont typeface="Arial" panose="020B0604020202020204" pitchFamily="34" charset="0"/>
              <a:buChar char="•"/>
            </a:pPr>
            <a:r>
              <a:rPr lang="en-US" dirty="0"/>
              <a:t>A comprehensive network management strategies for maintaining the network quality and reliability.</a:t>
            </a:r>
          </a:p>
          <a:p>
            <a:pPr>
              <a:buFont typeface="Arial" panose="020B0604020202020204" pitchFamily="34" charset="0"/>
              <a:buChar char="•"/>
            </a:pPr>
            <a:endParaRPr lang="en-US" dirty="0"/>
          </a:p>
          <a:p>
            <a:pPr marL="158750" indent="0">
              <a:buFont typeface="Arial" panose="020B0604020202020204" pitchFamily="34" charset="0"/>
              <a:buNone/>
            </a:pPr>
            <a:r>
              <a:rPr lang="en-US" dirty="0"/>
              <a:t>However, in this presentation I will only be discussing about the floor plan, routing protocols, wireless standards, and data security aspect of the network.</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Moving on, lets have a look at the floor plan.</a:t>
            </a:r>
            <a:endParaRPr dirty="0"/>
          </a:p>
        </p:txBody>
      </p:sp>
    </p:spTree>
    <p:extLst>
      <p:ext uri="{BB962C8B-B14F-4D97-AF65-F5344CB8AC3E}">
        <p14:creationId xmlns:p14="http://schemas.microsoft.com/office/powerpoint/2010/main" val="345731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0a5d1115b7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0a5d1115b7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IoT Research center will consist of 2 floors with identical layout, and each floor spans 3000 square feet. Key areas on each floor include 10 wired workstations, a printer station with 2 printers, a general testing area, and a meeting room. These areas are crucial to determine the optimal placement of network components.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is how the floor plan looks like, first we have the wired workstations on the top right corner, with printers on the side. </a:t>
            </a:r>
          </a:p>
          <a:p>
            <a:pPr marL="158750" indent="0">
              <a:buNone/>
            </a:pPr>
            <a:r>
              <a:rPr lang="en-US" dirty="0"/>
              <a:t>The general testing area has 4 tables or workstations to test the IoT devices, the specialized lab has 3 workstations and a discussion area.</a:t>
            </a:r>
          </a:p>
          <a:p>
            <a:pPr marL="158750" indent="0">
              <a:buNone/>
            </a:pPr>
            <a:r>
              <a:rPr lang="en-US" dirty="0"/>
              <a:t>The last area is the meeting room with a discussion table and a television. </a:t>
            </a:r>
            <a:endParaRPr lang="en-MY" dirty="0"/>
          </a:p>
        </p:txBody>
      </p:sp>
    </p:spTree>
    <p:extLst>
      <p:ext uri="{BB962C8B-B14F-4D97-AF65-F5344CB8AC3E}">
        <p14:creationId xmlns:p14="http://schemas.microsoft.com/office/powerpoint/2010/main" val="1650506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This 3d layout offers a more realistic view of the research center, showing the different areas more clearly. </a:t>
            </a:r>
          </a:p>
        </p:txBody>
      </p:sp>
    </p:spTree>
    <p:extLst>
      <p:ext uri="{BB962C8B-B14F-4D97-AF65-F5344CB8AC3E}">
        <p14:creationId xmlns:p14="http://schemas.microsoft.com/office/powerpoint/2010/main" val="2659078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0a5d1115b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0a5d1115b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Next, I will be explaining how the network is designed in NetSim.</a:t>
            </a:r>
            <a:endParaRPr dirty="0"/>
          </a:p>
        </p:txBody>
      </p:sp>
    </p:spTree>
    <p:extLst>
      <p:ext uri="{BB962C8B-B14F-4D97-AF65-F5344CB8AC3E}">
        <p14:creationId xmlns:p14="http://schemas.microsoft.com/office/powerpoint/2010/main" val="202505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28000"/>
          </a:blip>
          <a:srcRect l="3955" t="33705" r="57710" b="5922"/>
          <a:stretch/>
        </p:blipFill>
        <p:spPr>
          <a:xfrm>
            <a:off x="0" y="2133600"/>
            <a:ext cx="3505200" cy="3105151"/>
          </a:xfrm>
          <a:prstGeom prst="rect">
            <a:avLst/>
          </a:prstGeom>
          <a:noFill/>
          <a:ln>
            <a:noFill/>
          </a:ln>
        </p:spPr>
      </p:pic>
      <p:pic>
        <p:nvPicPr>
          <p:cNvPr id="10" name="Google Shape;10;p2"/>
          <p:cNvPicPr preferRelativeResize="0"/>
          <p:nvPr/>
        </p:nvPicPr>
        <p:blipFill rotWithShape="1">
          <a:blip r:embed="rId2">
            <a:alphaModFix amt="28000"/>
          </a:blip>
          <a:srcRect l="40405" t="33702" r="30010" b="6752"/>
          <a:stretch/>
        </p:blipFill>
        <p:spPr>
          <a:xfrm>
            <a:off x="6438900" y="2176200"/>
            <a:ext cx="2705098" cy="3062551"/>
          </a:xfrm>
          <a:prstGeom prst="rect">
            <a:avLst/>
          </a:prstGeom>
          <a:noFill/>
          <a:ln>
            <a:noFill/>
          </a:ln>
        </p:spPr>
      </p:pic>
      <p:sp>
        <p:nvSpPr>
          <p:cNvPr id="11" name="Google Shape;11;p2"/>
          <p:cNvSpPr txBox="1">
            <a:spLocks noGrp="1"/>
          </p:cNvSpPr>
          <p:nvPr>
            <p:ph type="ctrTitle"/>
          </p:nvPr>
        </p:nvSpPr>
        <p:spPr>
          <a:xfrm>
            <a:off x="1473525" y="2562750"/>
            <a:ext cx="6196800" cy="15126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5200"/>
              <a:buNone/>
              <a:defRPr sz="4200">
                <a:latin typeface="Doppio One"/>
                <a:ea typeface="Doppio One"/>
                <a:cs typeface="Doppio One"/>
                <a:sym typeface="Doppio On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1473675" y="4056400"/>
            <a:ext cx="6196800" cy="528000"/>
          </a:xfrm>
          <a:prstGeom prst="rect">
            <a:avLst/>
          </a:prstGeom>
          <a:solidFill>
            <a:schemeClr val="dk2"/>
          </a:solidFill>
        </p:spPr>
        <p:txBody>
          <a:bodyPr spcFirstLastPara="1" wrap="square" lIns="91425" tIns="91425" rIns="91425" bIns="91425" anchor="ctr" anchorCtr="0">
            <a:noAutofit/>
          </a:bodyPr>
          <a:lstStyle>
            <a:lvl1pPr lvl="0" algn="ctr">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a:spLocks noGrp="1"/>
          </p:cNvSpPr>
          <p:nvPr>
            <p:ph type="pic" idx="2"/>
          </p:nvPr>
        </p:nvSpPr>
        <p:spPr>
          <a:xfrm>
            <a:off x="0" y="0"/>
            <a:ext cx="9144000" cy="2176200"/>
          </a:xfrm>
          <a:prstGeom prst="rect">
            <a:avLst/>
          </a:prstGeom>
          <a:noFill/>
          <a:ln>
            <a:noFill/>
          </a:ln>
        </p:spPr>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5">
    <p:bg>
      <p:bgPr>
        <a:solidFill>
          <a:schemeClr val="lt1"/>
        </a:solidFill>
        <a:effectLst/>
      </p:bgPr>
    </p:bg>
    <p:spTree>
      <p:nvGrpSpPr>
        <p:cNvPr id="1" name="Shape 88"/>
        <p:cNvGrpSpPr/>
        <p:nvPr/>
      </p:nvGrpSpPr>
      <p:grpSpPr>
        <a:xfrm>
          <a:off x="0" y="0"/>
          <a:ext cx="0" cy="0"/>
          <a:chOff x="0" y="0"/>
          <a:chExt cx="0" cy="0"/>
        </a:xfrm>
      </p:grpSpPr>
      <p:pic>
        <p:nvPicPr>
          <p:cNvPr id="89" name="Google Shape;89;p15"/>
          <p:cNvPicPr preferRelativeResize="0"/>
          <p:nvPr/>
        </p:nvPicPr>
        <p:blipFill rotWithShape="1">
          <a:blip r:embed="rId2">
            <a:alphaModFix amt="28000"/>
          </a:blip>
          <a:srcRect r="832" b="3400"/>
          <a:stretch/>
        </p:blipFill>
        <p:spPr>
          <a:xfrm rot="10800000">
            <a:off x="-100" y="-9525"/>
            <a:ext cx="9144000" cy="5143500"/>
          </a:xfrm>
          <a:prstGeom prst="rect">
            <a:avLst/>
          </a:prstGeom>
          <a:noFill/>
          <a:ln>
            <a:noFill/>
          </a:ln>
        </p:spPr>
      </p:pic>
      <p:sp>
        <p:nvSpPr>
          <p:cNvPr id="90" name="Google Shape;90;p15"/>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p:cSld name="CUSTOM_4">
    <p:bg>
      <p:bgPr>
        <a:solidFill>
          <a:schemeClr val="lt1"/>
        </a:solidFill>
        <a:effectLst/>
      </p:bgPr>
    </p:bg>
    <p:spTree>
      <p:nvGrpSpPr>
        <p:cNvPr id="1" name="Shape 92"/>
        <p:cNvGrpSpPr/>
        <p:nvPr/>
      </p:nvGrpSpPr>
      <p:grpSpPr>
        <a:xfrm>
          <a:off x="0" y="0"/>
          <a:ext cx="0" cy="0"/>
          <a:chOff x="0" y="0"/>
          <a:chExt cx="0" cy="0"/>
        </a:xfrm>
      </p:grpSpPr>
      <p:pic>
        <p:nvPicPr>
          <p:cNvPr id="93" name="Google Shape;93;p16"/>
          <p:cNvPicPr preferRelativeResize="0"/>
          <p:nvPr/>
        </p:nvPicPr>
        <p:blipFill rotWithShape="1">
          <a:blip r:embed="rId2">
            <a:alphaModFix amt="28000"/>
          </a:blip>
          <a:srcRect r="832" b="3400"/>
          <a:stretch/>
        </p:blipFill>
        <p:spPr>
          <a:xfrm>
            <a:off x="-100" y="-9525"/>
            <a:ext cx="9144000" cy="5143500"/>
          </a:xfrm>
          <a:prstGeom prst="rect">
            <a:avLst/>
          </a:prstGeom>
          <a:noFill/>
          <a:ln>
            <a:noFill/>
          </a:ln>
        </p:spPr>
      </p:pic>
      <p:sp>
        <p:nvSpPr>
          <p:cNvPr id="94" name="Google Shape;94;p16"/>
          <p:cNvSpPr/>
          <p:nvPr/>
        </p:nvSpPr>
        <p:spPr>
          <a:xfrm flipH="1">
            <a:off x="4475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6"/>
          <p:cNvSpPr txBox="1">
            <a:spLocks noGrp="1"/>
          </p:cNvSpPr>
          <p:nvPr>
            <p:ph type="title"/>
          </p:nvPr>
        </p:nvSpPr>
        <p:spPr>
          <a:xfrm>
            <a:off x="715950" y="873075"/>
            <a:ext cx="5088600" cy="11016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16"/>
          <p:cNvSpPr txBox="1">
            <a:spLocks noGrp="1"/>
          </p:cNvSpPr>
          <p:nvPr>
            <p:ph type="subTitle" idx="1"/>
          </p:nvPr>
        </p:nvSpPr>
        <p:spPr>
          <a:xfrm>
            <a:off x="715952" y="2159125"/>
            <a:ext cx="5088600" cy="213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2"/>
              </a:buClr>
              <a:buSzPts val="1200"/>
              <a:buChar char="●"/>
              <a:defRPr sz="1200"/>
            </a:lvl1pPr>
            <a:lvl2pPr lvl="1" algn="ctr" rtl="0">
              <a:lnSpc>
                <a:spcPct val="100000"/>
              </a:lnSpc>
              <a:spcBef>
                <a:spcPts val="0"/>
              </a:spcBef>
              <a:spcAft>
                <a:spcPts val="0"/>
              </a:spcAft>
              <a:buSzPts val="1200"/>
              <a:buChar char="○"/>
              <a:defRPr sz="1200"/>
            </a:lvl2pPr>
            <a:lvl3pPr lvl="2" algn="ctr" rtl="0">
              <a:lnSpc>
                <a:spcPct val="100000"/>
              </a:lnSpc>
              <a:spcBef>
                <a:spcPts val="0"/>
              </a:spcBef>
              <a:spcAft>
                <a:spcPts val="0"/>
              </a:spcAft>
              <a:buSzPts val="1200"/>
              <a:buChar char="■"/>
              <a:defRPr sz="1200"/>
            </a:lvl3pPr>
            <a:lvl4pPr lvl="3" algn="ctr" rtl="0">
              <a:lnSpc>
                <a:spcPct val="100000"/>
              </a:lnSpc>
              <a:spcBef>
                <a:spcPts val="0"/>
              </a:spcBef>
              <a:spcAft>
                <a:spcPts val="0"/>
              </a:spcAft>
              <a:buSzPts val="1200"/>
              <a:buChar char="●"/>
              <a:defRPr sz="1200"/>
            </a:lvl4pPr>
            <a:lvl5pPr lvl="4" algn="ctr" rtl="0">
              <a:lnSpc>
                <a:spcPct val="100000"/>
              </a:lnSpc>
              <a:spcBef>
                <a:spcPts val="0"/>
              </a:spcBef>
              <a:spcAft>
                <a:spcPts val="0"/>
              </a:spcAft>
              <a:buSzPts val="1200"/>
              <a:buChar char="○"/>
              <a:defRPr sz="1200"/>
            </a:lvl5pPr>
            <a:lvl6pPr lvl="5" algn="ctr" rtl="0">
              <a:lnSpc>
                <a:spcPct val="100000"/>
              </a:lnSpc>
              <a:spcBef>
                <a:spcPts val="0"/>
              </a:spcBef>
              <a:spcAft>
                <a:spcPts val="0"/>
              </a:spcAft>
              <a:buSzPts val="1200"/>
              <a:buChar char="■"/>
              <a:defRPr sz="1200"/>
            </a:lvl6pPr>
            <a:lvl7pPr lvl="6" algn="ctr" rtl="0">
              <a:lnSpc>
                <a:spcPct val="100000"/>
              </a:lnSpc>
              <a:spcBef>
                <a:spcPts val="0"/>
              </a:spcBef>
              <a:spcAft>
                <a:spcPts val="0"/>
              </a:spcAft>
              <a:buSzPts val="1200"/>
              <a:buChar char="●"/>
              <a:defRPr sz="1200"/>
            </a:lvl7pPr>
            <a:lvl8pPr lvl="7" algn="ctr" rtl="0">
              <a:lnSpc>
                <a:spcPct val="100000"/>
              </a:lnSpc>
              <a:spcBef>
                <a:spcPts val="0"/>
              </a:spcBef>
              <a:spcAft>
                <a:spcPts val="0"/>
              </a:spcAft>
              <a:buSzPts val="1200"/>
              <a:buChar char="○"/>
              <a:defRPr sz="1200"/>
            </a:lvl8pPr>
            <a:lvl9pPr lvl="8" algn="ctr" rtl="0">
              <a:lnSpc>
                <a:spcPct val="100000"/>
              </a:lnSpc>
              <a:spcBef>
                <a:spcPts val="0"/>
              </a:spcBef>
              <a:spcAft>
                <a:spcPts val="0"/>
              </a:spcAft>
              <a:buSzPts val="1200"/>
              <a:buChar char="■"/>
              <a:defRPr sz="1200"/>
            </a:lvl9pPr>
          </a:lstStyle>
          <a:p>
            <a:endParaRPr/>
          </a:p>
        </p:txBody>
      </p:sp>
    </p:spTree>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2">
    <p:bg>
      <p:bgPr>
        <a:solidFill>
          <a:schemeClr val="lt1"/>
        </a:solidFill>
        <a:effectLst/>
      </p:bgPr>
    </p:bg>
    <p:spTree>
      <p:nvGrpSpPr>
        <p:cNvPr id="1" name="Shape 107"/>
        <p:cNvGrpSpPr/>
        <p:nvPr/>
      </p:nvGrpSpPr>
      <p:grpSpPr>
        <a:xfrm>
          <a:off x="0" y="0"/>
          <a:ext cx="0" cy="0"/>
          <a:chOff x="0" y="0"/>
          <a:chExt cx="0" cy="0"/>
        </a:xfrm>
      </p:grpSpPr>
      <p:pic>
        <p:nvPicPr>
          <p:cNvPr id="108" name="Google Shape;108;p19"/>
          <p:cNvPicPr preferRelativeResize="0"/>
          <p:nvPr/>
        </p:nvPicPr>
        <p:blipFill rotWithShape="1">
          <a:blip r:embed="rId2">
            <a:alphaModFix amt="28000"/>
          </a:blip>
          <a:srcRect l="833" b="3400"/>
          <a:stretch/>
        </p:blipFill>
        <p:spPr>
          <a:xfrm>
            <a:off x="-100" y="66675"/>
            <a:ext cx="9144000" cy="5143500"/>
          </a:xfrm>
          <a:prstGeom prst="rect">
            <a:avLst/>
          </a:prstGeom>
          <a:noFill/>
          <a:ln>
            <a:noFill/>
          </a:ln>
        </p:spPr>
      </p:pic>
      <p:sp>
        <p:nvSpPr>
          <p:cNvPr id="109" name="Google Shape;109;p19"/>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9"/>
          <p:cNvSpPr txBox="1">
            <a:spLocks noGrp="1"/>
          </p:cNvSpPr>
          <p:nvPr>
            <p:ph type="subTitle" idx="1"/>
          </p:nvPr>
        </p:nvSpPr>
        <p:spPr>
          <a:xfrm>
            <a:off x="796199"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1" name="Google Shape;111;p19"/>
          <p:cNvSpPr txBox="1">
            <a:spLocks noGrp="1"/>
          </p:cNvSpPr>
          <p:nvPr>
            <p:ph type="subTitle" idx="2"/>
          </p:nvPr>
        </p:nvSpPr>
        <p:spPr>
          <a:xfrm>
            <a:off x="3419248"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2" name="Google Shape;112;p19"/>
          <p:cNvSpPr txBox="1">
            <a:spLocks noGrp="1"/>
          </p:cNvSpPr>
          <p:nvPr>
            <p:ph type="subTitle" idx="3"/>
          </p:nvPr>
        </p:nvSpPr>
        <p:spPr>
          <a:xfrm>
            <a:off x="6042301" y="2931271"/>
            <a:ext cx="2305500" cy="1581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200"/>
            </a:lvl1pPr>
            <a:lvl2pPr lvl="1" algn="ctr" rtl="0">
              <a:lnSpc>
                <a:spcPct val="100000"/>
              </a:lnSpc>
              <a:spcBef>
                <a:spcPts val="0"/>
              </a:spcBef>
              <a:spcAft>
                <a:spcPts val="0"/>
              </a:spcAft>
              <a:buSzPts val="1200"/>
              <a:buNone/>
              <a:defRPr sz="1200"/>
            </a:lvl2pPr>
            <a:lvl3pPr lvl="2" algn="ctr" rtl="0">
              <a:lnSpc>
                <a:spcPct val="100000"/>
              </a:lnSpc>
              <a:spcBef>
                <a:spcPts val="0"/>
              </a:spcBef>
              <a:spcAft>
                <a:spcPts val="0"/>
              </a:spcAft>
              <a:buSzPts val="1200"/>
              <a:buNone/>
              <a:defRPr sz="1200"/>
            </a:lvl3pPr>
            <a:lvl4pPr lvl="3" algn="ctr" rtl="0">
              <a:lnSpc>
                <a:spcPct val="100000"/>
              </a:lnSpc>
              <a:spcBef>
                <a:spcPts val="0"/>
              </a:spcBef>
              <a:spcAft>
                <a:spcPts val="0"/>
              </a:spcAft>
              <a:buSzPts val="1200"/>
              <a:buNone/>
              <a:defRPr sz="1200"/>
            </a:lvl4pPr>
            <a:lvl5pPr lvl="4" algn="ctr" rtl="0">
              <a:lnSpc>
                <a:spcPct val="100000"/>
              </a:lnSpc>
              <a:spcBef>
                <a:spcPts val="0"/>
              </a:spcBef>
              <a:spcAft>
                <a:spcPts val="0"/>
              </a:spcAft>
              <a:buSzPts val="1200"/>
              <a:buNone/>
              <a:defRPr sz="1200"/>
            </a:lvl5pPr>
            <a:lvl6pPr lvl="5" algn="ctr" rtl="0">
              <a:lnSpc>
                <a:spcPct val="100000"/>
              </a:lnSpc>
              <a:spcBef>
                <a:spcPts val="0"/>
              </a:spcBef>
              <a:spcAft>
                <a:spcPts val="0"/>
              </a:spcAft>
              <a:buSzPts val="1200"/>
              <a:buNone/>
              <a:defRPr sz="1200"/>
            </a:lvl6pPr>
            <a:lvl7pPr lvl="6" algn="ctr" rtl="0">
              <a:lnSpc>
                <a:spcPct val="100000"/>
              </a:lnSpc>
              <a:spcBef>
                <a:spcPts val="0"/>
              </a:spcBef>
              <a:spcAft>
                <a:spcPts val="0"/>
              </a:spcAft>
              <a:buSzPts val="1200"/>
              <a:buNone/>
              <a:defRPr sz="1200"/>
            </a:lvl7pPr>
            <a:lvl8pPr lvl="7" algn="ctr" rtl="0">
              <a:lnSpc>
                <a:spcPct val="100000"/>
              </a:lnSpc>
              <a:spcBef>
                <a:spcPts val="0"/>
              </a:spcBef>
              <a:spcAft>
                <a:spcPts val="0"/>
              </a:spcAft>
              <a:buSzPts val="1200"/>
              <a:buNone/>
              <a:defRPr sz="1200"/>
            </a:lvl8pPr>
            <a:lvl9pPr lvl="8" algn="ctr" rtl="0">
              <a:lnSpc>
                <a:spcPct val="100000"/>
              </a:lnSpc>
              <a:spcBef>
                <a:spcPts val="0"/>
              </a:spcBef>
              <a:spcAft>
                <a:spcPts val="0"/>
              </a:spcAft>
              <a:buSzPts val="1200"/>
              <a:buNone/>
              <a:defRPr sz="1200"/>
            </a:lvl9pPr>
          </a:lstStyle>
          <a:p>
            <a:endParaRPr/>
          </a:p>
        </p:txBody>
      </p:sp>
      <p:sp>
        <p:nvSpPr>
          <p:cNvPr id="113" name="Google Shape;113;p19"/>
          <p:cNvSpPr txBox="1">
            <a:spLocks noGrp="1"/>
          </p:cNvSpPr>
          <p:nvPr>
            <p:ph type="subTitle" idx="4"/>
          </p:nvPr>
        </p:nvSpPr>
        <p:spPr>
          <a:xfrm>
            <a:off x="796199"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4" name="Google Shape;114;p19"/>
          <p:cNvSpPr txBox="1">
            <a:spLocks noGrp="1"/>
          </p:cNvSpPr>
          <p:nvPr>
            <p:ph type="subTitle" idx="5"/>
          </p:nvPr>
        </p:nvSpPr>
        <p:spPr>
          <a:xfrm>
            <a:off x="3419252"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5" name="Google Shape;115;p19"/>
          <p:cNvSpPr txBox="1">
            <a:spLocks noGrp="1"/>
          </p:cNvSpPr>
          <p:nvPr>
            <p:ph type="subTitle" idx="6"/>
          </p:nvPr>
        </p:nvSpPr>
        <p:spPr>
          <a:xfrm>
            <a:off x="6042301" y="2386925"/>
            <a:ext cx="2305500" cy="572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19"/>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9"/>
          <p:cNvSpPr>
            <a:spLocks noGrp="1"/>
          </p:cNvSpPr>
          <p:nvPr>
            <p:ph type="pic" idx="7"/>
          </p:nvPr>
        </p:nvSpPr>
        <p:spPr>
          <a:xfrm>
            <a:off x="796200" y="1509050"/>
            <a:ext cx="2305500" cy="876300"/>
          </a:xfrm>
          <a:prstGeom prst="rect">
            <a:avLst/>
          </a:prstGeom>
          <a:noFill/>
          <a:ln>
            <a:noFill/>
          </a:ln>
        </p:spPr>
      </p:sp>
      <p:sp>
        <p:nvSpPr>
          <p:cNvPr id="118" name="Google Shape;118;p19"/>
          <p:cNvSpPr>
            <a:spLocks noGrp="1"/>
          </p:cNvSpPr>
          <p:nvPr>
            <p:ph type="pic" idx="8"/>
          </p:nvPr>
        </p:nvSpPr>
        <p:spPr>
          <a:xfrm>
            <a:off x="3419250" y="1509050"/>
            <a:ext cx="2305500" cy="876300"/>
          </a:xfrm>
          <a:prstGeom prst="rect">
            <a:avLst/>
          </a:prstGeom>
          <a:noFill/>
          <a:ln>
            <a:noFill/>
          </a:ln>
        </p:spPr>
      </p:sp>
      <p:sp>
        <p:nvSpPr>
          <p:cNvPr id="119" name="Google Shape;119;p19"/>
          <p:cNvSpPr>
            <a:spLocks noGrp="1"/>
          </p:cNvSpPr>
          <p:nvPr>
            <p:ph type="pic" idx="9"/>
          </p:nvPr>
        </p:nvSpPr>
        <p:spPr>
          <a:xfrm>
            <a:off x="6042301" y="1509050"/>
            <a:ext cx="2305500" cy="876300"/>
          </a:xfrm>
          <a:prstGeom prst="rect">
            <a:avLst/>
          </a:prstGeom>
          <a:noFill/>
          <a:ln>
            <a:noFill/>
          </a:ln>
        </p:spPr>
      </p:sp>
    </p:spTree>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CUSTOM">
    <p:bg>
      <p:bgPr>
        <a:solidFill>
          <a:schemeClr val="lt1"/>
        </a:solidFill>
        <a:effectLst/>
      </p:bgPr>
    </p:bg>
    <p:spTree>
      <p:nvGrpSpPr>
        <p:cNvPr id="1" name="Shape 148"/>
        <p:cNvGrpSpPr/>
        <p:nvPr/>
      </p:nvGrpSpPr>
      <p:grpSpPr>
        <a:xfrm>
          <a:off x="0" y="0"/>
          <a:ext cx="0" cy="0"/>
          <a:chOff x="0" y="0"/>
          <a:chExt cx="0" cy="0"/>
        </a:xfrm>
      </p:grpSpPr>
      <p:pic>
        <p:nvPicPr>
          <p:cNvPr id="149" name="Google Shape;149;p22"/>
          <p:cNvPicPr preferRelativeResize="0"/>
          <p:nvPr/>
        </p:nvPicPr>
        <p:blipFill rotWithShape="1">
          <a:blip r:embed="rId2">
            <a:alphaModFix amt="28000"/>
          </a:blip>
          <a:srcRect l="-2576" r="32948"/>
          <a:stretch/>
        </p:blipFill>
        <p:spPr>
          <a:xfrm>
            <a:off x="-229575" y="9525"/>
            <a:ext cx="6201749" cy="5143500"/>
          </a:xfrm>
          <a:prstGeom prst="rect">
            <a:avLst/>
          </a:prstGeom>
          <a:noFill/>
          <a:ln>
            <a:noFill/>
          </a:ln>
        </p:spPr>
      </p:pic>
      <p:sp>
        <p:nvSpPr>
          <p:cNvPr id="150" name="Google Shape;150;p22"/>
          <p:cNvSpPr txBox="1">
            <a:spLocks noGrp="1"/>
          </p:cNvSpPr>
          <p:nvPr>
            <p:ph type="ctrTitle"/>
          </p:nvPr>
        </p:nvSpPr>
        <p:spPr>
          <a:xfrm>
            <a:off x="713225" y="545950"/>
            <a:ext cx="4096800" cy="928200"/>
          </a:xfrm>
          <a:prstGeom prst="rect">
            <a:avLst/>
          </a:prstGeom>
          <a:solidFill>
            <a:schemeClr val="dk2"/>
          </a:solidFill>
        </p:spPr>
        <p:txBody>
          <a:bodyPr spcFirstLastPara="1" wrap="square" lIns="91425" tIns="91425" rIns="91425" bIns="91425" anchor="b" anchorCtr="0">
            <a:noAutofit/>
          </a:bodyPr>
          <a:lstStyle>
            <a:lvl1pPr lvl="0" algn="ctr" rtl="0">
              <a:spcBef>
                <a:spcPts val="0"/>
              </a:spcBef>
              <a:spcAft>
                <a:spcPts val="0"/>
              </a:spcAft>
              <a:buSzPts val="5200"/>
              <a:buNone/>
              <a:defRPr sz="4200">
                <a:latin typeface="Doppio One"/>
                <a:ea typeface="Doppio One"/>
                <a:cs typeface="Doppio One"/>
                <a:sym typeface="Doppio One"/>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51" name="Google Shape;151;p22"/>
          <p:cNvSpPr txBox="1">
            <a:spLocks noGrp="1"/>
          </p:cNvSpPr>
          <p:nvPr>
            <p:ph type="subTitle" idx="1"/>
          </p:nvPr>
        </p:nvSpPr>
        <p:spPr>
          <a:xfrm>
            <a:off x="713325" y="1464675"/>
            <a:ext cx="4096800" cy="1190700"/>
          </a:xfrm>
          <a:prstGeom prst="rect">
            <a:avLst/>
          </a:prstGeom>
          <a:solidFill>
            <a:schemeClr val="dk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600">
                <a:solidFill>
                  <a:schemeClr val="dk1"/>
                </a:solidFill>
                <a:latin typeface="Encode Sans Condensed"/>
                <a:ea typeface="Encode Sans Condensed"/>
                <a:cs typeface="Encode Sans Condensed"/>
                <a:sym typeface="Encode Sans Condense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152" name="Google Shape;152;p22"/>
          <p:cNvSpPr>
            <a:spLocks noGrp="1"/>
          </p:cNvSpPr>
          <p:nvPr>
            <p:ph type="pic" idx="2"/>
          </p:nvPr>
        </p:nvSpPr>
        <p:spPr>
          <a:xfrm>
            <a:off x="5715875" y="0"/>
            <a:ext cx="3428100" cy="5143500"/>
          </a:xfrm>
          <a:prstGeom prst="rect">
            <a:avLst/>
          </a:prstGeom>
          <a:noFill/>
          <a:ln>
            <a:noFill/>
          </a:ln>
        </p:spPr>
      </p:sp>
      <p:sp>
        <p:nvSpPr>
          <p:cNvPr id="153" name="Google Shape;153;p22"/>
          <p:cNvSpPr txBox="1"/>
          <p:nvPr/>
        </p:nvSpPr>
        <p:spPr>
          <a:xfrm>
            <a:off x="713325" y="2655375"/>
            <a:ext cx="4096800" cy="1473900"/>
          </a:xfrm>
          <a:prstGeom prst="rect">
            <a:avLst/>
          </a:prstGeom>
          <a:solidFill>
            <a:schemeClr val="dk2"/>
          </a:solidFill>
          <a:ln>
            <a:noFill/>
          </a:ln>
        </p:spPr>
        <p:txBody>
          <a:bodyPr spcFirstLastPara="1" wrap="square" lIns="365750" tIns="91425" rIns="365750" bIns="91425" anchor="b" anchorCtr="0">
            <a:noAutofit/>
          </a:bodyPr>
          <a:lstStyle/>
          <a:p>
            <a:pPr marL="0" lvl="0" indent="0" algn="ctr" rtl="0">
              <a:spcBef>
                <a:spcPts val="300"/>
              </a:spcBef>
              <a:spcAft>
                <a:spcPts val="0"/>
              </a:spcAft>
              <a:buNone/>
            </a:pPr>
            <a:r>
              <a:rPr lang="en" sz="1000" b="1">
                <a:solidFill>
                  <a:schemeClr val="dk1"/>
                </a:solidFill>
                <a:latin typeface="Encode Sans"/>
                <a:ea typeface="Encode Sans"/>
                <a:cs typeface="Encode Sans"/>
                <a:sym typeface="Encode Sans"/>
              </a:rPr>
              <a:t>CREDITS:</a:t>
            </a:r>
            <a:r>
              <a:rPr lang="en" sz="1000">
                <a:solidFill>
                  <a:schemeClr val="dk1"/>
                </a:solidFill>
                <a:latin typeface="Encode Sans"/>
                <a:ea typeface="Encode Sans"/>
                <a:cs typeface="Encode Sans"/>
                <a:sym typeface="Encode Sans"/>
              </a:rPr>
              <a:t> This presentation template was created by </a:t>
            </a:r>
            <a:r>
              <a:rPr lang="en" sz="1000" b="1" u="sng">
                <a:solidFill>
                  <a:schemeClr val="dk1"/>
                </a:solidFill>
                <a:latin typeface="Encode Sans"/>
                <a:ea typeface="Encode Sans"/>
                <a:cs typeface="Encode Sans"/>
                <a:sym typeface="Encode Sans"/>
                <a:hlinkClick r:id="rId3">
                  <a:extLst>
                    <a:ext uri="{A12FA001-AC4F-418D-AE19-62706E023703}">
                      <ahyp:hlinkClr xmlns:ahyp="http://schemas.microsoft.com/office/drawing/2018/hyperlinkcolor" val="tx"/>
                    </a:ext>
                  </a:extLst>
                </a:hlinkClick>
              </a:rPr>
              <a:t>Slidesgo</a:t>
            </a:r>
            <a:r>
              <a:rPr lang="en" sz="1000">
                <a:solidFill>
                  <a:schemeClr val="dk1"/>
                </a:solidFill>
                <a:latin typeface="Encode Sans"/>
                <a:ea typeface="Encode Sans"/>
                <a:cs typeface="Encode Sans"/>
                <a:sym typeface="Encode Sans"/>
              </a:rPr>
              <a:t>, and includes icons by </a:t>
            </a:r>
            <a:r>
              <a:rPr lang="en" sz="1000" b="1" u="sng">
                <a:solidFill>
                  <a:schemeClr val="dk1"/>
                </a:solidFill>
                <a:latin typeface="Encode Sans"/>
                <a:ea typeface="Encode Sans"/>
                <a:cs typeface="Encode Sans"/>
                <a:sym typeface="Encode Sans"/>
                <a:hlinkClick r:id="rId4">
                  <a:extLst>
                    <a:ext uri="{A12FA001-AC4F-418D-AE19-62706E023703}">
                      <ahyp:hlinkClr xmlns:ahyp="http://schemas.microsoft.com/office/drawing/2018/hyperlinkcolor" val="tx"/>
                    </a:ext>
                  </a:extLst>
                </a:hlinkClick>
              </a:rPr>
              <a:t>Flaticon</a:t>
            </a:r>
            <a:r>
              <a:rPr lang="en" sz="1000">
                <a:solidFill>
                  <a:schemeClr val="dk1"/>
                </a:solidFill>
                <a:latin typeface="Encode Sans"/>
                <a:ea typeface="Encode Sans"/>
                <a:cs typeface="Encode Sans"/>
                <a:sym typeface="Encode Sans"/>
              </a:rPr>
              <a:t>, and infographics &amp; images by </a:t>
            </a:r>
            <a:r>
              <a:rPr lang="en" sz="1000" b="1" u="sng">
                <a:solidFill>
                  <a:schemeClr val="dk1"/>
                </a:solidFill>
                <a:latin typeface="Encode Sans"/>
                <a:ea typeface="Encode Sans"/>
                <a:cs typeface="Encode Sans"/>
                <a:sym typeface="Encode Sans"/>
                <a:hlinkClick r:id="rId5">
                  <a:extLst>
                    <a:ext uri="{A12FA001-AC4F-418D-AE19-62706E023703}">
                      <ahyp:hlinkClr xmlns:ahyp="http://schemas.microsoft.com/office/drawing/2018/hyperlinkcolor" val="tx"/>
                    </a:ext>
                  </a:extLst>
                </a:hlinkClick>
              </a:rPr>
              <a:t>Freepik</a:t>
            </a:r>
            <a:r>
              <a:rPr lang="en" sz="1000" u="sng">
                <a:solidFill>
                  <a:schemeClr val="dk1"/>
                </a:solidFill>
                <a:latin typeface="Encode Sans"/>
                <a:ea typeface="Encode Sans"/>
                <a:cs typeface="Encode Sans"/>
                <a:sym typeface="Encode Sans"/>
              </a:rPr>
              <a:t> </a:t>
            </a:r>
            <a:endParaRPr sz="1000" b="1" u="sng">
              <a:solidFill>
                <a:schemeClr val="dk1"/>
              </a:solidFill>
              <a:latin typeface="Encode Sans"/>
              <a:ea typeface="Encode Sans"/>
              <a:cs typeface="Encode Sans"/>
              <a:sym typeface="Encode Sans"/>
            </a:endParaRPr>
          </a:p>
        </p:txBody>
      </p:sp>
    </p:spTree>
  </p:cSld>
  <p:clrMapOvr>
    <a:masterClrMapping/>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7">
    <p:bg>
      <p:bgPr>
        <a:solidFill>
          <a:schemeClr val="lt1"/>
        </a:solidFill>
        <a:effectLst/>
      </p:bgPr>
    </p:bg>
    <p:spTree>
      <p:nvGrpSpPr>
        <p:cNvPr id="1" name="Shape 154"/>
        <p:cNvGrpSpPr/>
        <p:nvPr/>
      </p:nvGrpSpPr>
      <p:grpSpPr>
        <a:xfrm>
          <a:off x="0" y="0"/>
          <a:ext cx="0" cy="0"/>
          <a:chOff x="0" y="0"/>
          <a:chExt cx="0" cy="0"/>
        </a:xfrm>
      </p:grpSpPr>
      <p:pic>
        <p:nvPicPr>
          <p:cNvPr id="155" name="Google Shape;155;p23"/>
          <p:cNvPicPr preferRelativeResize="0"/>
          <p:nvPr/>
        </p:nvPicPr>
        <p:blipFill rotWithShape="1">
          <a:blip r:embed="rId2">
            <a:alphaModFix amt="28000"/>
          </a:blip>
          <a:srcRect l="3953" r="60529"/>
          <a:stretch/>
        </p:blipFill>
        <p:spPr>
          <a:xfrm>
            <a:off x="0" y="0"/>
            <a:ext cx="3247699" cy="5143500"/>
          </a:xfrm>
          <a:prstGeom prst="rect">
            <a:avLst/>
          </a:prstGeom>
          <a:noFill/>
          <a:ln>
            <a:noFill/>
          </a:ln>
        </p:spPr>
      </p:pic>
    </p:spTree>
  </p:cSld>
  <p:clrMapOvr>
    <a:masterClrMapping/>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7_1">
    <p:bg>
      <p:bgPr>
        <a:solidFill>
          <a:schemeClr val="lt2"/>
        </a:solidFill>
        <a:effectLst/>
      </p:bgPr>
    </p:bg>
    <p:spTree>
      <p:nvGrpSpPr>
        <p:cNvPr id="1" name="Shape 156"/>
        <p:cNvGrpSpPr/>
        <p:nvPr/>
      </p:nvGrpSpPr>
      <p:grpSpPr>
        <a:xfrm>
          <a:off x="0" y="0"/>
          <a:ext cx="0" cy="0"/>
          <a:chOff x="0" y="0"/>
          <a:chExt cx="0" cy="0"/>
        </a:xfrm>
      </p:grpSpPr>
      <p:pic>
        <p:nvPicPr>
          <p:cNvPr id="157" name="Google Shape;157;p24"/>
          <p:cNvPicPr preferRelativeResize="0"/>
          <p:nvPr/>
        </p:nvPicPr>
        <p:blipFill rotWithShape="1">
          <a:blip r:embed="rId2">
            <a:alphaModFix amt="28000"/>
          </a:blip>
          <a:srcRect l="43587" r="26256" b="-10"/>
          <a:stretch/>
        </p:blipFill>
        <p:spPr>
          <a:xfrm>
            <a:off x="6347800" y="0"/>
            <a:ext cx="2757350" cy="5143500"/>
          </a:xfrm>
          <a:prstGeom prst="rect">
            <a:avLst/>
          </a:prstGeom>
          <a:noFill/>
          <a:ln>
            <a:noFill/>
          </a:ln>
        </p:spPr>
      </p:pic>
    </p:spTree>
  </p:cSld>
  <p:clrMapOvr>
    <a:masterClrMapping/>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7_1_1">
    <p:bg>
      <p:bgPr>
        <a:solidFill>
          <a:schemeClr val="dk2"/>
        </a:solidFill>
        <a:effectLst/>
      </p:bgPr>
    </p:bg>
    <p:spTree>
      <p:nvGrpSpPr>
        <p:cNvPr id="1" name="Shape 158"/>
        <p:cNvGrpSpPr/>
        <p:nvPr/>
      </p:nvGrpSpPr>
      <p:grpSpPr>
        <a:xfrm>
          <a:off x="0" y="0"/>
          <a:ext cx="0" cy="0"/>
          <a:chOff x="0" y="0"/>
          <a:chExt cx="0" cy="0"/>
        </a:xfrm>
      </p:grpSpPr>
      <p:pic>
        <p:nvPicPr>
          <p:cNvPr id="159" name="Google Shape;159;p25"/>
          <p:cNvPicPr preferRelativeResize="0"/>
          <p:nvPr/>
        </p:nvPicPr>
        <p:blipFill rotWithShape="1">
          <a:blip r:embed="rId2">
            <a:alphaModFix amt="28000"/>
          </a:blip>
          <a:srcRect l="43587" r="26256" b="-10"/>
          <a:stretch/>
        </p:blipFill>
        <p:spPr>
          <a:xfrm flipH="1">
            <a:off x="-21813" y="0"/>
            <a:ext cx="2757350" cy="5143500"/>
          </a:xfrm>
          <a:prstGeom prst="rect">
            <a:avLst/>
          </a:prstGeom>
          <a:noFill/>
          <a:ln>
            <a:noFill/>
          </a:ln>
        </p:spPr>
      </p:pic>
      <p:pic>
        <p:nvPicPr>
          <p:cNvPr id="160" name="Google Shape;160;p25"/>
          <p:cNvPicPr preferRelativeResize="0"/>
          <p:nvPr/>
        </p:nvPicPr>
        <p:blipFill rotWithShape="1">
          <a:blip r:embed="rId2">
            <a:alphaModFix amt="28000"/>
          </a:blip>
          <a:srcRect l="3954" r="60452"/>
          <a:stretch/>
        </p:blipFill>
        <p:spPr>
          <a:xfrm flipH="1">
            <a:off x="5889374" y="0"/>
            <a:ext cx="3254626" cy="5143500"/>
          </a:xfrm>
          <a:prstGeom prst="rect">
            <a:avLst/>
          </a:prstGeom>
          <a:noFill/>
          <a:ln>
            <a:noFill/>
          </a:ln>
        </p:spPr>
      </p:pic>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rotWithShape="1">
          <a:blip r:embed="rId2">
            <a:alphaModFix amt="28000"/>
          </a:blip>
          <a:srcRect l="3955" t="28334" r="57710" b="5923"/>
          <a:stretch/>
        </p:blipFill>
        <p:spPr>
          <a:xfrm>
            <a:off x="0" y="-171450"/>
            <a:ext cx="3505200" cy="3381375"/>
          </a:xfrm>
          <a:prstGeom prst="rect">
            <a:avLst/>
          </a:prstGeom>
          <a:noFill/>
          <a:ln>
            <a:noFill/>
          </a:ln>
        </p:spPr>
      </p:pic>
      <p:pic>
        <p:nvPicPr>
          <p:cNvPr id="16" name="Google Shape;16;p3"/>
          <p:cNvPicPr preferRelativeResize="0"/>
          <p:nvPr/>
        </p:nvPicPr>
        <p:blipFill rotWithShape="1">
          <a:blip r:embed="rId2">
            <a:alphaModFix amt="28000"/>
          </a:blip>
          <a:srcRect l="43544" t="33702" r="14163" b="6752"/>
          <a:stretch/>
        </p:blipFill>
        <p:spPr>
          <a:xfrm>
            <a:off x="5276849" y="-109800"/>
            <a:ext cx="3867149" cy="3062551"/>
          </a:xfrm>
          <a:prstGeom prst="rect">
            <a:avLst/>
          </a:prstGeom>
          <a:noFill/>
          <a:ln>
            <a:noFill/>
          </a:ln>
        </p:spPr>
      </p:pic>
      <p:sp>
        <p:nvSpPr>
          <p:cNvPr id="17" name="Google Shape;17;p3"/>
          <p:cNvSpPr txBox="1">
            <a:spLocks noGrp="1"/>
          </p:cNvSpPr>
          <p:nvPr>
            <p:ph type="title"/>
          </p:nvPr>
        </p:nvSpPr>
        <p:spPr>
          <a:xfrm>
            <a:off x="3403454" y="783554"/>
            <a:ext cx="4383600" cy="1626600"/>
          </a:xfrm>
          <a:prstGeom prst="rect">
            <a:avLst/>
          </a:prstGeom>
          <a:solidFill>
            <a:schemeClr val="dk2"/>
          </a:solidFill>
        </p:spPr>
        <p:txBody>
          <a:bodyPr spcFirstLastPara="1" wrap="square" lIns="91425" tIns="91425" rIns="91425" bIns="91425" anchor="ctr" anchorCtr="0">
            <a:noAutofit/>
          </a:bodyPr>
          <a:lstStyle>
            <a:lvl1pPr lvl="0" rtl="0">
              <a:spcBef>
                <a:spcPts val="0"/>
              </a:spcBef>
              <a:spcAft>
                <a:spcPts val="0"/>
              </a:spcAft>
              <a:buSzPts val="3600"/>
              <a:buNone/>
              <a:defRPr sz="42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1356946" y="783550"/>
            <a:ext cx="2046600" cy="16266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a:solidFill>
                  <a:schemeClr val="accen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 name="Google Shape;19;p3"/>
          <p:cNvSpPr>
            <a:spLocks noGrp="1"/>
          </p:cNvSpPr>
          <p:nvPr>
            <p:ph type="pic" idx="3"/>
          </p:nvPr>
        </p:nvSpPr>
        <p:spPr>
          <a:xfrm>
            <a:off x="5" y="2967300"/>
            <a:ext cx="9144000" cy="2176200"/>
          </a:xfrm>
          <a:prstGeom prst="rect">
            <a:avLst/>
          </a:prstGeom>
          <a:noFill/>
          <a:ln>
            <a:noFill/>
          </a:ln>
        </p:spPr>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1"/>
        </a:solidFill>
        <a:effectLst/>
      </p:bgPr>
    </p:bg>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mt="28000"/>
          </a:blip>
          <a:srcRect/>
          <a:stretch/>
        </p:blipFill>
        <p:spPr>
          <a:xfrm>
            <a:off x="247550" y="9525"/>
            <a:ext cx="8907048" cy="5143500"/>
          </a:xfrm>
          <a:prstGeom prst="rect">
            <a:avLst/>
          </a:prstGeom>
          <a:noFill/>
          <a:ln>
            <a:noFill/>
          </a:ln>
        </p:spPr>
      </p:pic>
      <p:sp>
        <p:nvSpPr>
          <p:cNvPr id="41" name="Google Shape;41;p7"/>
          <p:cNvSpPr/>
          <p:nvPr/>
        </p:nvSpPr>
        <p:spPr>
          <a:xfrm>
            <a:off x="3790950"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txBox="1">
            <a:spLocks noGrp="1"/>
          </p:cNvSpPr>
          <p:nvPr>
            <p:ph type="title"/>
          </p:nvPr>
        </p:nvSpPr>
        <p:spPr>
          <a:xfrm>
            <a:off x="4096200" y="791250"/>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7"/>
          <p:cNvSpPr txBox="1">
            <a:spLocks noGrp="1"/>
          </p:cNvSpPr>
          <p:nvPr>
            <p:ph type="subTitle" idx="1"/>
          </p:nvPr>
        </p:nvSpPr>
        <p:spPr>
          <a:xfrm>
            <a:off x="4096200" y="2086500"/>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191919"/>
              </a:buClr>
              <a:buSzPts val="1200"/>
              <a:buFont typeface="Open Sans"/>
              <a:buAutoNum type="arabicPeriod"/>
              <a:defRPr sz="1200"/>
            </a:lvl1pPr>
            <a:lvl2pPr lvl="1" algn="ctr" rtl="0">
              <a:lnSpc>
                <a:spcPct val="100000"/>
              </a:lnSpc>
              <a:spcBef>
                <a:spcPts val="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4" name="Google Shape;44;p7"/>
          <p:cNvSpPr>
            <a:spLocks noGrp="1"/>
          </p:cNvSpPr>
          <p:nvPr>
            <p:ph type="pic" idx="2"/>
          </p:nvPr>
        </p:nvSpPr>
        <p:spPr>
          <a:xfrm>
            <a:off x="0" y="-2250"/>
            <a:ext cx="3429000" cy="5148000"/>
          </a:xfrm>
          <a:prstGeom prst="rect">
            <a:avLst/>
          </a:prstGeom>
          <a:noFill/>
          <a:ln>
            <a:noFill/>
          </a:ln>
        </p:spPr>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45"/>
        <p:cNvGrpSpPr/>
        <p:nvPr/>
      </p:nvGrpSpPr>
      <p:grpSpPr>
        <a:xfrm>
          <a:off x="0" y="0"/>
          <a:ext cx="0" cy="0"/>
          <a:chOff x="0" y="0"/>
          <a:chExt cx="0" cy="0"/>
        </a:xfrm>
      </p:grpSpPr>
      <p:pic>
        <p:nvPicPr>
          <p:cNvPr id="46" name="Google Shape;46;p8"/>
          <p:cNvPicPr preferRelativeResize="0"/>
          <p:nvPr/>
        </p:nvPicPr>
        <p:blipFill rotWithShape="1">
          <a:blip r:embed="rId2">
            <a:alphaModFix amt="28000"/>
          </a:blip>
          <a:srcRect l="-10" r="10"/>
          <a:stretch/>
        </p:blipFill>
        <p:spPr>
          <a:xfrm flipH="1">
            <a:off x="-975" y="-60220"/>
            <a:ext cx="9144000" cy="5280390"/>
          </a:xfrm>
          <a:prstGeom prst="rect">
            <a:avLst/>
          </a:prstGeom>
          <a:noFill/>
          <a:ln>
            <a:noFill/>
          </a:ln>
        </p:spPr>
      </p:pic>
      <p:sp>
        <p:nvSpPr>
          <p:cNvPr id="47" name="Google Shape;47;p8"/>
          <p:cNvSpPr txBox="1">
            <a:spLocks noGrp="1"/>
          </p:cNvSpPr>
          <p:nvPr>
            <p:ph type="title"/>
          </p:nvPr>
        </p:nvSpPr>
        <p:spPr>
          <a:xfrm>
            <a:off x="1388100" y="1275900"/>
            <a:ext cx="6367800" cy="25917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1"/>
        </a:solidFill>
        <a:effectLst/>
      </p:bgPr>
    </p:bg>
    <p:spTree>
      <p:nvGrpSpPr>
        <p:cNvPr id="1" name="Shape 48"/>
        <p:cNvGrpSpPr/>
        <p:nvPr/>
      </p:nvGrpSpPr>
      <p:grpSpPr>
        <a:xfrm>
          <a:off x="0" y="0"/>
          <a:ext cx="0" cy="0"/>
          <a:chOff x="0" y="0"/>
          <a:chExt cx="0" cy="0"/>
        </a:xfrm>
      </p:grpSpPr>
      <p:pic>
        <p:nvPicPr>
          <p:cNvPr id="49" name="Google Shape;49;p9"/>
          <p:cNvPicPr preferRelativeResize="0"/>
          <p:nvPr/>
        </p:nvPicPr>
        <p:blipFill rotWithShape="1">
          <a:blip r:embed="rId2">
            <a:alphaModFix amt="28000"/>
          </a:blip>
          <a:srcRect l="-10" r="10"/>
          <a:stretch/>
        </p:blipFill>
        <p:spPr>
          <a:xfrm>
            <a:off x="-975" y="-60220"/>
            <a:ext cx="9144000" cy="5280390"/>
          </a:xfrm>
          <a:prstGeom prst="rect">
            <a:avLst/>
          </a:prstGeom>
          <a:noFill/>
          <a:ln>
            <a:noFill/>
          </a:ln>
        </p:spPr>
      </p:pic>
      <p:sp>
        <p:nvSpPr>
          <p:cNvPr id="50" name="Google Shape;50;p9"/>
          <p:cNvSpPr txBox="1">
            <a:spLocks noGrp="1"/>
          </p:cNvSpPr>
          <p:nvPr>
            <p:ph type="title"/>
          </p:nvPr>
        </p:nvSpPr>
        <p:spPr>
          <a:xfrm>
            <a:off x="2549400" y="1219004"/>
            <a:ext cx="4045200" cy="1482300"/>
          </a:xfrm>
          <a:prstGeom prst="rect">
            <a:avLst/>
          </a:prstGeom>
          <a:solidFill>
            <a:schemeClr val="dk2"/>
          </a:solidFill>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689396"/>
            <a:ext cx="4045200" cy="1235100"/>
          </a:xfrm>
          <a:prstGeom prst="rect">
            <a:avLst/>
          </a:prstGeom>
          <a:solidFill>
            <a:schemeClr val="dk2"/>
          </a:solidFill>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a:spLocks noGrp="1"/>
          </p:cNvSpPr>
          <p:nvPr>
            <p:ph type="pic" idx="2"/>
          </p:nvPr>
        </p:nvSpPr>
        <p:spPr>
          <a:xfrm>
            <a:off x="-8500" y="0"/>
            <a:ext cx="9152400" cy="5143500"/>
          </a:xfrm>
          <a:prstGeom prst="rect">
            <a:avLst/>
          </a:prstGeom>
          <a:noFill/>
          <a:ln>
            <a:noFill/>
          </a:ln>
        </p:spPr>
      </p:sp>
      <p:sp>
        <p:nvSpPr>
          <p:cNvPr id="54" name="Google Shape;54;p10"/>
          <p:cNvSpPr txBox="1">
            <a:spLocks noGrp="1"/>
          </p:cNvSpPr>
          <p:nvPr>
            <p:ph type="title"/>
          </p:nvPr>
        </p:nvSpPr>
        <p:spPr>
          <a:xfrm>
            <a:off x="720000" y="597425"/>
            <a:ext cx="7704000" cy="5727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bg>
      <p:bgPr>
        <a:solidFill>
          <a:schemeClr val="lt1"/>
        </a:solidFill>
        <a:effectLst/>
      </p:bgPr>
    </p:bg>
    <p:spTree>
      <p:nvGrpSpPr>
        <p:cNvPr id="1" name="Shape 62"/>
        <p:cNvGrpSpPr/>
        <p:nvPr/>
      </p:nvGrpSpPr>
      <p:grpSpPr>
        <a:xfrm>
          <a:off x="0" y="0"/>
          <a:ext cx="0" cy="0"/>
          <a:chOff x="0" y="0"/>
          <a:chExt cx="0" cy="0"/>
        </a:xfrm>
      </p:grpSpPr>
      <p:pic>
        <p:nvPicPr>
          <p:cNvPr id="63" name="Google Shape;63;p13"/>
          <p:cNvPicPr preferRelativeResize="0"/>
          <p:nvPr/>
        </p:nvPicPr>
        <p:blipFill rotWithShape="1">
          <a:blip r:embed="rId2">
            <a:alphaModFix amt="28000"/>
          </a:blip>
          <a:srcRect r="832" b="3400"/>
          <a:stretch/>
        </p:blipFill>
        <p:spPr>
          <a:xfrm>
            <a:off x="-100" y="-9525"/>
            <a:ext cx="9144000" cy="5143500"/>
          </a:xfrm>
          <a:prstGeom prst="rect">
            <a:avLst/>
          </a:prstGeom>
          <a:noFill/>
          <a:ln>
            <a:noFill/>
          </a:ln>
        </p:spPr>
      </p:pic>
      <p:sp>
        <p:nvSpPr>
          <p:cNvPr id="64" name="Google Shape;64;p13"/>
          <p:cNvSpPr/>
          <p:nvPr/>
        </p:nvSpPr>
        <p:spPr>
          <a:xfrm>
            <a:off x="447750" y="381000"/>
            <a:ext cx="82485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3"/>
          <p:cNvSpPr txBox="1">
            <a:spLocks noGrp="1"/>
          </p:cNvSpPr>
          <p:nvPr>
            <p:ph type="title" idx="2" hasCustomPrompt="1"/>
          </p:nvPr>
        </p:nvSpPr>
        <p:spPr>
          <a:xfrm>
            <a:off x="1618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title" idx="3" hasCustomPrompt="1"/>
          </p:nvPr>
        </p:nvSpPr>
        <p:spPr>
          <a:xfrm>
            <a:off x="1618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a:spLocks noGrp="1"/>
          </p:cNvSpPr>
          <p:nvPr>
            <p:ph type="title" idx="4" hasCustomPrompt="1"/>
          </p:nvPr>
        </p:nvSpPr>
        <p:spPr>
          <a:xfrm>
            <a:off x="4204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title" idx="5" hasCustomPrompt="1"/>
          </p:nvPr>
        </p:nvSpPr>
        <p:spPr>
          <a:xfrm>
            <a:off x="4204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0" name="Google Shape;70;p13"/>
          <p:cNvSpPr txBox="1">
            <a:spLocks noGrp="1"/>
          </p:cNvSpPr>
          <p:nvPr>
            <p:ph type="title" idx="6" hasCustomPrompt="1"/>
          </p:nvPr>
        </p:nvSpPr>
        <p:spPr>
          <a:xfrm>
            <a:off x="6790650" y="1633283"/>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title" idx="7" hasCustomPrompt="1"/>
          </p:nvPr>
        </p:nvSpPr>
        <p:spPr>
          <a:xfrm>
            <a:off x="6790650" y="306669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3" name="Google Shape;73;p13"/>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4" name="Google Shape;74;p13"/>
          <p:cNvSpPr txBox="1">
            <a:spLocks noGrp="1"/>
          </p:cNvSpPr>
          <p:nvPr>
            <p:ph type="subTitle" idx="9"/>
          </p:nvPr>
        </p:nvSpPr>
        <p:spPr>
          <a:xfrm>
            <a:off x="5892000" y="2187625"/>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5" name="Google Shape;75;p13"/>
          <p:cNvSpPr txBox="1">
            <a:spLocks noGrp="1"/>
          </p:cNvSpPr>
          <p:nvPr>
            <p:ph type="subTitle" idx="13"/>
          </p:nvPr>
        </p:nvSpPr>
        <p:spPr>
          <a:xfrm>
            <a:off x="720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6" name="Google Shape;76;p13"/>
          <p:cNvSpPr txBox="1">
            <a:spLocks noGrp="1"/>
          </p:cNvSpPr>
          <p:nvPr>
            <p:ph type="subTitle" idx="14"/>
          </p:nvPr>
        </p:nvSpPr>
        <p:spPr>
          <a:xfrm>
            <a:off x="3306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77" name="Google Shape;77;p13"/>
          <p:cNvSpPr txBox="1">
            <a:spLocks noGrp="1"/>
          </p:cNvSpPr>
          <p:nvPr>
            <p:ph type="subTitle" idx="15"/>
          </p:nvPr>
        </p:nvSpPr>
        <p:spPr>
          <a:xfrm>
            <a:off x="5892000" y="3621100"/>
            <a:ext cx="2532000" cy="750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Doppio One"/>
                <a:ea typeface="Doppio One"/>
                <a:cs typeface="Doppio One"/>
                <a:sym typeface="Doppio On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CUSTOM_3">
    <p:bg>
      <p:bgPr>
        <a:solidFill>
          <a:schemeClr val="lt1"/>
        </a:solidFill>
        <a:effectLst/>
      </p:bgPr>
    </p:bg>
    <p:spTree>
      <p:nvGrpSpPr>
        <p:cNvPr id="1" name="Shape 78"/>
        <p:cNvGrpSpPr/>
        <p:nvPr/>
      </p:nvGrpSpPr>
      <p:grpSpPr>
        <a:xfrm>
          <a:off x="0" y="0"/>
          <a:ext cx="0" cy="0"/>
          <a:chOff x="0" y="0"/>
          <a:chExt cx="0" cy="0"/>
        </a:xfrm>
      </p:grpSpPr>
      <p:pic>
        <p:nvPicPr>
          <p:cNvPr id="79" name="Google Shape;79;p14"/>
          <p:cNvPicPr preferRelativeResize="0"/>
          <p:nvPr/>
        </p:nvPicPr>
        <p:blipFill rotWithShape="1">
          <a:blip r:embed="rId2">
            <a:alphaModFix amt="28000"/>
          </a:blip>
          <a:srcRect/>
          <a:stretch/>
        </p:blipFill>
        <p:spPr>
          <a:xfrm flipH="1">
            <a:off x="-19150" y="9525"/>
            <a:ext cx="8907048" cy="5143500"/>
          </a:xfrm>
          <a:prstGeom prst="rect">
            <a:avLst/>
          </a:prstGeom>
          <a:noFill/>
          <a:ln>
            <a:noFill/>
          </a:ln>
        </p:spPr>
      </p:pic>
      <p:sp>
        <p:nvSpPr>
          <p:cNvPr id="80" name="Google Shape;80;p14"/>
          <p:cNvSpPr/>
          <p:nvPr/>
        </p:nvSpPr>
        <p:spPr>
          <a:xfrm flipH="1">
            <a:off x="439198" y="381000"/>
            <a:ext cx="4905300" cy="4381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4"/>
          <p:cNvSpPr txBox="1">
            <a:spLocks noGrp="1"/>
          </p:cNvSpPr>
          <p:nvPr>
            <p:ph type="title" hasCustomPrompt="1"/>
          </p:nvPr>
        </p:nvSpPr>
        <p:spPr>
          <a:xfrm>
            <a:off x="1030519" y="1922732"/>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2" name="Google Shape;82;p14"/>
          <p:cNvSpPr txBox="1">
            <a:spLocks noGrp="1"/>
          </p:cNvSpPr>
          <p:nvPr>
            <p:ph type="subTitle" idx="1"/>
          </p:nvPr>
        </p:nvSpPr>
        <p:spPr>
          <a:xfrm>
            <a:off x="1030519" y="2595924"/>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T Sans"/>
              <a:buNone/>
              <a:defRPr sz="12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83" name="Google Shape;83;p14"/>
          <p:cNvSpPr txBox="1">
            <a:spLocks noGrp="1"/>
          </p:cNvSpPr>
          <p:nvPr>
            <p:ph type="title" idx="2" hasCustomPrompt="1"/>
          </p:nvPr>
        </p:nvSpPr>
        <p:spPr>
          <a:xfrm>
            <a:off x="1030519" y="3301739"/>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4" name="Google Shape;84;p14"/>
          <p:cNvSpPr txBox="1">
            <a:spLocks noGrp="1"/>
          </p:cNvSpPr>
          <p:nvPr>
            <p:ph type="subTitle" idx="3"/>
          </p:nvPr>
        </p:nvSpPr>
        <p:spPr>
          <a:xfrm>
            <a:off x="1030519" y="3974926"/>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T Sans"/>
              <a:buNone/>
              <a:defRPr sz="12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85" name="Google Shape;85;p14"/>
          <p:cNvSpPr txBox="1">
            <a:spLocks noGrp="1"/>
          </p:cNvSpPr>
          <p:nvPr>
            <p:ph type="title" idx="4" hasCustomPrompt="1"/>
          </p:nvPr>
        </p:nvSpPr>
        <p:spPr>
          <a:xfrm>
            <a:off x="1030519" y="543725"/>
            <a:ext cx="349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 name="Google Shape;86;p14"/>
          <p:cNvSpPr txBox="1">
            <a:spLocks noGrp="1"/>
          </p:cNvSpPr>
          <p:nvPr>
            <p:ph type="subTitle" idx="5"/>
          </p:nvPr>
        </p:nvSpPr>
        <p:spPr>
          <a:xfrm>
            <a:off x="1030519" y="1216922"/>
            <a:ext cx="3492600" cy="59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PT Sans"/>
              <a:buNone/>
              <a:defRPr sz="12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400"/>
              <a:buFont typeface="PT Sans"/>
              <a:buNone/>
              <a:defRPr>
                <a:solidFill>
                  <a:schemeClr val="dk1"/>
                </a:solidFill>
                <a:latin typeface="PT Sans"/>
                <a:ea typeface="PT Sans"/>
                <a:cs typeface="PT Sans"/>
                <a:sym typeface="PT Sans"/>
              </a:defRPr>
            </a:lvl9pPr>
          </a:lstStyle>
          <a:p>
            <a:endParaRPr/>
          </a:p>
        </p:txBody>
      </p:sp>
      <p:sp>
        <p:nvSpPr>
          <p:cNvPr id="87" name="Google Shape;87;p14"/>
          <p:cNvSpPr>
            <a:spLocks noGrp="1"/>
          </p:cNvSpPr>
          <p:nvPr>
            <p:ph type="pic" idx="6"/>
          </p:nvPr>
        </p:nvSpPr>
        <p:spPr>
          <a:xfrm>
            <a:off x="5715000" y="-2250"/>
            <a:ext cx="3429000" cy="5148000"/>
          </a:xfrm>
          <a:prstGeom prst="rect">
            <a:avLst/>
          </a:prstGeom>
          <a:noFill/>
          <a:ln>
            <a:noFill/>
          </a:ln>
        </p:spPr>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1pPr>
            <a:lvl2pPr lvl="1">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2pPr>
            <a:lvl3pPr lvl="2">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3pPr>
            <a:lvl4pPr lvl="3">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4pPr>
            <a:lvl5pPr lvl="4">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5pPr>
            <a:lvl6pPr lvl="5">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6pPr>
            <a:lvl7pPr lvl="6">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7pPr>
            <a:lvl8pPr lvl="7">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8pPr>
            <a:lvl9pPr lvl="8">
              <a:spcBef>
                <a:spcPts val="0"/>
              </a:spcBef>
              <a:spcAft>
                <a:spcPts val="0"/>
              </a:spcAft>
              <a:buClr>
                <a:schemeClr val="dk1"/>
              </a:buClr>
              <a:buSzPts val="2800"/>
              <a:buFont typeface="Doppio One"/>
              <a:buNone/>
              <a:defRPr sz="2800" b="1">
                <a:solidFill>
                  <a:schemeClr val="dk1"/>
                </a:solidFill>
                <a:latin typeface="Doppio One"/>
                <a:ea typeface="Doppio One"/>
                <a:cs typeface="Doppio One"/>
                <a:sym typeface="Doppio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Encode Sans"/>
              <a:buChar char="●"/>
              <a:defRPr sz="1800">
                <a:solidFill>
                  <a:schemeClr val="dk1"/>
                </a:solidFill>
                <a:latin typeface="Encode Sans"/>
                <a:ea typeface="Encode Sans"/>
                <a:cs typeface="Encode Sans"/>
                <a:sym typeface="Encode Sans"/>
              </a:defRPr>
            </a:lvl1pPr>
            <a:lvl2pPr marL="914400" lvl="1"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marL="1371600" lvl="2"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marL="1828800" lvl="3"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marL="2286000" lvl="4"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marL="2743200" lvl="5"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marL="3200400" lvl="6"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marL="3657600" lvl="7"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marL="4114800" lvl="8" indent="-317500">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6" r:id="rId6"/>
    <p:sldLayoutId id="2147483658" r:id="rId7"/>
    <p:sldLayoutId id="2147483659" r:id="rId8"/>
    <p:sldLayoutId id="2147483660" r:id="rId9"/>
    <p:sldLayoutId id="2147483661" r:id="rId10"/>
    <p:sldLayoutId id="2147483662" r:id="rId11"/>
    <p:sldLayoutId id="2147483665" r:id="rId12"/>
    <p:sldLayoutId id="2147483668" r:id="rId13"/>
    <p:sldLayoutId id="2147483669" r:id="rId14"/>
    <p:sldLayoutId id="2147483670" r:id="rId15"/>
    <p:sldLayoutId id="2147483671" r:id="rId16"/>
  </p:sldLayoutIdLst>
  <p:transition>
    <p:wip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5.jpg"/></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70"/>
        <p:cNvGrpSpPr/>
        <p:nvPr/>
      </p:nvGrpSpPr>
      <p:grpSpPr>
        <a:xfrm>
          <a:off x="0" y="0"/>
          <a:ext cx="0" cy="0"/>
          <a:chOff x="0" y="0"/>
          <a:chExt cx="0" cy="0"/>
        </a:xfrm>
      </p:grpSpPr>
      <p:sp>
        <p:nvSpPr>
          <p:cNvPr id="171" name="Google Shape;171;p29"/>
          <p:cNvSpPr txBox="1">
            <a:spLocks noGrp="1"/>
          </p:cNvSpPr>
          <p:nvPr>
            <p:ph type="ctrTitle"/>
          </p:nvPr>
        </p:nvSpPr>
        <p:spPr>
          <a:xfrm>
            <a:off x="1473525" y="2750820"/>
            <a:ext cx="6196800" cy="121785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500" dirty="0">
                <a:solidFill>
                  <a:schemeClr val="accent2"/>
                </a:solidFill>
              </a:rPr>
              <a:t>Network </a:t>
            </a:r>
            <a:r>
              <a:rPr lang="en" sz="3500" b="1" dirty="0">
                <a:solidFill>
                  <a:schemeClr val="accent2"/>
                </a:solidFill>
              </a:rPr>
              <a:t>Design Proposal </a:t>
            </a:r>
            <a:r>
              <a:rPr lang="en" sz="3500" b="1" dirty="0">
                <a:solidFill>
                  <a:schemeClr val="tx1"/>
                </a:solidFill>
              </a:rPr>
              <a:t>For NTU’s IoT Research Center</a:t>
            </a:r>
            <a:endParaRPr sz="3500" b="1" dirty="0"/>
          </a:p>
        </p:txBody>
      </p:sp>
      <p:sp>
        <p:nvSpPr>
          <p:cNvPr id="172" name="Google Shape;172;p29"/>
          <p:cNvSpPr txBox="1">
            <a:spLocks noGrp="1"/>
          </p:cNvSpPr>
          <p:nvPr>
            <p:ph type="subTitle" idx="1"/>
          </p:nvPr>
        </p:nvSpPr>
        <p:spPr>
          <a:xfrm>
            <a:off x="1473675" y="3949720"/>
            <a:ext cx="6196800" cy="52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Encode Sans"/>
                <a:ea typeface="Encode Sans"/>
                <a:cs typeface="Encode Sans"/>
                <a:sym typeface="Encode Sans"/>
              </a:rPr>
              <a:t>By: Koo Wai Kit (TP081761)</a:t>
            </a:r>
            <a:endParaRPr dirty="0">
              <a:latin typeface="Encode Sans"/>
              <a:ea typeface="Encode Sans"/>
              <a:cs typeface="Encode Sans"/>
              <a:sym typeface="Encode Sans"/>
            </a:endParaRPr>
          </a:p>
        </p:txBody>
      </p:sp>
      <p:pic>
        <p:nvPicPr>
          <p:cNvPr id="173" name="Google Shape;173;p29"/>
          <p:cNvPicPr preferRelativeResize="0">
            <a:picLocks noGrp="1"/>
          </p:cNvPicPr>
          <p:nvPr>
            <p:ph type="pic" idx="2"/>
          </p:nvPr>
        </p:nvPicPr>
        <p:blipFill rotWithShape="1">
          <a:blip r:embed="rId3">
            <a:alphaModFix/>
          </a:blip>
          <a:srcRect t="40896" b="23395"/>
          <a:stretch/>
        </p:blipFill>
        <p:spPr>
          <a:xfrm>
            <a:off x="0" y="0"/>
            <a:ext cx="9144003" cy="217619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wipe/>
      </p:transition>
    </mc:Choice>
    <mc:Fallback xmlns="">
      <p:transition spd="slow">
        <p:wip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6"/>
          <p:cNvSpPr txBox="1">
            <a:spLocks noGrp="1"/>
          </p:cNvSpPr>
          <p:nvPr>
            <p:ph type="title"/>
          </p:nvPr>
        </p:nvSpPr>
        <p:spPr>
          <a:xfrm>
            <a:off x="720000" y="46026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NetSim Network Design</a:t>
            </a:r>
            <a:endParaRPr dirty="0"/>
          </a:p>
        </p:txBody>
      </p:sp>
      <p:sp>
        <p:nvSpPr>
          <p:cNvPr id="380" name="Google Shape;380;p46"/>
          <p:cNvSpPr txBox="1"/>
          <p:nvPr/>
        </p:nvSpPr>
        <p:spPr>
          <a:xfrm>
            <a:off x="6038704" y="1125100"/>
            <a:ext cx="2043144" cy="358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solidFill>
                  <a:schemeClr val="dk1"/>
                </a:solidFill>
                <a:latin typeface="Doppio One"/>
                <a:ea typeface="Doppio One"/>
                <a:cs typeface="Doppio One"/>
                <a:sym typeface="Doppio One"/>
              </a:rPr>
              <a:t>Components</a:t>
            </a:r>
            <a:endParaRPr sz="1800" b="1" dirty="0">
              <a:solidFill>
                <a:schemeClr val="dk1"/>
              </a:solidFill>
              <a:latin typeface="Doppio One"/>
              <a:ea typeface="Doppio One"/>
              <a:cs typeface="Doppio One"/>
              <a:sym typeface="Doppio One"/>
            </a:endParaRPr>
          </a:p>
        </p:txBody>
      </p:sp>
      <p:sp>
        <p:nvSpPr>
          <p:cNvPr id="387" name="Google Shape;387;p46"/>
          <p:cNvSpPr/>
          <p:nvPr/>
        </p:nvSpPr>
        <p:spPr>
          <a:xfrm>
            <a:off x="5816991" y="1236587"/>
            <a:ext cx="178780" cy="146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380;p46">
            <a:extLst>
              <a:ext uri="{FF2B5EF4-FFF2-40B4-BE49-F238E27FC236}">
                <a16:creationId xmlns:a16="http://schemas.microsoft.com/office/drawing/2014/main" id="{C3714EA4-CE99-BC8A-EA90-05DD66877EFA}"/>
              </a:ext>
            </a:extLst>
          </p:cNvPr>
          <p:cNvSpPr txBox="1"/>
          <p:nvPr/>
        </p:nvSpPr>
        <p:spPr>
          <a:xfrm>
            <a:off x="5803314" y="1483899"/>
            <a:ext cx="2868246" cy="3054555"/>
          </a:xfrm>
          <a:prstGeom prst="rect">
            <a:avLst/>
          </a:prstGeom>
          <a:noFill/>
          <a:ln>
            <a:noFill/>
          </a:ln>
        </p:spPr>
        <p:txBody>
          <a:bodyPr spcFirstLastPara="1" wrap="square" lIns="91425" tIns="91425" rIns="91425" bIns="91425" anchor="t" anchorCtr="0">
            <a:noAutofit/>
          </a:bodyPr>
          <a:lstStyle/>
          <a:p>
            <a:pPr lvl="0" algn="l" rtl="0">
              <a:spcBef>
                <a:spcPts val="0"/>
              </a:spcBef>
              <a:spcAft>
                <a:spcPts val="0"/>
              </a:spcAft>
              <a:buClr>
                <a:schemeClr val="accent1"/>
              </a:buClr>
            </a:pPr>
            <a:r>
              <a:rPr lang="en-US" sz="1100" u="sng" dirty="0">
                <a:solidFill>
                  <a:schemeClr val="dk1"/>
                </a:solidFill>
                <a:latin typeface="Doppio One"/>
                <a:ea typeface="Doppio One"/>
                <a:cs typeface="Doppio One"/>
                <a:sym typeface="Doppio One"/>
              </a:rPr>
              <a:t>5</a:t>
            </a:r>
            <a:r>
              <a:rPr lang="en-MY" sz="1100" u="sng" dirty="0">
                <a:solidFill>
                  <a:schemeClr val="dk1"/>
                </a:solidFill>
                <a:latin typeface="Doppio One"/>
                <a:ea typeface="Doppio One"/>
                <a:cs typeface="Doppio One"/>
                <a:sym typeface="Doppio One"/>
              </a:rPr>
              <a:t> WAPs</a:t>
            </a:r>
          </a:p>
          <a:p>
            <a:pPr marL="285750" lvl="8" indent="-285750">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Comprehensive wireless coverage</a:t>
            </a:r>
          </a:p>
          <a:p>
            <a:pPr marL="285750" lvl="8" indent="-285750">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Support IoT devices &amp; general use</a:t>
            </a:r>
          </a:p>
          <a:p>
            <a:pPr marL="285750" lvl="8" indent="-285750">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Improve network reliability </a:t>
            </a:r>
          </a:p>
          <a:p>
            <a:pPr lvl="8">
              <a:buClr>
                <a:schemeClr val="accent1"/>
              </a:buClr>
            </a:pPr>
            <a:endParaRPr lang="en-MY" sz="1100" dirty="0">
              <a:solidFill>
                <a:schemeClr val="dk1"/>
              </a:solidFill>
              <a:latin typeface="Doppio One"/>
              <a:ea typeface="Doppio One"/>
              <a:cs typeface="Doppio One"/>
              <a:sym typeface="Doppio One"/>
            </a:endParaRPr>
          </a:p>
          <a:p>
            <a:pPr lvl="0" algn="l" rtl="0">
              <a:spcBef>
                <a:spcPts val="0"/>
              </a:spcBef>
              <a:spcAft>
                <a:spcPts val="0"/>
              </a:spcAft>
              <a:buClr>
                <a:schemeClr val="accent1"/>
              </a:buClr>
            </a:pPr>
            <a:r>
              <a:rPr lang="en-MY" sz="1100" u="sng" dirty="0">
                <a:solidFill>
                  <a:schemeClr val="dk1"/>
                </a:solidFill>
                <a:latin typeface="Doppio One"/>
                <a:ea typeface="Doppio One"/>
                <a:cs typeface="Doppio One"/>
                <a:sym typeface="Doppio One"/>
              </a:rPr>
              <a:t>2 Switches</a:t>
            </a:r>
          </a:p>
          <a:p>
            <a:pPr marL="285750" lvl="0" indent="-285750" algn="l" rtl="0">
              <a:spcBef>
                <a:spcPts val="0"/>
              </a:spcBef>
              <a:spcAft>
                <a:spcPts val="0"/>
              </a:spcAft>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Segment network</a:t>
            </a:r>
          </a:p>
          <a:p>
            <a:pPr marL="285750" lvl="0" indent="-285750" algn="l" rtl="0">
              <a:spcBef>
                <a:spcPts val="0"/>
              </a:spcBef>
              <a:spcAft>
                <a:spcPts val="0"/>
              </a:spcAft>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Reduce collisions &amp; network congestion</a:t>
            </a:r>
          </a:p>
          <a:p>
            <a:pPr marL="285750" lvl="1" indent="-285750">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Enhance performance &amp; scalability</a:t>
            </a:r>
          </a:p>
          <a:p>
            <a:pPr lvl="0" algn="l" rtl="0">
              <a:spcBef>
                <a:spcPts val="0"/>
              </a:spcBef>
              <a:spcAft>
                <a:spcPts val="0"/>
              </a:spcAft>
              <a:buClr>
                <a:schemeClr val="accent1"/>
              </a:buClr>
            </a:pPr>
            <a:endParaRPr lang="en-MY" sz="1100" dirty="0">
              <a:solidFill>
                <a:schemeClr val="dk1"/>
              </a:solidFill>
              <a:latin typeface="Doppio One"/>
              <a:ea typeface="Doppio One"/>
              <a:cs typeface="Doppio One"/>
              <a:sym typeface="Doppio One"/>
            </a:endParaRPr>
          </a:p>
          <a:p>
            <a:pPr lvl="0" algn="l" rtl="0">
              <a:spcBef>
                <a:spcPts val="0"/>
              </a:spcBef>
              <a:spcAft>
                <a:spcPts val="0"/>
              </a:spcAft>
              <a:buClr>
                <a:schemeClr val="accent1"/>
              </a:buClr>
            </a:pPr>
            <a:r>
              <a:rPr lang="en-MY" sz="1100" u="sng" dirty="0">
                <a:solidFill>
                  <a:schemeClr val="dk1"/>
                </a:solidFill>
                <a:latin typeface="Doppio One"/>
                <a:ea typeface="Doppio One"/>
                <a:cs typeface="Doppio One"/>
                <a:sym typeface="Doppio One"/>
              </a:rPr>
              <a:t>2 Routers</a:t>
            </a:r>
            <a:endParaRPr lang="en-MY" sz="1100" dirty="0">
              <a:solidFill>
                <a:schemeClr val="dk1"/>
              </a:solidFill>
              <a:latin typeface="Doppio One"/>
              <a:ea typeface="Doppio One"/>
              <a:cs typeface="Doppio One"/>
              <a:sym typeface="Doppio One"/>
            </a:endParaRPr>
          </a:p>
          <a:p>
            <a:pPr marL="171450" lvl="0" indent="-171450" algn="l" rtl="0">
              <a:spcBef>
                <a:spcPts val="0"/>
              </a:spcBef>
              <a:spcAft>
                <a:spcPts val="0"/>
              </a:spcAft>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Internet connectivity</a:t>
            </a:r>
          </a:p>
          <a:p>
            <a:pPr marL="171450" lvl="0" indent="-171450" algn="l" rtl="0">
              <a:spcBef>
                <a:spcPts val="0"/>
              </a:spcBef>
              <a:spcAft>
                <a:spcPts val="0"/>
              </a:spcAft>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Router failover (backup)</a:t>
            </a:r>
          </a:p>
          <a:p>
            <a:pPr marL="171450" lvl="0" indent="-171450" algn="l" rtl="0">
              <a:spcBef>
                <a:spcPts val="0"/>
              </a:spcBef>
              <a:spcAft>
                <a:spcPts val="0"/>
              </a:spcAft>
              <a:buClr>
                <a:schemeClr val="accent1"/>
              </a:buClr>
              <a:buFont typeface="Wingdings" panose="05000000000000000000" pitchFamily="2" charset="2"/>
              <a:buChar char="Ø"/>
            </a:pPr>
            <a:r>
              <a:rPr lang="en-MY" sz="1100" dirty="0">
                <a:solidFill>
                  <a:schemeClr val="dk1"/>
                </a:solidFill>
                <a:latin typeface="Doppio One"/>
                <a:ea typeface="Doppio One"/>
                <a:cs typeface="Doppio One"/>
                <a:sym typeface="Doppio One"/>
              </a:rPr>
              <a:t>Load balancing</a:t>
            </a:r>
          </a:p>
          <a:p>
            <a:pPr marL="171450" lvl="0" indent="-171450" algn="l" rtl="0">
              <a:spcBef>
                <a:spcPts val="0"/>
              </a:spcBef>
              <a:spcAft>
                <a:spcPts val="0"/>
              </a:spcAft>
              <a:buClr>
                <a:schemeClr val="accent1"/>
              </a:buClr>
              <a:buFont typeface="Wingdings" panose="05000000000000000000" pitchFamily="2" charset="2"/>
              <a:buChar char="Ø"/>
            </a:pPr>
            <a:endParaRPr lang="en-MY" sz="1100" dirty="0">
              <a:solidFill>
                <a:schemeClr val="dk1"/>
              </a:solidFill>
              <a:latin typeface="Doppio One"/>
              <a:ea typeface="Doppio One"/>
              <a:cs typeface="Doppio One"/>
              <a:sym typeface="Doppio One"/>
            </a:endParaRPr>
          </a:p>
          <a:p>
            <a:pPr marL="171450" lvl="0" indent="-171450" algn="l" rtl="0">
              <a:spcBef>
                <a:spcPts val="0"/>
              </a:spcBef>
              <a:spcAft>
                <a:spcPts val="0"/>
              </a:spcAft>
              <a:buClr>
                <a:schemeClr val="accent1"/>
              </a:buClr>
              <a:buFont typeface="Wingdings" panose="05000000000000000000" pitchFamily="2" charset="2"/>
              <a:buChar char="ü"/>
            </a:pPr>
            <a:r>
              <a:rPr lang="en-MY" sz="1100" dirty="0">
                <a:solidFill>
                  <a:schemeClr val="accent2"/>
                </a:solidFill>
                <a:latin typeface="Doppio One"/>
                <a:ea typeface="Doppio One"/>
                <a:cs typeface="Doppio One"/>
                <a:sym typeface="Doppio One"/>
              </a:rPr>
              <a:t>Provide a reliable and effective high-speed LAN for the center</a:t>
            </a:r>
          </a:p>
          <a:p>
            <a:pPr lvl="1">
              <a:buClr>
                <a:schemeClr val="accent1"/>
              </a:buClr>
            </a:pPr>
            <a:endParaRPr lang="en-MY" sz="1100" dirty="0">
              <a:solidFill>
                <a:schemeClr val="dk1"/>
              </a:solidFill>
              <a:latin typeface="Doppio One"/>
              <a:ea typeface="Doppio One"/>
              <a:cs typeface="Doppio One"/>
              <a:sym typeface="Doppio One"/>
            </a:endParaRPr>
          </a:p>
        </p:txBody>
      </p:sp>
      <p:pic>
        <p:nvPicPr>
          <p:cNvPr id="3" name="Picture 2">
            <a:extLst>
              <a:ext uri="{FF2B5EF4-FFF2-40B4-BE49-F238E27FC236}">
                <a16:creationId xmlns:a16="http://schemas.microsoft.com/office/drawing/2014/main" id="{2D74C927-B021-DA6D-1B53-EC27BD134C3D}"/>
              </a:ext>
            </a:extLst>
          </p:cNvPr>
          <p:cNvPicPr>
            <a:picLocks noChangeAspect="1"/>
          </p:cNvPicPr>
          <p:nvPr/>
        </p:nvPicPr>
        <p:blipFill>
          <a:blip r:embed="rId3"/>
          <a:stretch>
            <a:fillRect/>
          </a:stretch>
        </p:blipFill>
        <p:spPr>
          <a:xfrm>
            <a:off x="798623" y="1382987"/>
            <a:ext cx="4778957" cy="3149768"/>
          </a:xfrm>
          <a:prstGeom prst="rect">
            <a:avLst/>
          </a:prstGeom>
        </p:spPr>
      </p:pic>
    </p:spTree>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MY" sz="3000" dirty="0"/>
              <a:t>Network Configuration and Justifications</a:t>
            </a:r>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pic>
        <p:nvPicPr>
          <p:cNvPr id="9" name="Google Shape;213;p33">
            <a:extLst>
              <a:ext uri="{FF2B5EF4-FFF2-40B4-BE49-F238E27FC236}">
                <a16:creationId xmlns:a16="http://schemas.microsoft.com/office/drawing/2014/main" id="{9F737A0F-0F48-8EE8-0C4C-54A0ADC795BD}"/>
              </a:ext>
            </a:extLst>
          </p:cNvPr>
          <p:cNvPicPr preferRelativeResize="0">
            <a:picLocks noGrp="1"/>
          </p:cNvPicPr>
          <p:nvPr>
            <p:ph type="pic" idx="3"/>
          </p:nvPr>
        </p:nvPicPr>
        <p:blipFill rotWithShape="1">
          <a:blip r:embed="rId3">
            <a:alphaModFix/>
          </a:blip>
          <a:srcRect t="37146" b="27145"/>
          <a:stretch/>
        </p:blipFill>
        <p:spPr>
          <a:xfrm>
            <a:off x="5" y="2967300"/>
            <a:ext cx="9144003" cy="2176199"/>
          </a:xfrm>
          <a:prstGeom prst="rect">
            <a:avLst/>
          </a:prstGeom>
        </p:spPr>
      </p:pic>
    </p:spTree>
    <p:extLst>
      <p:ext uri="{BB962C8B-B14F-4D97-AF65-F5344CB8AC3E}">
        <p14:creationId xmlns:p14="http://schemas.microsoft.com/office/powerpoint/2010/main" val="2015694479"/>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2"/>
          <p:cNvSpPr txBox="1">
            <a:spLocks noGrp="1"/>
          </p:cNvSpPr>
          <p:nvPr>
            <p:ph type="title"/>
          </p:nvPr>
        </p:nvSpPr>
        <p:spPr>
          <a:xfrm>
            <a:off x="6469216" y="541020"/>
            <a:ext cx="2316808" cy="81534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000" dirty="0">
                <a:solidFill>
                  <a:schemeClr val="accent2">
                    <a:lumMod val="60000"/>
                    <a:lumOff val="40000"/>
                  </a:schemeClr>
                </a:solidFill>
              </a:rPr>
              <a:t>Network Configuration </a:t>
            </a:r>
            <a:endParaRPr sz="2000" dirty="0">
              <a:solidFill>
                <a:schemeClr val="accent2">
                  <a:lumMod val="60000"/>
                  <a:lumOff val="40000"/>
                </a:schemeClr>
              </a:solidFill>
            </a:endParaRPr>
          </a:p>
        </p:txBody>
      </p:sp>
      <p:sp>
        <p:nvSpPr>
          <p:cNvPr id="321" name="Google Shape;321;p42"/>
          <p:cNvSpPr txBox="1">
            <a:spLocks noGrp="1"/>
          </p:cNvSpPr>
          <p:nvPr>
            <p:ph type="subTitle" idx="1"/>
          </p:nvPr>
        </p:nvSpPr>
        <p:spPr>
          <a:xfrm>
            <a:off x="693092" y="617769"/>
            <a:ext cx="5905828" cy="3907961"/>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SzPts val="1200"/>
              <a:buChar char="●"/>
            </a:pPr>
            <a:r>
              <a:rPr lang="en" b="1" dirty="0">
                <a:solidFill>
                  <a:schemeClr val="accent2"/>
                </a:solidFill>
              </a:rPr>
              <a:t>Routing Protocol</a:t>
            </a:r>
            <a:r>
              <a:rPr lang="en" dirty="0"/>
              <a:t>: </a:t>
            </a:r>
            <a:r>
              <a:rPr lang="en" b="1" dirty="0"/>
              <a:t>Open Shortest Path First (OSPF)</a:t>
            </a:r>
          </a:p>
          <a:p>
            <a:pPr lvl="1" indent="-304800" algn="l">
              <a:buChar char="●"/>
            </a:pPr>
            <a:r>
              <a:rPr lang="en-MY" dirty="0"/>
              <a:t>Suitable for large, complex networks</a:t>
            </a:r>
            <a:endParaRPr lang="en-US" dirty="0"/>
          </a:p>
          <a:p>
            <a:pPr lvl="1" indent="-304800" algn="l">
              <a:buChar char="●"/>
            </a:pPr>
            <a:r>
              <a:rPr lang="en-US" dirty="0"/>
              <a:t>Efficiently manages network changes and balances load</a:t>
            </a:r>
          </a:p>
          <a:p>
            <a:pPr lvl="1" indent="-304800" algn="l">
              <a:buChar char="●"/>
            </a:pPr>
            <a:r>
              <a:rPr lang="en-US" dirty="0"/>
              <a:t>Faster convergence than RIP</a:t>
            </a:r>
          </a:p>
          <a:p>
            <a:pPr lvl="1" indent="-304800" algn="l">
              <a:buChar char="●"/>
            </a:pPr>
            <a:r>
              <a:rPr lang="en-US" dirty="0"/>
              <a:t>No hop count limitations like RIP (better for growth)</a:t>
            </a:r>
            <a:endParaRPr lang="en" dirty="0"/>
          </a:p>
          <a:p>
            <a:pPr lvl="1" indent="-304800" algn="l">
              <a:buChar char="●"/>
            </a:pPr>
            <a:endParaRPr lang="en" dirty="0"/>
          </a:p>
          <a:p>
            <a:pPr marL="1238250" lvl="2" indent="-171450" algn="l">
              <a:buClr>
                <a:schemeClr val="accent2">
                  <a:lumMod val="40000"/>
                  <a:lumOff val="60000"/>
                </a:schemeClr>
              </a:buClr>
              <a:buFont typeface="Wingdings" panose="05000000000000000000" pitchFamily="2" charset="2"/>
              <a:buChar char="Ø"/>
            </a:pPr>
            <a:r>
              <a:rPr lang="en" dirty="0"/>
              <a:t>aligns with the center’s potential for growth </a:t>
            </a:r>
          </a:p>
          <a:p>
            <a:pPr lvl="2" indent="-304800" algn="l">
              <a:buFont typeface="Wingdings" panose="05000000000000000000" pitchFamily="2" charset="2"/>
              <a:buChar char="Ø"/>
            </a:pPr>
            <a:endParaRPr lang="en" dirty="0"/>
          </a:p>
          <a:p>
            <a:pPr marL="457200" lvl="0" indent="-304800" algn="l" rtl="0">
              <a:lnSpc>
                <a:spcPct val="150000"/>
              </a:lnSpc>
              <a:spcBef>
                <a:spcPts val="0"/>
              </a:spcBef>
              <a:spcAft>
                <a:spcPts val="0"/>
              </a:spcAft>
              <a:buSzPts val="1200"/>
              <a:buChar char="●"/>
            </a:pPr>
            <a:r>
              <a:rPr lang="en" b="1" dirty="0">
                <a:solidFill>
                  <a:schemeClr val="accent2"/>
                </a:solidFill>
              </a:rPr>
              <a:t>Wireless Standard</a:t>
            </a:r>
            <a:r>
              <a:rPr lang="en" dirty="0"/>
              <a:t>: </a:t>
            </a:r>
            <a:r>
              <a:rPr lang="en" b="1" dirty="0"/>
              <a:t>IEEE 802.11ac</a:t>
            </a:r>
          </a:p>
          <a:p>
            <a:pPr lvl="1" indent="-304800" algn="l">
              <a:buChar char="●"/>
            </a:pPr>
            <a:r>
              <a:rPr lang="en-US" dirty="0"/>
              <a:t>Superior performance (up to 6.93 Gbps throughput)</a:t>
            </a:r>
          </a:p>
          <a:p>
            <a:pPr lvl="1" indent="-304800" algn="l">
              <a:buChar char="●"/>
            </a:pPr>
            <a:r>
              <a:rPr lang="en-US" dirty="0"/>
              <a:t>Wider bandwidth channels (efficient for high demand)</a:t>
            </a:r>
          </a:p>
          <a:p>
            <a:pPr marL="609600" lvl="1" indent="0" algn="l">
              <a:buNone/>
            </a:pPr>
            <a:endParaRPr lang="en" dirty="0"/>
          </a:p>
          <a:p>
            <a:pPr marL="1238250" lvl="2" indent="-171450" algn="l">
              <a:buClr>
                <a:schemeClr val="accent2">
                  <a:lumMod val="40000"/>
                  <a:lumOff val="60000"/>
                </a:schemeClr>
              </a:buClr>
              <a:buFont typeface="Wingdings" panose="05000000000000000000" pitchFamily="2" charset="2"/>
              <a:buChar char="Ø"/>
            </a:pPr>
            <a:r>
              <a:rPr lang="en" dirty="0"/>
              <a:t>caters to high-demand research environment of the IoTRC</a:t>
            </a:r>
          </a:p>
          <a:p>
            <a:pPr marL="1066800" lvl="2" indent="0" algn="l">
              <a:buNone/>
            </a:pPr>
            <a:endParaRPr lang="en" dirty="0"/>
          </a:p>
          <a:p>
            <a:pPr marL="457200" lvl="0" indent="-304800" algn="l" rtl="0">
              <a:lnSpc>
                <a:spcPct val="150000"/>
              </a:lnSpc>
              <a:spcBef>
                <a:spcPts val="0"/>
              </a:spcBef>
              <a:spcAft>
                <a:spcPts val="0"/>
              </a:spcAft>
              <a:buSzPts val="1200"/>
              <a:buChar char="●"/>
            </a:pPr>
            <a:r>
              <a:rPr lang="en" b="1" dirty="0">
                <a:solidFill>
                  <a:schemeClr val="accent2"/>
                </a:solidFill>
              </a:rPr>
              <a:t>Encryption Algorithm</a:t>
            </a:r>
            <a:r>
              <a:rPr lang="en" dirty="0"/>
              <a:t>: </a:t>
            </a:r>
            <a:r>
              <a:rPr lang="en" b="1" dirty="0"/>
              <a:t>Advanced Encryption Standard (AES)</a:t>
            </a:r>
            <a:endParaRPr lang="en-US" dirty="0"/>
          </a:p>
          <a:p>
            <a:pPr lvl="1" indent="-304800" algn="l">
              <a:buChar char="●"/>
            </a:pPr>
            <a:r>
              <a:rPr lang="en-US" dirty="0"/>
              <a:t>Strong security against unauthorized access.</a:t>
            </a:r>
          </a:p>
          <a:p>
            <a:pPr lvl="1" indent="-304800" algn="l">
              <a:buChar char="●"/>
            </a:pPr>
            <a:r>
              <a:rPr lang="en-US" dirty="0"/>
              <a:t>Efficient and compatible with modern hardware acceleration.</a:t>
            </a:r>
          </a:p>
          <a:p>
            <a:pPr lvl="1" indent="-304800" algn="l">
              <a:buChar char="●"/>
            </a:pPr>
            <a:endParaRPr lang="en-US" dirty="0"/>
          </a:p>
          <a:p>
            <a:pPr marL="1238250" lvl="2" indent="-171450" algn="l">
              <a:buClr>
                <a:schemeClr val="accent2">
                  <a:lumMod val="40000"/>
                  <a:lumOff val="60000"/>
                </a:schemeClr>
              </a:buClr>
              <a:buFont typeface="Wingdings" panose="05000000000000000000" pitchFamily="2" charset="2"/>
              <a:buChar char="Ø"/>
            </a:pPr>
            <a:r>
              <a:rPr lang="en-US" dirty="0"/>
              <a:t>well-suited for the center's data-intensive research applications</a:t>
            </a:r>
            <a:endParaRPr lang="en" dirty="0"/>
          </a:p>
          <a:p>
            <a:pPr lvl="1" indent="-304800" algn="l">
              <a:buChar char="●"/>
            </a:pPr>
            <a:endParaRPr lang="en" dirty="0"/>
          </a:p>
        </p:txBody>
      </p:sp>
      <p:pic>
        <p:nvPicPr>
          <p:cNvPr id="2" name="Google Shape;368;p45">
            <a:extLst>
              <a:ext uri="{FF2B5EF4-FFF2-40B4-BE49-F238E27FC236}">
                <a16:creationId xmlns:a16="http://schemas.microsoft.com/office/drawing/2014/main" id="{D32194E7-1527-AA62-F6B2-3E46AD17EA00}"/>
              </a:ext>
            </a:extLst>
          </p:cNvPr>
          <p:cNvPicPr preferRelativeResize="0"/>
          <p:nvPr/>
        </p:nvPicPr>
        <p:blipFill rotWithShape="1">
          <a:blip r:embed="rId3">
            <a:alphaModFix/>
          </a:blip>
          <a:srcRect l="67411" r="5198"/>
          <a:stretch/>
        </p:blipFill>
        <p:spPr>
          <a:xfrm>
            <a:off x="6932213" y="1432560"/>
            <a:ext cx="1390814" cy="3025140"/>
          </a:xfrm>
          <a:prstGeom prst="rect">
            <a:avLst/>
          </a:prstGeom>
          <a:noFill/>
          <a:ln>
            <a:noFill/>
          </a:ln>
        </p:spPr>
      </p:pic>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0"/>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Conclusion &amp; </a:t>
            </a:r>
            <a:r>
              <a:rPr lang="en-US" dirty="0" err="1"/>
              <a:t>QnA</a:t>
            </a:r>
            <a:endParaRPr dirty="0"/>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pic>
        <p:nvPicPr>
          <p:cNvPr id="7" name="Google Shape;223;p34">
            <a:extLst>
              <a:ext uri="{FF2B5EF4-FFF2-40B4-BE49-F238E27FC236}">
                <a16:creationId xmlns:a16="http://schemas.microsoft.com/office/drawing/2014/main" id="{298CE539-00D6-154B-EECA-3FEA3A2BF825}"/>
              </a:ext>
            </a:extLst>
          </p:cNvPr>
          <p:cNvPicPr preferRelativeResize="0">
            <a:picLocks/>
          </p:cNvPicPr>
          <p:nvPr/>
        </p:nvPicPr>
        <p:blipFill rotWithShape="1">
          <a:blip r:embed="rId3">
            <a:alphaModFix/>
          </a:blip>
          <a:srcRect t="23910" b="21673"/>
          <a:stretch/>
        </p:blipFill>
        <p:spPr>
          <a:xfrm>
            <a:off x="-1" y="2967296"/>
            <a:ext cx="9143995" cy="2176200"/>
          </a:xfrm>
          <a:prstGeom prst="rect">
            <a:avLst/>
          </a:prstGeom>
        </p:spPr>
      </p:pic>
    </p:spTree>
    <p:extLst>
      <p:ext uri="{BB962C8B-B14F-4D97-AF65-F5344CB8AC3E}">
        <p14:creationId xmlns:p14="http://schemas.microsoft.com/office/powerpoint/2010/main" val="3611015972"/>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5"/>
          <p:cNvSpPr txBox="1">
            <a:spLocks noGrp="1"/>
          </p:cNvSpPr>
          <p:nvPr>
            <p:ph type="subTitle" idx="4"/>
          </p:nvPr>
        </p:nvSpPr>
        <p:spPr>
          <a:xfrm>
            <a:off x="1511000" y="2565002"/>
            <a:ext cx="2305500" cy="386299"/>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Good Foundation</a:t>
            </a:r>
            <a:endParaRPr dirty="0"/>
          </a:p>
        </p:txBody>
      </p:sp>
      <p:sp>
        <p:nvSpPr>
          <p:cNvPr id="231" name="Google Shape;231;p35"/>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Conclusion</a:t>
            </a:r>
            <a:endParaRPr dirty="0"/>
          </a:p>
        </p:txBody>
      </p:sp>
      <p:sp>
        <p:nvSpPr>
          <p:cNvPr id="232" name="Google Shape;232;p35"/>
          <p:cNvSpPr txBox="1">
            <a:spLocks noGrp="1"/>
          </p:cNvSpPr>
          <p:nvPr>
            <p:ph type="subTitle" idx="1"/>
          </p:nvPr>
        </p:nvSpPr>
        <p:spPr>
          <a:xfrm>
            <a:off x="1511000" y="2975922"/>
            <a:ext cx="2894480" cy="157015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network design provides a </a:t>
            </a:r>
            <a:r>
              <a:rPr lang="en-US" u="sng" dirty="0"/>
              <a:t>secure, scalable, and high-performance foundation</a:t>
            </a:r>
            <a:r>
              <a:rPr lang="en-US" dirty="0"/>
              <a:t> for NTU's IoTRC</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dirty="0">
                <a:solidFill>
                  <a:schemeClr val="accent2">
                    <a:lumMod val="40000"/>
                    <a:lumOff val="60000"/>
                  </a:schemeClr>
                </a:solidFill>
              </a:rPr>
              <a:t>empowers researchers to focus on innovation without limitations from their network infrastructure</a:t>
            </a:r>
            <a:endParaRPr dirty="0">
              <a:solidFill>
                <a:schemeClr val="accent2">
                  <a:lumMod val="40000"/>
                  <a:lumOff val="60000"/>
                </a:schemeClr>
              </a:solidFill>
            </a:endParaRPr>
          </a:p>
        </p:txBody>
      </p:sp>
      <p:sp>
        <p:nvSpPr>
          <p:cNvPr id="233" name="Google Shape;233;p35"/>
          <p:cNvSpPr txBox="1">
            <a:spLocks noGrp="1"/>
          </p:cNvSpPr>
          <p:nvPr>
            <p:ph type="subTitle" idx="2"/>
          </p:nvPr>
        </p:nvSpPr>
        <p:spPr>
          <a:xfrm>
            <a:off x="5327500" y="2951301"/>
            <a:ext cx="2894480" cy="15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u="sng" dirty="0"/>
              <a:t>Routing protocol, wireless standard, and encryption algorithm</a:t>
            </a:r>
            <a:r>
              <a:rPr lang="en-US" dirty="0"/>
              <a:t> are strategically selected to support the research needs</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dirty="0">
                <a:solidFill>
                  <a:schemeClr val="accent2">
                    <a:lumMod val="40000"/>
                    <a:lumOff val="60000"/>
                  </a:schemeClr>
                </a:solidFill>
              </a:rPr>
              <a:t>prioritizes network performance and data security</a:t>
            </a:r>
          </a:p>
        </p:txBody>
      </p:sp>
      <p:sp>
        <p:nvSpPr>
          <p:cNvPr id="235" name="Google Shape;235;p35"/>
          <p:cNvSpPr txBox="1">
            <a:spLocks noGrp="1"/>
          </p:cNvSpPr>
          <p:nvPr>
            <p:ph type="subTitle" idx="5"/>
          </p:nvPr>
        </p:nvSpPr>
        <p:spPr>
          <a:xfrm>
            <a:off x="5327500" y="2471801"/>
            <a:ext cx="269636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MY" dirty="0"/>
              <a:t>Optimized for Research</a:t>
            </a:r>
            <a:endParaRPr dirty="0"/>
          </a:p>
        </p:txBody>
      </p:sp>
      <p:pic>
        <p:nvPicPr>
          <p:cNvPr id="236" name="Google Shape;236;p35"/>
          <p:cNvPicPr preferRelativeResize="0">
            <a:picLocks noGrp="1"/>
          </p:cNvPicPr>
          <p:nvPr>
            <p:ph type="pic" idx="7"/>
          </p:nvPr>
        </p:nvPicPr>
        <p:blipFill rotWithShape="1">
          <a:blip r:embed="rId3">
            <a:alphaModFix/>
          </a:blip>
          <a:srcRect t="21488" b="21482"/>
          <a:stretch/>
        </p:blipFill>
        <p:spPr>
          <a:xfrm>
            <a:off x="1511000" y="1509050"/>
            <a:ext cx="2305500" cy="876299"/>
          </a:xfrm>
          <a:prstGeom prst="rect">
            <a:avLst/>
          </a:prstGeom>
        </p:spPr>
      </p:pic>
      <p:pic>
        <p:nvPicPr>
          <p:cNvPr id="237" name="Google Shape;237;p35"/>
          <p:cNvPicPr preferRelativeResize="0">
            <a:picLocks noGrp="1"/>
          </p:cNvPicPr>
          <p:nvPr>
            <p:ph type="pic" idx="8"/>
          </p:nvPr>
        </p:nvPicPr>
        <p:blipFill rotWithShape="1">
          <a:blip r:embed="rId4">
            <a:alphaModFix/>
          </a:blip>
          <a:srcRect t="21488" b="21482"/>
          <a:stretch/>
        </p:blipFill>
        <p:spPr>
          <a:xfrm>
            <a:off x="5327500" y="1509050"/>
            <a:ext cx="2305500" cy="876299"/>
          </a:xfrm>
          <a:prstGeom prst="rect">
            <a:avLst/>
          </a:prstGeom>
        </p:spPr>
      </p:pic>
    </p:spTree>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403"/>
        <p:cNvGrpSpPr/>
        <p:nvPr/>
      </p:nvGrpSpPr>
      <p:grpSpPr>
        <a:xfrm>
          <a:off x="0" y="0"/>
          <a:ext cx="0" cy="0"/>
          <a:chOff x="0" y="0"/>
          <a:chExt cx="0" cy="0"/>
        </a:xfrm>
      </p:grpSpPr>
      <p:sp>
        <p:nvSpPr>
          <p:cNvPr id="404" name="Google Shape;404;p48"/>
          <p:cNvSpPr txBox="1">
            <a:spLocks noGrp="1"/>
          </p:cNvSpPr>
          <p:nvPr>
            <p:ph type="subTitle" idx="1"/>
          </p:nvPr>
        </p:nvSpPr>
        <p:spPr>
          <a:xfrm>
            <a:off x="713325" y="2386504"/>
            <a:ext cx="4096800" cy="5852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lt1"/>
              </a:buClr>
              <a:buSzPts val="1100"/>
              <a:buFont typeface="Arial"/>
              <a:buNone/>
            </a:pPr>
            <a:r>
              <a:rPr lang="en" sz="1800" b="1" dirty="0">
                <a:latin typeface="Doppio One"/>
                <a:ea typeface="Doppio One"/>
                <a:cs typeface="Doppio One"/>
                <a:sym typeface="Doppio One"/>
              </a:rPr>
              <a:t>Do you have any questions?</a:t>
            </a:r>
            <a:endParaRPr sz="1800" b="1" dirty="0">
              <a:latin typeface="Doppio One"/>
              <a:ea typeface="Doppio One"/>
              <a:cs typeface="Doppio One"/>
              <a:sym typeface="Doppio One"/>
            </a:endParaRPr>
          </a:p>
        </p:txBody>
      </p:sp>
      <p:sp>
        <p:nvSpPr>
          <p:cNvPr id="405" name="Google Shape;405;p48"/>
          <p:cNvSpPr txBox="1">
            <a:spLocks noGrp="1"/>
          </p:cNvSpPr>
          <p:nvPr>
            <p:ph type="ctrTitle"/>
          </p:nvPr>
        </p:nvSpPr>
        <p:spPr>
          <a:xfrm>
            <a:off x="713225" y="1169086"/>
            <a:ext cx="4096800" cy="1217417"/>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pic>
        <p:nvPicPr>
          <p:cNvPr id="406" name="Google Shape;406;p48"/>
          <p:cNvPicPr preferRelativeResize="0">
            <a:picLocks noGrp="1"/>
          </p:cNvPicPr>
          <p:nvPr>
            <p:ph type="pic" idx="2"/>
          </p:nvPr>
        </p:nvPicPr>
        <p:blipFill rotWithShape="1">
          <a:blip r:embed="rId3">
            <a:alphaModFix/>
          </a:blip>
          <a:srcRect l="-130" r="129"/>
          <a:stretch/>
        </p:blipFill>
        <p:spPr>
          <a:xfrm>
            <a:off x="5715875" y="0"/>
            <a:ext cx="3428201" cy="5143501"/>
          </a:xfrm>
          <a:prstGeom prst="rect">
            <a:avLst/>
          </a:prstGeom>
        </p:spPr>
      </p:pic>
    </p:spTree>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720000" y="597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188" name="Google Shape;188;p31"/>
          <p:cNvSpPr txBox="1">
            <a:spLocks noGrp="1"/>
          </p:cNvSpPr>
          <p:nvPr>
            <p:ph type="title" idx="2"/>
          </p:nvPr>
        </p:nvSpPr>
        <p:spPr>
          <a:xfrm>
            <a:off x="1618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90" name="Google Shape;190;p31"/>
          <p:cNvSpPr txBox="1">
            <a:spLocks noGrp="1"/>
          </p:cNvSpPr>
          <p:nvPr>
            <p:ph type="title" idx="4"/>
          </p:nvPr>
        </p:nvSpPr>
        <p:spPr>
          <a:xfrm>
            <a:off x="4204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91" name="Google Shape;191;p31"/>
          <p:cNvSpPr txBox="1">
            <a:spLocks noGrp="1"/>
          </p:cNvSpPr>
          <p:nvPr>
            <p:ph type="title" idx="5"/>
          </p:nvPr>
        </p:nvSpPr>
        <p:spPr>
          <a:xfrm>
            <a:off x="2707119"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192" name="Google Shape;192;p31"/>
          <p:cNvSpPr txBox="1">
            <a:spLocks noGrp="1"/>
          </p:cNvSpPr>
          <p:nvPr>
            <p:ph type="title" idx="6"/>
          </p:nvPr>
        </p:nvSpPr>
        <p:spPr>
          <a:xfrm>
            <a:off x="6790650" y="1633283"/>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93" name="Google Shape;193;p31"/>
          <p:cNvSpPr txBox="1">
            <a:spLocks noGrp="1"/>
          </p:cNvSpPr>
          <p:nvPr>
            <p:ph type="title" idx="7"/>
          </p:nvPr>
        </p:nvSpPr>
        <p:spPr>
          <a:xfrm>
            <a:off x="5849826" y="306669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05</a:t>
            </a:r>
            <a:endParaRPr dirty="0"/>
          </a:p>
        </p:txBody>
      </p:sp>
      <p:sp>
        <p:nvSpPr>
          <p:cNvPr id="194" name="Google Shape;194;p31"/>
          <p:cNvSpPr txBox="1">
            <a:spLocks noGrp="1"/>
          </p:cNvSpPr>
          <p:nvPr>
            <p:ph type="subTitle" idx="1"/>
          </p:nvPr>
        </p:nvSpPr>
        <p:spPr>
          <a:xfrm>
            <a:off x="720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Background</a:t>
            </a:r>
            <a:endParaRPr sz="1600" dirty="0"/>
          </a:p>
        </p:txBody>
      </p:sp>
      <p:sp>
        <p:nvSpPr>
          <p:cNvPr id="195" name="Google Shape;195;p31"/>
          <p:cNvSpPr txBox="1">
            <a:spLocks noGrp="1"/>
          </p:cNvSpPr>
          <p:nvPr>
            <p:ph type="subTitle" idx="8"/>
          </p:nvPr>
        </p:nvSpPr>
        <p:spPr>
          <a:xfrm>
            <a:off x="3306000" y="2187625"/>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Floor Plan</a:t>
            </a:r>
            <a:endParaRPr sz="1600" dirty="0"/>
          </a:p>
        </p:txBody>
      </p:sp>
      <p:sp>
        <p:nvSpPr>
          <p:cNvPr id="196" name="Google Shape;196;p31"/>
          <p:cNvSpPr txBox="1">
            <a:spLocks noGrp="1"/>
          </p:cNvSpPr>
          <p:nvPr>
            <p:ph type="subTitle" idx="9"/>
          </p:nvPr>
        </p:nvSpPr>
        <p:spPr>
          <a:xfrm>
            <a:off x="6000630" y="2187625"/>
            <a:ext cx="231474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NetSim Network Design</a:t>
            </a:r>
            <a:endParaRPr sz="1600" dirty="0"/>
          </a:p>
        </p:txBody>
      </p:sp>
      <p:sp>
        <p:nvSpPr>
          <p:cNvPr id="198" name="Google Shape;198;p31"/>
          <p:cNvSpPr txBox="1">
            <a:spLocks noGrp="1"/>
          </p:cNvSpPr>
          <p:nvPr>
            <p:ph type="subTitle" idx="14"/>
          </p:nvPr>
        </p:nvSpPr>
        <p:spPr>
          <a:xfrm>
            <a:off x="1660824" y="3621100"/>
            <a:ext cx="2827290" cy="137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Network </a:t>
            </a:r>
            <a:r>
              <a:rPr lang="en-US" sz="1600" dirty="0"/>
              <a:t>Configuration and Justifications</a:t>
            </a:r>
          </a:p>
        </p:txBody>
      </p:sp>
      <p:sp>
        <p:nvSpPr>
          <p:cNvPr id="199" name="Google Shape;199;p31"/>
          <p:cNvSpPr txBox="1">
            <a:spLocks noGrp="1"/>
          </p:cNvSpPr>
          <p:nvPr>
            <p:ph type="subTitle" idx="15"/>
          </p:nvPr>
        </p:nvSpPr>
        <p:spPr>
          <a:xfrm>
            <a:off x="4951176" y="3621100"/>
            <a:ext cx="2532000" cy="750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600" dirty="0"/>
              <a:t>Conclusion &amp; QnA</a:t>
            </a:r>
            <a:endParaRPr sz="1600" dirty="0"/>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Background</a:t>
            </a:r>
            <a:endParaRPr dirty="0"/>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4" name="Google Shape;224;p34">
            <a:extLst>
              <a:ext uri="{FF2B5EF4-FFF2-40B4-BE49-F238E27FC236}">
                <a16:creationId xmlns:a16="http://schemas.microsoft.com/office/drawing/2014/main" id="{BD7093E7-8C16-460D-50D8-CC0798F7F22A}"/>
              </a:ext>
            </a:extLst>
          </p:cNvPr>
          <p:cNvPicPr preferRelativeResize="0">
            <a:picLocks/>
          </p:cNvPicPr>
          <p:nvPr/>
        </p:nvPicPr>
        <p:blipFill rotWithShape="1">
          <a:blip r:embed="rId3">
            <a:alphaModFix/>
          </a:blip>
          <a:srcRect t="14641" b="32897"/>
          <a:stretch/>
        </p:blipFill>
        <p:spPr>
          <a:xfrm>
            <a:off x="0" y="2967300"/>
            <a:ext cx="9143995" cy="2176200"/>
          </a:xfrm>
          <a:prstGeom prst="rect">
            <a:avLst/>
          </a:prstGeom>
        </p:spPr>
      </p:pic>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27000">
              <a:schemeClr val="dk2"/>
            </a:gs>
            <a:gs pos="100000">
              <a:schemeClr val="lt1"/>
            </a:gs>
          </a:gsLst>
          <a:lin ang="8100019" scaled="0"/>
        </a:gradFill>
        <a:effectLst/>
      </p:bgPr>
    </p:bg>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4096200" y="449475"/>
            <a:ext cx="4294800" cy="618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205" name="Google Shape;205;p32"/>
          <p:cNvSpPr txBox="1">
            <a:spLocks noGrp="1"/>
          </p:cNvSpPr>
          <p:nvPr>
            <p:ph type="subTitle" idx="1"/>
          </p:nvPr>
        </p:nvSpPr>
        <p:spPr>
          <a:xfrm>
            <a:off x="4096200" y="1311690"/>
            <a:ext cx="4294800" cy="125106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191919"/>
              </a:buClr>
              <a:buSzPts val="1100"/>
              <a:buFont typeface="Arial"/>
              <a:buNone/>
            </a:pPr>
            <a:r>
              <a:rPr lang="en-US" b="1" dirty="0">
                <a:solidFill>
                  <a:schemeClr val="accent2"/>
                </a:solidFill>
              </a:rPr>
              <a:t>Objective</a:t>
            </a:r>
            <a:r>
              <a:rPr lang="en-US" dirty="0"/>
              <a:t>: Design a robust and secure LAN for NTU's IoT Research Center.</a:t>
            </a:r>
          </a:p>
          <a:p>
            <a:pPr marL="0" lvl="0" indent="0" algn="l" rtl="0">
              <a:spcBef>
                <a:spcPts val="0"/>
              </a:spcBef>
              <a:spcAft>
                <a:spcPts val="0"/>
              </a:spcAft>
              <a:buClr>
                <a:srgbClr val="191919"/>
              </a:buClr>
              <a:buSzPts val="1100"/>
              <a:buFont typeface="Arial"/>
              <a:buNone/>
            </a:pPr>
            <a:endParaRPr lang="en-US" dirty="0"/>
          </a:p>
          <a:p>
            <a:pPr marL="0" lvl="0" indent="0" algn="l" rtl="0">
              <a:spcBef>
                <a:spcPts val="0"/>
              </a:spcBef>
              <a:spcAft>
                <a:spcPts val="0"/>
              </a:spcAft>
              <a:buClr>
                <a:srgbClr val="191919"/>
              </a:buClr>
              <a:buSzPts val="1100"/>
              <a:buFont typeface="Arial"/>
              <a:buNone/>
            </a:pPr>
            <a:r>
              <a:rPr lang="en-MY" b="1" dirty="0">
                <a:solidFill>
                  <a:schemeClr val="accent2"/>
                </a:solidFill>
              </a:rPr>
              <a:t>Approach</a:t>
            </a:r>
            <a:r>
              <a:rPr lang="en-MY" dirty="0"/>
              <a:t>: Utilize </a:t>
            </a:r>
            <a:r>
              <a:rPr lang="en-US" dirty="0"/>
              <a:t>NetSim for simulation and configuration.</a:t>
            </a:r>
          </a:p>
          <a:p>
            <a:pPr marL="0" lvl="0" indent="0" algn="l" rtl="0">
              <a:spcBef>
                <a:spcPts val="0"/>
              </a:spcBef>
              <a:spcAft>
                <a:spcPts val="0"/>
              </a:spcAft>
              <a:buClr>
                <a:srgbClr val="191919"/>
              </a:buClr>
              <a:buSzPts val="1100"/>
              <a:buFont typeface="Arial"/>
              <a:buNone/>
            </a:pPr>
            <a:endParaRPr lang="en-US" dirty="0"/>
          </a:p>
          <a:p>
            <a:pPr marL="0" lvl="0" indent="0" algn="l" rtl="0">
              <a:spcBef>
                <a:spcPts val="0"/>
              </a:spcBef>
              <a:spcAft>
                <a:spcPts val="0"/>
              </a:spcAft>
              <a:buClr>
                <a:srgbClr val="191919"/>
              </a:buClr>
              <a:buSzPts val="1100"/>
              <a:buFont typeface="Arial"/>
              <a:buNone/>
            </a:pPr>
            <a:r>
              <a:rPr lang="en-US" b="1" dirty="0">
                <a:solidFill>
                  <a:schemeClr val="accent2"/>
                </a:solidFill>
              </a:rPr>
              <a:t>Key Considerations</a:t>
            </a:r>
            <a:r>
              <a:rPr lang="en-US" dirty="0"/>
              <a:t>: </a:t>
            </a:r>
          </a:p>
        </p:txBody>
      </p:sp>
      <p:pic>
        <p:nvPicPr>
          <p:cNvPr id="206" name="Google Shape;206;p32"/>
          <p:cNvPicPr preferRelativeResize="0">
            <a:picLocks noGrp="1"/>
          </p:cNvPicPr>
          <p:nvPr>
            <p:ph type="pic" idx="2"/>
          </p:nvPr>
        </p:nvPicPr>
        <p:blipFill rotWithShape="1">
          <a:blip r:embed="rId3">
            <a:alphaModFix/>
          </a:blip>
          <a:srcRect l="29" r="29"/>
          <a:stretch/>
        </p:blipFill>
        <p:spPr>
          <a:xfrm>
            <a:off x="0" y="-2250"/>
            <a:ext cx="3428999" cy="5148001"/>
          </a:xfrm>
          <a:prstGeom prst="rect">
            <a:avLst/>
          </a:prstGeom>
        </p:spPr>
      </p:pic>
      <p:graphicFrame>
        <p:nvGraphicFramePr>
          <p:cNvPr id="5" name="Diagram 4">
            <a:extLst>
              <a:ext uri="{FF2B5EF4-FFF2-40B4-BE49-F238E27FC236}">
                <a16:creationId xmlns:a16="http://schemas.microsoft.com/office/drawing/2014/main" id="{0FE7FBC1-7187-C792-808F-1A2C1684448B}"/>
              </a:ext>
            </a:extLst>
          </p:cNvPr>
          <p:cNvGraphicFramePr/>
          <p:nvPr>
            <p:extLst>
              <p:ext uri="{D42A27DB-BD31-4B8C-83A1-F6EECF244321}">
                <p14:modId xmlns:p14="http://schemas.microsoft.com/office/powerpoint/2010/main" val="497126568"/>
              </p:ext>
            </p:extLst>
          </p:nvPr>
        </p:nvGraphicFramePr>
        <p:xfrm>
          <a:off x="4060694" y="2748188"/>
          <a:ext cx="4389885" cy="18238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Floor Plan	</a:t>
            </a:r>
            <a:endParaRPr dirty="0"/>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pic>
        <p:nvPicPr>
          <p:cNvPr id="213" name="Google Shape;213;p33"/>
          <p:cNvPicPr preferRelativeResize="0">
            <a:picLocks noGrp="1"/>
          </p:cNvPicPr>
          <p:nvPr>
            <p:ph type="pic" idx="3"/>
          </p:nvPr>
        </p:nvPicPr>
        <p:blipFill rotWithShape="1">
          <a:blip r:embed="rId3"/>
          <a:srcRect t="72" b="72"/>
          <a:stretch/>
        </p:blipFill>
        <p:spPr>
          <a:xfrm>
            <a:off x="5" y="2967300"/>
            <a:ext cx="9144003" cy="2176199"/>
          </a:xfrm>
          <a:prstGeom prst="rect">
            <a:avLst/>
          </a:prstGeom>
        </p:spPr>
      </p:pic>
    </p:spTree>
    <p:extLst>
      <p:ext uri="{BB962C8B-B14F-4D97-AF65-F5344CB8AC3E}">
        <p14:creationId xmlns:p14="http://schemas.microsoft.com/office/powerpoint/2010/main" val="668744365"/>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1125120" y="2067512"/>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Key Areas</a:t>
            </a:r>
            <a:endParaRPr dirty="0"/>
          </a:p>
        </p:txBody>
      </p:sp>
      <p:sp>
        <p:nvSpPr>
          <p:cNvPr id="284" name="Google Shape;284;p38"/>
          <p:cNvSpPr txBox="1">
            <a:spLocks noGrp="1"/>
          </p:cNvSpPr>
          <p:nvPr>
            <p:ph type="subTitle" idx="1"/>
          </p:nvPr>
        </p:nvSpPr>
        <p:spPr>
          <a:xfrm>
            <a:off x="1125120" y="2763564"/>
            <a:ext cx="3492600" cy="1656036"/>
          </a:xfrm>
          <a:prstGeom prst="rect">
            <a:avLst/>
          </a:prstGeom>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dirty="0"/>
              <a:t>10 Workstations</a:t>
            </a:r>
          </a:p>
          <a:p>
            <a:pPr marL="0" lvl="0" indent="0" algn="ctr" rtl="0">
              <a:lnSpc>
                <a:spcPct val="150000"/>
              </a:lnSpc>
              <a:spcBef>
                <a:spcPts val="0"/>
              </a:spcBef>
              <a:spcAft>
                <a:spcPts val="0"/>
              </a:spcAft>
              <a:buNone/>
            </a:pPr>
            <a:r>
              <a:rPr lang="en" dirty="0"/>
              <a:t>2 Printers</a:t>
            </a:r>
          </a:p>
          <a:p>
            <a:pPr marL="0" lvl="0" indent="0" algn="ctr" rtl="0">
              <a:lnSpc>
                <a:spcPct val="150000"/>
              </a:lnSpc>
              <a:spcBef>
                <a:spcPts val="0"/>
              </a:spcBef>
              <a:spcAft>
                <a:spcPts val="0"/>
              </a:spcAft>
              <a:buNone/>
            </a:pPr>
            <a:r>
              <a:rPr lang="en" dirty="0"/>
              <a:t>General Testing Area</a:t>
            </a:r>
          </a:p>
          <a:p>
            <a:pPr marL="0" lvl="0" indent="0" algn="ctr" rtl="0">
              <a:lnSpc>
                <a:spcPct val="150000"/>
              </a:lnSpc>
              <a:spcBef>
                <a:spcPts val="0"/>
              </a:spcBef>
              <a:spcAft>
                <a:spcPts val="0"/>
              </a:spcAft>
              <a:buNone/>
            </a:pPr>
            <a:r>
              <a:rPr lang="en" dirty="0"/>
              <a:t>Specialized Lab</a:t>
            </a:r>
          </a:p>
          <a:p>
            <a:pPr marL="0" indent="0">
              <a:lnSpc>
                <a:spcPct val="150000"/>
              </a:lnSpc>
            </a:pPr>
            <a:r>
              <a:rPr lang="en" dirty="0"/>
              <a:t>Meeting Room</a:t>
            </a:r>
          </a:p>
          <a:p>
            <a:pPr marL="0" lvl="0" indent="0" algn="ctr" rtl="0">
              <a:lnSpc>
                <a:spcPct val="150000"/>
              </a:lnSpc>
              <a:spcBef>
                <a:spcPts val="0"/>
              </a:spcBef>
              <a:spcAft>
                <a:spcPts val="0"/>
              </a:spcAft>
              <a:buNone/>
            </a:pPr>
            <a:endParaRPr dirty="0"/>
          </a:p>
        </p:txBody>
      </p:sp>
      <p:sp>
        <p:nvSpPr>
          <p:cNvPr id="286" name="Google Shape;286;p38"/>
          <p:cNvSpPr txBox="1">
            <a:spLocks noGrp="1"/>
          </p:cNvSpPr>
          <p:nvPr>
            <p:ph type="subTitle" idx="5"/>
          </p:nvPr>
        </p:nvSpPr>
        <p:spPr>
          <a:xfrm>
            <a:off x="1125120" y="1384562"/>
            <a:ext cx="3492600" cy="598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Identical layouts, 3000 sq. ft each</a:t>
            </a:r>
            <a:endParaRPr dirty="0"/>
          </a:p>
        </p:txBody>
      </p:sp>
      <p:sp>
        <p:nvSpPr>
          <p:cNvPr id="288" name="Google Shape;288;p38"/>
          <p:cNvSpPr txBox="1">
            <a:spLocks noGrp="1"/>
          </p:cNvSpPr>
          <p:nvPr>
            <p:ph type="title" idx="4"/>
          </p:nvPr>
        </p:nvSpPr>
        <p:spPr>
          <a:xfrm>
            <a:off x="1125120" y="688505"/>
            <a:ext cx="349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2 Floors</a:t>
            </a:r>
            <a:endParaRPr dirty="0"/>
          </a:p>
        </p:txBody>
      </p:sp>
      <p:pic>
        <p:nvPicPr>
          <p:cNvPr id="289" name="Google Shape;289;p38"/>
          <p:cNvPicPr preferRelativeResize="0">
            <a:picLocks noGrp="1"/>
          </p:cNvPicPr>
          <p:nvPr>
            <p:ph type="pic" idx="6"/>
          </p:nvPr>
        </p:nvPicPr>
        <p:blipFill rotWithShape="1">
          <a:blip r:embed="rId3">
            <a:alphaModFix/>
          </a:blip>
          <a:srcRect l="1475" r="1475"/>
          <a:stretch/>
        </p:blipFill>
        <p:spPr>
          <a:xfrm>
            <a:off x="5715000" y="-2250"/>
            <a:ext cx="3429002" cy="5148000"/>
          </a:xfrm>
          <a:prstGeom prst="rect">
            <a:avLst/>
          </a:prstGeom>
        </p:spPr>
      </p:pic>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01D328-B3A8-A30D-2CC5-E00BD8CAFFF7}"/>
              </a:ext>
            </a:extLst>
          </p:cNvPr>
          <p:cNvSpPr>
            <a:spLocks noGrp="1"/>
          </p:cNvSpPr>
          <p:nvPr>
            <p:ph type="title"/>
          </p:nvPr>
        </p:nvSpPr>
        <p:spPr>
          <a:xfrm>
            <a:off x="3076830" y="4533900"/>
            <a:ext cx="2990340" cy="529604"/>
          </a:xfrm>
        </p:spPr>
        <p:txBody>
          <a:bodyPr/>
          <a:lstStyle/>
          <a:p>
            <a:r>
              <a:rPr lang="en-US" sz="2800" dirty="0"/>
              <a:t>2D Layout</a:t>
            </a:r>
            <a:endParaRPr lang="en-MY" sz="2800" dirty="0"/>
          </a:p>
        </p:txBody>
      </p:sp>
      <p:pic>
        <p:nvPicPr>
          <p:cNvPr id="3" name="Picture 2">
            <a:extLst>
              <a:ext uri="{FF2B5EF4-FFF2-40B4-BE49-F238E27FC236}">
                <a16:creationId xmlns:a16="http://schemas.microsoft.com/office/drawing/2014/main" id="{7C17AB04-B40D-6F7E-715D-C3A6ACDBDF64}"/>
              </a:ext>
            </a:extLst>
          </p:cNvPr>
          <p:cNvPicPr>
            <a:picLocks noChangeAspect="1"/>
          </p:cNvPicPr>
          <p:nvPr/>
        </p:nvPicPr>
        <p:blipFill>
          <a:blip r:embed="rId3"/>
          <a:stretch>
            <a:fillRect/>
          </a:stretch>
        </p:blipFill>
        <p:spPr>
          <a:xfrm>
            <a:off x="609600" y="385396"/>
            <a:ext cx="7924800" cy="4038600"/>
          </a:xfrm>
          <a:prstGeom prst="rect">
            <a:avLst/>
          </a:prstGeom>
        </p:spPr>
      </p:pic>
    </p:spTree>
    <p:extLst>
      <p:ext uri="{BB962C8B-B14F-4D97-AF65-F5344CB8AC3E}">
        <p14:creationId xmlns:p14="http://schemas.microsoft.com/office/powerpoint/2010/main" val="1256246552"/>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901D328-B3A8-A30D-2CC5-E00BD8CAFFF7}"/>
              </a:ext>
            </a:extLst>
          </p:cNvPr>
          <p:cNvSpPr>
            <a:spLocks noGrp="1"/>
          </p:cNvSpPr>
          <p:nvPr>
            <p:ph type="title"/>
          </p:nvPr>
        </p:nvSpPr>
        <p:spPr>
          <a:xfrm>
            <a:off x="3076830" y="4533900"/>
            <a:ext cx="2990340" cy="529604"/>
          </a:xfrm>
        </p:spPr>
        <p:txBody>
          <a:bodyPr/>
          <a:lstStyle/>
          <a:p>
            <a:r>
              <a:rPr lang="en-US" sz="2800" dirty="0"/>
              <a:t>3D Layout</a:t>
            </a:r>
            <a:endParaRPr lang="en-MY" sz="2800" dirty="0"/>
          </a:p>
        </p:txBody>
      </p:sp>
      <p:pic>
        <p:nvPicPr>
          <p:cNvPr id="3" name="Picture 2">
            <a:extLst>
              <a:ext uri="{FF2B5EF4-FFF2-40B4-BE49-F238E27FC236}">
                <a16:creationId xmlns:a16="http://schemas.microsoft.com/office/drawing/2014/main" id="{6AE1A932-C078-A8AA-2DE4-9350BBFDB5C9}"/>
              </a:ext>
            </a:extLst>
          </p:cNvPr>
          <p:cNvPicPr>
            <a:picLocks noChangeAspect="1"/>
          </p:cNvPicPr>
          <p:nvPr/>
        </p:nvPicPr>
        <p:blipFill>
          <a:blip r:embed="rId3"/>
          <a:stretch>
            <a:fillRect/>
          </a:stretch>
        </p:blipFill>
        <p:spPr>
          <a:xfrm>
            <a:off x="921955" y="365760"/>
            <a:ext cx="7300089" cy="3943170"/>
          </a:xfrm>
          <a:prstGeom prst="rect">
            <a:avLst/>
          </a:prstGeom>
        </p:spPr>
      </p:pic>
    </p:spTree>
    <p:extLst>
      <p:ext uri="{BB962C8B-B14F-4D97-AF65-F5344CB8AC3E}">
        <p14:creationId xmlns:p14="http://schemas.microsoft.com/office/powerpoint/2010/main" val="2351261908"/>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title"/>
          </p:nvPr>
        </p:nvSpPr>
        <p:spPr>
          <a:xfrm>
            <a:off x="3403454" y="783554"/>
            <a:ext cx="4383600" cy="1626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NetSim Network Design</a:t>
            </a:r>
            <a:endParaRPr dirty="0"/>
          </a:p>
        </p:txBody>
      </p:sp>
      <p:sp>
        <p:nvSpPr>
          <p:cNvPr id="212" name="Google Shape;212;p33"/>
          <p:cNvSpPr txBox="1">
            <a:spLocks noGrp="1"/>
          </p:cNvSpPr>
          <p:nvPr>
            <p:ph type="title" idx="2"/>
          </p:nvPr>
        </p:nvSpPr>
        <p:spPr>
          <a:xfrm>
            <a:off x="1356946" y="783550"/>
            <a:ext cx="2046600" cy="162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pic>
        <p:nvPicPr>
          <p:cNvPr id="6" name="Google Shape;238;p35">
            <a:extLst>
              <a:ext uri="{FF2B5EF4-FFF2-40B4-BE49-F238E27FC236}">
                <a16:creationId xmlns:a16="http://schemas.microsoft.com/office/drawing/2014/main" id="{87839CD4-3EBC-242B-91D3-9F450CBC0098}"/>
              </a:ext>
            </a:extLst>
          </p:cNvPr>
          <p:cNvPicPr preferRelativeResize="0">
            <a:picLocks/>
          </p:cNvPicPr>
          <p:nvPr/>
        </p:nvPicPr>
        <p:blipFill rotWithShape="1">
          <a:blip r:embed="rId3">
            <a:alphaModFix/>
          </a:blip>
          <a:srcRect t="21488" b="21482"/>
          <a:stretch/>
        </p:blipFill>
        <p:spPr>
          <a:xfrm>
            <a:off x="0" y="2967300"/>
            <a:ext cx="9144359" cy="2176200"/>
          </a:xfrm>
          <a:prstGeom prst="rect">
            <a:avLst/>
          </a:prstGeom>
        </p:spPr>
      </p:pic>
    </p:spTree>
    <p:extLst>
      <p:ext uri="{BB962C8B-B14F-4D97-AF65-F5344CB8AC3E}">
        <p14:creationId xmlns:p14="http://schemas.microsoft.com/office/powerpoint/2010/main" val="1622830445"/>
      </p:ext>
    </p:extLst>
  </p:cSld>
  <p:clrMapOvr>
    <a:masterClrMapping/>
  </p:clrMapOvr>
  <p:transition>
    <p:wipe/>
  </p:transition>
</p:sld>
</file>

<file path=ppt/theme/theme1.xml><?xml version="1.0" encoding="utf-8"?>
<a:theme xmlns:a="http://schemas.openxmlformats.org/drawingml/2006/main" name="Computer Networking Project Proposal by Slidesgo">
  <a:themeElements>
    <a:clrScheme name="Simple Light">
      <a:dk1>
        <a:srgbClr val="FFFFFF"/>
      </a:dk1>
      <a:lt1>
        <a:srgbClr val="000000"/>
      </a:lt1>
      <a:dk2>
        <a:srgbClr val="171717"/>
      </a:dk2>
      <a:lt2>
        <a:srgbClr val="434343"/>
      </a:lt2>
      <a:accent1>
        <a:srgbClr val="CCCCCC"/>
      </a:accent1>
      <a:accent2>
        <a:srgbClr val="11C7D7"/>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1579</Words>
  <Application>Microsoft Office PowerPoint</Application>
  <PresentationFormat>On-screen Show (16:9)</PresentationFormat>
  <Paragraphs>145</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Wingdings</vt:lpstr>
      <vt:lpstr>Encode Sans Condensed</vt:lpstr>
      <vt:lpstr>Encode Sans</vt:lpstr>
      <vt:lpstr>Bebas Neue</vt:lpstr>
      <vt:lpstr>Arial</vt:lpstr>
      <vt:lpstr>Open Sans</vt:lpstr>
      <vt:lpstr>Doppio One</vt:lpstr>
      <vt:lpstr>Nunito Light</vt:lpstr>
      <vt:lpstr>PT Sans</vt:lpstr>
      <vt:lpstr>Computer Networking Project Proposal by Slidesgo</vt:lpstr>
      <vt:lpstr>Network Design Proposal For NTU’s IoT Research Center</vt:lpstr>
      <vt:lpstr>Table of contents</vt:lpstr>
      <vt:lpstr>Background</vt:lpstr>
      <vt:lpstr>Background</vt:lpstr>
      <vt:lpstr>Floor Plan </vt:lpstr>
      <vt:lpstr>Key Areas</vt:lpstr>
      <vt:lpstr>2D Layout</vt:lpstr>
      <vt:lpstr>3D Layout</vt:lpstr>
      <vt:lpstr>NetSim Network Design</vt:lpstr>
      <vt:lpstr>NetSim Network Design</vt:lpstr>
      <vt:lpstr>Network Configuration and Justifications</vt:lpstr>
      <vt:lpstr>Network Configuration </vt:lpstr>
      <vt:lpstr>Conclusion &amp; QnA</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KOO WAI KIT</cp:lastModifiedBy>
  <cp:revision>25</cp:revision>
  <cp:lastPrinted>2024-10-04T11:05:43Z</cp:lastPrinted>
  <dcterms:modified xsi:type="dcterms:W3CDTF">2024-10-04T12:33:25Z</dcterms:modified>
</cp:coreProperties>
</file>