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4630400" cy="8229600"/>
  <p:notesSz cx="8229600" cy="14630400"/>
  <p:embeddedFontLst>
    <p:embeddedFont>
      <p:font typeface="Platypi Medium" panose="020B0604020202020204" charset="0"/>
      <p:regular r:id="rId15"/>
    </p:embeddedFont>
    <p:embeddedFont>
      <p:font typeface="Source Serif Pro" panose="02040603050405020204" pitchFamily="18" charset="0"/>
      <p:regular r:id="rId16"/>
      <p:bold r:id="rId17"/>
      <p:italic r:id="rId18"/>
      <p:boldItalic r:id="rId19"/>
    </p:embeddedFont>
    <p:embeddedFont>
      <p:font typeface="Source Serif Pro Bold" panose="02040803050405020204" charset="0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4645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375E8-3853-0F94-C2C8-9C1A220F9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B8959F-6E46-486E-B2D8-09F1F5EE3B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853009-4664-B636-D1C7-4C16D9DD0C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DB1D9-514F-9BAF-DD14-01F9B2D7DF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5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308FE20-9979-31CB-9BE5-1F5299B55F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2D6CA2-3A80-94AE-35DF-43A9C07B8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64203-67A0-F781-D50E-646655FD30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B32538-0D0D-5FB8-7678-B5F3D8A58C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00C13-C1CA-4527-4742-9F4B2F9E7E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600"/>
            </a:lvl1pPr>
          </a:lstStyle>
          <a:p>
            <a:fld id="{B690E6B5-B775-4FE0-9653-C45DA1A916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F5DE8-4677-D1C5-0B80-951BB322CA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D7CA6-2B08-3C6D-B7CE-3837ABFEA4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6633A-0E2C-DA3A-2573-0F52A228C1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93E36-DD5A-66D5-FA35-BE36921CD0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C82CB-6BCF-EA92-9054-5E8B83A856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54110C-A9E4-D89D-B46C-1C8A00C5EA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7F3F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43662-A219-5F10-6D8A-C91BBE4718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CAC80-626A-ECEA-AF98-A31AA19AFC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3038" y="7627938"/>
            <a:ext cx="329088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0E6B5-B775-4FE0-9653-C45DA1A9164B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>
    <p:fade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82975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Security Audit and Assessment: Digital Payment Industry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96251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This presentation explores a security audit plan and checklist for the digital payment industry, using PayPal as a reference model. The audit evaluates PayPal's security posture against ISO/IEC 27001, identifying potential nonconformities and recommending improvements.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6019919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7" name="Text 3"/>
          <p:cNvSpPr/>
          <p:nvPr/>
        </p:nvSpPr>
        <p:spPr>
          <a:xfrm>
            <a:off x="793789" y="6203304"/>
            <a:ext cx="3681392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504C49"/>
                </a:solidFill>
                <a:latin typeface="Source Serif Pro Bold" pitchFamily="34" charset="0"/>
                <a:ea typeface="Source Serif Pro Bold" pitchFamily="34" charset="-122"/>
                <a:cs typeface="Source Serif Pro Bold" pitchFamily="34" charset="-120"/>
              </a:rPr>
              <a:t>By: Koo Wai Kit (TP081761)</a:t>
            </a:r>
            <a:endParaRPr lang="en-US" sz="22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1747699-26FB-2EC5-8057-D4CC2AD2B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1</a:t>
            </a:fld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25354"/>
            <a:ext cx="7866116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Nonconformity 2: Employee Access Control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9382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6458903" y="3023235"/>
            <a:ext cx="15275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9382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Risk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428643"/>
            <a:ext cx="292774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Insufficient controls over employee access and data handling can result in unauthorized access and internal misuse of customer data.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93822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9" name="Text 6"/>
          <p:cNvSpPr/>
          <p:nvPr/>
        </p:nvSpPr>
        <p:spPr>
          <a:xfrm>
            <a:off x="10317123" y="3023235"/>
            <a:ext cx="2197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9382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Evidence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428643"/>
            <a:ext cx="292774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PayPal has policies on employee access control and data handling, but the implementation and enforcement of these policies are unclear.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608802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3" name="Text 10"/>
          <p:cNvSpPr/>
          <p:nvPr/>
        </p:nvSpPr>
        <p:spPr>
          <a:xfrm>
            <a:off x="6429137" y="6173033"/>
            <a:ext cx="21228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60880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Recommendations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57844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Adopt a zero-trust access model, implement automated user behavior analytics (UBA), and improve endpoint security.</a:t>
            </a:r>
            <a:endParaRPr lang="en-US" sz="175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B5E99CC0-7BE5-EF30-E40F-D52D66C4CF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43903"/>
            <a:ext cx="7973692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Nonconformity 3: Data Protection Scope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567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6458903" y="2841784"/>
            <a:ext cx="15275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756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Risk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247192"/>
            <a:ext cx="292774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Limited scope of data protection and privacy assessments for certain services can create vulnerabilities to malicious actors.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75677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9" name="Text 6"/>
          <p:cNvSpPr/>
          <p:nvPr/>
        </p:nvSpPr>
        <p:spPr>
          <a:xfrm>
            <a:off x="10317123" y="2841784"/>
            <a:ext cx="2197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75677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Evidence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247192"/>
            <a:ext cx="292774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PayPal's Privacy Statement excludes certain services, such as Venmo and Hyperwallet, from its data management and privacy program.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90657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3" name="Text 10"/>
          <p:cNvSpPr/>
          <p:nvPr/>
        </p:nvSpPr>
        <p:spPr>
          <a:xfrm>
            <a:off x="6429137" y="5991582"/>
            <a:ext cx="21228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9065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Recommendations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396990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Make the security and privacy framework applicable to all subsidiaries and services, establish a cross-service data protection policy, and conduct regular risk impact assessments.</a:t>
            </a:r>
            <a:endParaRPr lang="en-US" sz="175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398BBFE-BE1B-079D-3F3F-82A88858DF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06986"/>
            <a:ext cx="128080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1975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972503" y="3404767"/>
            <a:ext cx="152757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530906" y="3319756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Third-Party Vendor Management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5216962" y="331975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Text 5"/>
          <p:cNvSpPr/>
          <p:nvPr/>
        </p:nvSpPr>
        <p:spPr>
          <a:xfrm>
            <a:off x="5362218" y="3404767"/>
            <a:ext cx="2197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650" dirty="0"/>
          </a:p>
        </p:txBody>
      </p:sp>
      <p:sp>
        <p:nvSpPr>
          <p:cNvPr id="8" name="Text 6"/>
          <p:cNvSpPr/>
          <p:nvPr/>
        </p:nvSpPr>
        <p:spPr>
          <a:xfrm>
            <a:off x="5954078" y="3319756"/>
            <a:ext cx="3459242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Employee Access Control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9640133" y="331975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000000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9789081" y="3404767"/>
            <a:ext cx="21228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1" name="Text 9"/>
          <p:cNvSpPr/>
          <p:nvPr/>
        </p:nvSpPr>
        <p:spPr>
          <a:xfrm>
            <a:off x="10377249" y="3319756"/>
            <a:ext cx="311312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Data Protection Scope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793790" y="4929261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audit of PayPal's digital payment system identified </a:t>
            </a: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weaknesses</a:t>
            </a: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 in vendor risk management, employee access controls, and data protection, highlighting the </a:t>
            </a: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need for ongoing improvements </a:t>
            </a: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to strengthen security and comply with global standards, which is essential for building trust in the wider digital payment industry.</a:t>
            </a:r>
            <a:endParaRPr lang="en-US" sz="175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FE15A52-4598-DE00-FC9F-E833773D12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6982" y="485418"/>
            <a:ext cx="4407218" cy="550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300"/>
              </a:lnSpc>
              <a:buNone/>
            </a:pPr>
            <a:r>
              <a:rPr lang="en-US" sz="3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Table of Contents</a:t>
            </a:r>
            <a:endParaRPr lang="en-US" sz="3450" dirty="0"/>
          </a:p>
        </p:txBody>
      </p:sp>
      <p:sp>
        <p:nvSpPr>
          <p:cNvPr id="3" name="Shape 1"/>
          <p:cNvSpPr/>
          <p:nvPr/>
        </p:nvSpPr>
        <p:spPr>
          <a:xfrm>
            <a:off x="616982" y="1388864"/>
            <a:ext cx="744141" cy="627817"/>
          </a:xfrm>
          <a:prstGeom prst="roundRect">
            <a:avLst>
              <a:gd name="adj" fmla="val 4212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793194" y="1526500"/>
            <a:ext cx="98941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1537335" y="1565077"/>
            <a:ext cx="6237327" cy="275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The Digital Payment Landscape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1449229" y="2007156"/>
            <a:ext cx="12476083" cy="11430"/>
          </a:xfrm>
          <a:prstGeom prst="roundRect">
            <a:avLst>
              <a:gd name="adj" fmla="val 23135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Shape 5"/>
          <p:cNvSpPr/>
          <p:nvPr/>
        </p:nvSpPr>
        <p:spPr>
          <a:xfrm>
            <a:off x="616982" y="2104787"/>
            <a:ext cx="1488400" cy="627817"/>
          </a:xfrm>
          <a:prstGeom prst="roundRect">
            <a:avLst>
              <a:gd name="adj" fmla="val 4212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8" name="Text 6"/>
          <p:cNvSpPr/>
          <p:nvPr/>
        </p:nvSpPr>
        <p:spPr>
          <a:xfrm>
            <a:off x="793194" y="2242423"/>
            <a:ext cx="142399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2281595" y="2280999"/>
            <a:ext cx="3421023" cy="275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Overview of PayPal</a:t>
            </a:r>
            <a:endParaRPr lang="en-US" sz="1700" dirty="0"/>
          </a:p>
        </p:txBody>
      </p:sp>
      <p:sp>
        <p:nvSpPr>
          <p:cNvPr id="10" name="Shape 8"/>
          <p:cNvSpPr/>
          <p:nvPr/>
        </p:nvSpPr>
        <p:spPr>
          <a:xfrm>
            <a:off x="2193488" y="2723078"/>
            <a:ext cx="11731823" cy="11430"/>
          </a:xfrm>
          <a:prstGeom prst="roundRect">
            <a:avLst>
              <a:gd name="adj" fmla="val 23135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Shape 9"/>
          <p:cNvSpPr/>
          <p:nvPr/>
        </p:nvSpPr>
        <p:spPr>
          <a:xfrm>
            <a:off x="616982" y="2820710"/>
            <a:ext cx="2232660" cy="627817"/>
          </a:xfrm>
          <a:prstGeom prst="roundRect">
            <a:avLst>
              <a:gd name="adj" fmla="val 4212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2" name="Text 10"/>
          <p:cNvSpPr/>
          <p:nvPr/>
        </p:nvSpPr>
        <p:spPr>
          <a:xfrm>
            <a:off x="793194" y="2958346"/>
            <a:ext cx="137517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1700" dirty="0"/>
          </a:p>
        </p:txBody>
      </p:sp>
      <p:sp>
        <p:nvSpPr>
          <p:cNvPr id="13" name="Text 11"/>
          <p:cNvSpPr/>
          <p:nvPr/>
        </p:nvSpPr>
        <p:spPr>
          <a:xfrm>
            <a:off x="3025854" y="2996922"/>
            <a:ext cx="3543419" cy="275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Audit Plan: Objectives and Scope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2937748" y="3439001"/>
            <a:ext cx="10987564" cy="11430"/>
          </a:xfrm>
          <a:prstGeom prst="roundRect">
            <a:avLst>
              <a:gd name="adj" fmla="val 23135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5" name="Shape 13"/>
          <p:cNvSpPr/>
          <p:nvPr/>
        </p:nvSpPr>
        <p:spPr>
          <a:xfrm>
            <a:off x="616982" y="3536633"/>
            <a:ext cx="2976920" cy="627817"/>
          </a:xfrm>
          <a:prstGeom prst="roundRect">
            <a:avLst>
              <a:gd name="adj" fmla="val 4212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6" name="Text 14"/>
          <p:cNvSpPr/>
          <p:nvPr/>
        </p:nvSpPr>
        <p:spPr>
          <a:xfrm>
            <a:off x="793194" y="3674269"/>
            <a:ext cx="146804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4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3770114" y="3712845"/>
            <a:ext cx="3161586" cy="275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Audit Plan: Methodology</a:t>
            </a:r>
            <a:endParaRPr lang="en-US" sz="1700" dirty="0"/>
          </a:p>
        </p:txBody>
      </p:sp>
      <p:sp>
        <p:nvSpPr>
          <p:cNvPr id="18" name="Shape 16"/>
          <p:cNvSpPr/>
          <p:nvPr/>
        </p:nvSpPr>
        <p:spPr>
          <a:xfrm>
            <a:off x="3682008" y="4154924"/>
            <a:ext cx="10243304" cy="11430"/>
          </a:xfrm>
          <a:prstGeom prst="roundRect">
            <a:avLst>
              <a:gd name="adj" fmla="val 23135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9" name="Shape 17"/>
          <p:cNvSpPr/>
          <p:nvPr/>
        </p:nvSpPr>
        <p:spPr>
          <a:xfrm>
            <a:off x="616982" y="4252555"/>
            <a:ext cx="3721179" cy="627817"/>
          </a:xfrm>
          <a:prstGeom prst="roundRect">
            <a:avLst>
              <a:gd name="adj" fmla="val 4212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0" name="Text 18"/>
          <p:cNvSpPr/>
          <p:nvPr/>
        </p:nvSpPr>
        <p:spPr>
          <a:xfrm>
            <a:off x="793194" y="4390192"/>
            <a:ext cx="141923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5</a:t>
            </a:r>
            <a:endParaRPr lang="en-US" sz="1700" dirty="0"/>
          </a:p>
        </p:txBody>
      </p:sp>
      <p:sp>
        <p:nvSpPr>
          <p:cNvPr id="21" name="Text 19"/>
          <p:cNvSpPr/>
          <p:nvPr/>
        </p:nvSpPr>
        <p:spPr>
          <a:xfrm>
            <a:off x="4514374" y="4428768"/>
            <a:ext cx="4676537" cy="275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Sample Security Audit Checklist</a:t>
            </a:r>
            <a:endParaRPr lang="en-US" sz="1700" dirty="0"/>
          </a:p>
        </p:txBody>
      </p:sp>
      <p:sp>
        <p:nvSpPr>
          <p:cNvPr id="22" name="Shape 20"/>
          <p:cNvSpPr/>
          <p:nvPr/>
        </p:nvSpPr>
        <p:spPr>
          <a:xfrm>
            <a:off x="4426268" y="4870847"/>
            <a:ext cx="9499044" cy="11430"/>
          </a:xfrm>
          <a:prstGeom prst="roundRect">
            <a:avLst>
              <a:gd name="adj" fmla="val 23135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3" name="Shape 21"/>
          <p:cNvSpPr/>
          <p:nvPr/>
        </p:nvSpPr>
        <p:spPr>
          <a:xfrm>
            <a:off x="616982" y="4968478"/>
            <a:ext cx="4465439" cy="627817"/>
          </a:xfrm>
          <a:prstGeom prst="roundRect">
            <a:avLst>
              <a:gd name="adj" fmla="val 4212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4" name="Text 22"/>
          <p:cNvSpPr/>
          <p:nvPr/>
        </p:nvSpPr>
        <p:spPr>
          <a:xfrm>
            <a:off x="793194" y="5106114"/>
            <a:ext cx="143708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6</a:t>
            </a:r>
            <a:endParaRPr lang="en-US" sz="1700" dirty="0"/>
          </a:p>
        </p:txBody>
      </p:sp>
      <p:sp>
        <p:nvSpPr>
          <p:cNvPr id="25" name="Text 23"/>
          <p:cNvSpPr/>
          <p:nvPr/>
        </p:nvSpPr>
        <p:spPr>
          <a:xfrm>
            <a:off x="5258633" y="5144691"/>
            <a:ext cx="6392585" cy="275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Nonconformity 1: Third-Party Vendor Management</a:t>
            </a:r>
            <a:endParaRPr lang="en-US" sz="1700" dirty="0"/>
          </a:p>
        </p:txBody>
      </p:sp>
      <p:sp>
        <p:nvSpPr>
          <p:cNvPr id="26" name="Shape 24"/>
          <p:cNvSpPr/>
          <p:nvPr/>
        </p:nvSpPr>
        <p:spPr>
          <a:xfrm>
            <a:off x="5170527" y="5586770"/>
            <a:ext cx="8754785" cy="11430"/>
          </a:xfrm>
          <a:prstGeom prst="roundRect">
            <a:avLst>
              <a:gd name="adj" fmla="val 23135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7" name="Shape 25"/>
          <p:cNvSpPr/>
          <p:nvPr/>
        </p:nvSpPr>
        <p:spPr>
          <a:xfrm>
            <a:off x="616982" y="5684401"/>
            <a:ext cx="5209699" cy="627817"/>
          </a:xfrm>
          <a:prstGeom prst="roundRect">
            <a:avLst>
              <a:gd name="adj" fmla="val 4212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8" name="Text 26"/>
          <p:cNvSpPr/>
          <p:nvPr/>
        </p:nvSpPr>
        <p:spPr>
          <a:xfrm>
            <a:off x="793194" y="5822037"/>
            <a:ext cx="131326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7</a:t>
            </a:r>
            <a:endParaRPr lang="en-US" sz="1700" dirty="0"/>
          </a:p>
        </p:txBody>
      </p:sp>
      <p:sp>
        <p:nvSpPr>
          <p:cNvPr id="29" name="Text 27"/>
          <p:cNvSpPr/>
          <p:nvPr/>
        </p:nvSpPr>
        <p:spPr>
          <a:xfrm>
            <a:off x="6002893" y="5860613"/>
            <a:ext cx="5514023" cy="275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Nonconformity 2: Employee Access Control</a:t>
            </a:r>
            <a:endParaRPr lang="en-US" sz="1700" dirty="0"/>
          </a:p>
        </p:txBody>
      </p:sp>
      <p:sp>
        <p:nvSpPr>
          <p:cNvPr id="30" name="Shape 28"/>
          <p:cNvSpPr/>
          <p:nvPr/>
        </p:nvSpPr>
        <p:spPr>
          <a:xfrm>
            <a:off x="5914787" y="6302693"/>
            <a:ext cx="8010525" cy="11430"/>
          </a:xfrm>
          <a:prstGeom prst="roundRect">
            <a:avLst>
              <a:gd name="adj" fmla="val 23135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1" name="Shape 29"/>
          <p:cNvSpPr/>
          <p:nvPr/>
        </p:nvSpPr>
        <p:spPr>
          <a:xfrm>
            <a:off x="616982" y="6400324"/>
            <a:ext cx="5953958" cy="627817"/>
          </a:xfrm>
          <a:prstGeom prst="roundRect">
            <a:avLst>
              <a:gd name="adj" fmla="val 4212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2" name="Text 30"/>
          <p:cNvSpPr/>
          <p:nvPr/>
        </p:nvSpPr>
        <p:spPr>
          <a:xfrm>
            <a:off x="793194" y="6537960"/>
            <a:ext cx="144304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8</a:t>
            </a:r>
            <a:endParaRPr lang="en-US" sz="1700" dirty="0"/>
          </a:p>
        </p:txBody>
      </p:sp>
      <p:sp>
        <p:nvSpPr>
          <p:cNvPr id="33" name="Text 31"/>
          <p:cNvSpPr/>
          <p:nvPr/>
        </p:nvSpPr>
        <p:spPr>
          <a:xfrm>
            <a:off x="6747153" y="6576536"/>
            <a:ext cx="5230535" cy="275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Nonconformity 3: Data Protection Scope</a:t>
            </a:r>
            <a:endParaRPr lang="en-US" sz="1700" dirty="0"/>
          </a:p>
        </p:txBody>
      </p:sp>
      <p:sp>
        <p:nvSpPr>
          <p:cNvPr id="34" name="Shape 32"/>
          <p:cNvSpPr/>
          <p:nvPr/>
        </p:nvSpPr>
        <p:spPr>
          <a:xfrm>
            <a:off x="6659047" y="7018615"/>
            <a:ext cx="7266265" cy="11430"/>
          </a:xfrm>
          <a:prstGeom prst="roundRect">
            <a:avLst>
              <a:gd name="adj" fmla="val 231352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5" name="Shape 33"/>
          <p:cNvSpPr/>
          <p:nvPr/>
        </p:nvSpPr>
        <p:spPr>
          <a:xfrm>
            <a:off x="616982" y="7116247"/>
            <a:ext cx="6698218" cy="627817"/>
          </a:xfrm>
          <a:prstGeom prst="roundRect">
            <a:avLst>
              <a:gd name="adj" fmla="val 4212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36" name="Text 34"/>
          <p:cNvSpPr/>
          <p:nvPr/>
        </p:nvSpPr>
        <p:spPr>
          <a:xfrm>
            <a:off x="793194" y="7253883"/>
            <a:ext cx="143708" cy="3525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9</a:t>
            </a:r>
            <a:endParaRPr lang="en-US" sz="1700" dirty="0"/>
          </a:p>
        </p:txBody>
      </p:sp>
      <p:sp>
        <p:nvSpPr>
          <p:cNvPr id="37" name="Text 35"/>
          <p:cNvSpPr/>
          <p:nvPr/>
        </p:nvSpPr>
        <p:spPr>
          <a:xfrm>
            <a:off x="7491413" y="7292459"/>
            <a:ext cx="1196578" cy="275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Conclusion</a:t>
            </a:r>
            <a:endParaRPr lang="en-US" sz="1700" dirty="0"/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320C2FDB-F3CA-E487-119D-A1287F12D0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2</a:t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84587"/>
            <a:ext cx="88057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The Digital Payment Landscape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Industry Evolution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1540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The digital payment industry has undergone rapid evolution, driven by the convenience and efficiency of online platforms. This shift has exposed the industry to sophisticated cyber threats and vulnerabilities.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6342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Security Challenges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21540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Robust security measures and thorough security audits are crucial to protect sensitive financial data and secure consumer trust in an increasingly digital economy.</a:t>
            </a:r>
            <a:endParaRPr lang="en-US" sz="175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717F2-3C7B-0894-8E24-5FEAC860EB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3</a:t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71B4E-A990-A6E4-45D0-38A023D09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52ABCE8-C521-75DB-E8B7-5496BC00A360}"/>
              </a:ext>
            </a:extLst>
          </p:cNvPr>
          <p:cNvSpPr/>
          <p:nvPr/>
        </p:nvSpPr>
        <p:spPr>
          <a:xfrm>
            <a:off x="858338" y="901439"/>
            <a:ext cx="88057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Overview of PayPal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4701F297-16D2-B316-423B-E436C1B6A1C0}"/>
              </a:ext>
            </a:extLst>
          </p:cNvPr>
          <p:cNvSpPr/>
          <p:nvPr/>
        </p:nvSpPr>
        <p:spPr>
          <a:xfrm>
            <a:off x="869120" y="22723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Founded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171A2BF7-1763-7B69-284F-F37D1D14203C}"/>
              </a:ext>
            </a:extLst>
          </p:cNvPr>
          <p:cNvSpPr/>
          <p:nvPr/>
        </p:nvSpPr>
        <p:spPr>
          <a:xfrm>
            <a:off x="869121" y="2853540"/>
            <a:ext cx="1884864" cy="4856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December 1998</a:t>
            </a:r>
            <a:endParaRPr lang="en-US" sz="175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1DCF6-2B59-086A-8286-67B5A9DD65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4</a:t>
            </a:fld>
            <a:endParaRPr lang="en-GB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34D2F092-7E32-2942-3593-C8B4BCD4678E}"/>
              </a:ext>
            </a:extLst>
          </p:cNvPr>
          <p:cNvSpPr/>
          <p:nvPr/>
        </p:nvSpPr>
        <p:spPr>
          <a:xfrm>
            <a:off x="4355055" y="226720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Business Models</a:t>
            </a:r>
            <a:endParaRPr lang="en-US" sz="2200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01DC6E28-4607-A845-D9FB-67A67B72B57A}"/>
              </a:ext>
            </a:extLst>
          </p:cNvPr>
          <p:cNvSpPr/>
          <p:nvPr/>
        </p:nvSpPr>
        <p:spPr>
          <a:xfrm>
            <a:off x="4355056" y="2848345"/>
            <a:ext cx="3944360" cy="1417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Online payment platform enabling digital payments and money transfers for individuals and businesses.</a:t>
            </a:r>
            <a:endParaRPr lang="en-US" sz="1750" dirty="0"/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744B625C-C836-311B-69D9-0F99E3B36D81}"/>
              </a:ext>
            </a:extLst>
          </p:cNvPr>
          <p:cNvSpPr/>
          <p:nvPr/>
        </p:nvSpPr>
        <p:spPr>
          <a:xfrm>
            <a:off x="8950114" y="227239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Key Services</a:t>
            </a:r>
            <a:endParaRPr lang="en-US" sz="2200" dirty="0"/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92582870-94C9-C9A5-135F-8B54C491EB7B}"/>
              </a:ext>
            </a:extLst>
          </p:cNvPr>
          <p:cNvSpPr/>
          <p:nvPr/>
        </p:nvSpPr>
        <p:spPr>
          <a:xfrm>
            <a:off x="8950115" y="2853540"/>
            <a:ext cx="4200497" cy="24346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Person-to-person money transfers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Merchant services for online retailers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PayPal Credit and Buy Now, Pay Later options</a:t>
            </a:r>
          </a:p>
          <a:p>
            <a:pPr marL="285750" indent="-285750">
              <a:lnSpc>
                <a:spcPts val="2850"/>
              </a:lnSpc>
              <a:buFont typeface="Arial" panose="020B0604020202020204" pitchFamily="34" charset="0"/>
              <a:buChar char="•"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Integration with various e-commerce platforms</a:t>
            </a:r>
            <a:endParaRPr lang="en-US" sz="1750" dirty="0"/>
          </a:p>
        </p:txBody>
      </p:sp>
      <p:sp>
        <p:nvSpPr>
          <p:cNvPr id="12" name="Text 1">
            <a:extLst>
              <a:ext uri="{FF2B5EF4-FFF2-40B4-BE49-F238E27FC236}">
                <a16:creationId xmlns:a16="http://schemas.microsoft.com/office/drawing/2014/main" id="{55439A69-5E8D-C3D4-5EC3-08A765B9E4A5}"/>
              </a:ext>
            </a:extLst>
          </p:cNvPr>
          <p:cNvSpPr/>
          <p:nvPr/>
        </p:nvSpPr>
        <p:spPr>
          <a:xfrm>
            <a:off x="869120" y="43513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Global Reach</a:t>
            </a:r>
            <a:endParaRPr lang="en-US" sz="2200" dirty="0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070E7A62-17AA-10A5-0914-D714341CEF92}"/>
              </a:ext>
            </a:extLst>
          </p:cNvPr>
          <p:cNvSpPr/>
          <p:nvPr/>
        </p:nvSpPr>
        <p:spPr>
          <a:xfrm>
            <a:off x="869120" y="4932507"/>
            <a:ext cx="3012623" cy="915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Operates in over 200 markets and supports 25 currencies.</a:t>
            </a:r>
            <a:endParaRPr lang="en-US" sz="1750" dirty="0"/>
          </a:p>
        </p:txBody>
      </p:sp>
      <p:sp>
        <p:nvSpPr>
          <p:cNvPr id="14" name="Text 1">
            <a:extLst>
              <a:ext uri="{FF2B5EF4-FFF2-40B4-BE49-F238E27FC236}">
                <a16:creationId xmlns:a16="http://schemas.microsoft.com/office/drawing/2014/main" id="{45DE4CAA-BA9D-6EC4-8CDE-CA59A1E01FED}"/>
              </a:ext>
            </a:extLst>
          </p:cNvPr>
          <p:cNvSpPr/>
          <p:nvPr/>
        </p:nvSpPr>
        <p:spPr>
          <a:xfrm>
            <a:off x="4355055" y="43513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User Base</a:t>
            </a:r>
            <a:endParaRPr lang="en-US" sz="2200" dirty="0"/>
          </a:p>
        </p:txBody>
      </p:sp>
      <p:sp>
        <p:nvSpPr>
          <p:cNvPr id="15" name="Text 2">
            <a:extLst>
              <a:ext uri="{FF2B5EF4-FFF2-40B4-BE49-F238E27FC236}">
                <a16:creationId xmlns:a16="http://schemas.microsoft.com/office/drawing/2014/main" id="{E5A8F3B5-F7B3-EC44-2CBD-C412104E454F}"/>
              </a:ext>
            </a:extLst>
          </p:cNvPr>
          <p:cNvSpPr/>
          <p:nvPr/>
        </p:nvSpPr>
        <p:spPr>
          <a:xfrm>
            <a:off x="4355055" y="4932507"/>
            <a:ext cx="3012623" cy="9152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Over 400 million active accounts as of 2024.</a:t>
            </a:r>
            <a:endParaRPr lang="en-US" sz="1750" dirty="0"/>
          </a:p>
        </p:txBody>
      </p:sp>
      <p:pic>
        <p:nvPicPr>
          <p:cNvPr id="17" name="Picture 16" descr="A blue and white logo&#10;&#10;Description automatically generated">
            <a:extLst>
              <a:ext uri="{FF2B5EF4-FFF2-40B4-BE49-F238E27FC236}">
                <a16:creationId xmlns:a16="http://schemas.microsoft.com/office/drawing/2014/main" id="{474A6F8A-2BBA-4BE5-2B1A-D59619871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1091" y="203783"/>
            <a:ext cx="1425668" cy="1406435"/>
          </a:xfrm>
          <a:prstGeom prst="rect">
            <a:avLst/>
          </a:prstGeom>
        </p:spPr>
      </p:pic>
      <p:sp>
        <p:nvSpPr>
          <p:cNvPr id="18" name="Text 13">
            <a:extLst>
              <a:ext uri="{FF2B5EF4-FFF2-40B4-BE49-F238E27FC236}">
                <a16:creationId xmlns:a16="http://schemas.microsoft.com/office/drawing/2014/main" id="{A502AFF5-8455-4BD0-45D4-490E3A015D4C}"/>
              </a:ext>
            </a:extLst>
          </p:cNvPr>
          <p:cNvSpPr/>
          <p:nvPr/>
        </p:nvSpPr>
        <p:spPr>
          <a:xfrm>
            <a:off x="858338" y="630830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Why Perform Security Audits for PayPal?</a:t>
            </a:r>
            <a:endParaRPr lang="en-US" sz="2650" dirty="0"/>
          </a:p>
        </p:txBody>
      </p:sp>
      <p:sp>
        <p:nvSpPr>
          <p:cNvPr id="19" name="Text 14">
            <a:extLst>
              <a:ext uri="{FF2B5EF4-FFF2-40B4-BE49-F238E27FC236}">
                <a16:creationId xmlns:a16="http://schemas.microsoft.com/office/drawing/2014/main" id="{5FF08F0B-022D-9FD2-14E2-E6FC30098191}"/>
              </a:ext>
            </a:extLst>
          </p:cNvPr>
          <p:cNvSpPr/>
          <p:nvPr/>
        </p:nvSpPr>
        <p:spPr>
          <a:xfrm>
            <a:off x="858338" y="693420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Security audits for PayPal are essential to protect sensitive data, ensure compliance, manage risks, prevent fraud, enhance customer trust, promote continuous improvement, prepare for incidents, and maintain a competitive edge.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85406381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45726"/>
            <a:ext cx="912102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Audit Plan: Objectives and Scope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344222"/>
            <a:ext cx="3090624" cy="2758559"/>
          </a:xfrm>
          <a:prstGeom prst="roundRect">
            <a:avLst>
              <a:gd name="adj" fmla="val 1233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Text 2"/>
          <p:cNvSpPr/>
          <p:nvPr/>
        </p:nvSpPr>
        <p:spPr>
          <a:xfrm>
            <a:off x="1020604" y="2571036"/>
            <a:ext cx="26369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Objective 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061454"/>
            <a:ext cx="263699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Evaluate the effectiveness of PayPal’s security controls in safeguarding sensitive financial data.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4111228" y="2344222"/>
            <a:ext cx="3090624" cy="2758559"/>
          </a:xfrm>
          <a:prstGeom prst="roundRect">
            <a:avLst>
              <a:gd name="adj" fmla="val 1233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7" name="Text 5"/>
          <p:cNvSpPr/>
          <p:nvPr/>
        </p:nvSpPr>
        <p:spPr>
          <a:xfrm>
            <a:off x="4338042" y="2571036"/>
            <a:ext cx="26369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Objective 2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4338042" y="3061454"/>
            <a:ext cx="263699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Assess PayPal’s compliance with industry standard such as ISO/IEC 27001.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428667" y="2344222"/>
            <a:ext cx="3090624" cy="2758559"/>
          </a:xfrm>
          <a:prstGeom prst="roundRect">
            <a:avLst>
              <a:gd name="adj" fmla="val 1233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0" name="Text 8"/>
          <p:cNvSpPr/>
          <p:nvPr/>
        </p:nvSpPr>
        <p:spPr>
          <a:xfrm>
            <a:off x="7655481" y="2571036"/>
            <a:ext cx="26369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Objective 3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655481" y="3061454"/>
            <a:ext cx="263699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Identify technical and procedural weaknesses in PayPal's digital payment processes.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0746105" y="2344222"/>
            <a:ext cx="3090624" cy="2758559"/>
          </a:xfrm>
          <a:prstGeom prst="roundRect">
            <a:avLst>
              <a:gd name="adj" fmla="val 1233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3" name="Text 11"/>
          <p:cNvSpPr/>
          <p:nvPr/>
        </p:nvSpPr>
        <p:spPr>
          <a:xfrm>
            <a:off x="10972919" y="2571036"/>
            <a:ext cx="263699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Objective 4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972919" y="3061454"/>
            <a:ext cx="2636996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Provide actionable recommendations to enhance security resilience and mitigate fraud risks.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5442942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300"/>
              </a:lnSpc>
              <a:buNone/>
            </a:pPr>
            <a:r>
              <a:rPr lang="en-US" sz="26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Scope:</a:t>
            </a:r>
            <a:endParaRPr lang="en-US" sz="2650" dirty="0"/>
          </a:p>
        </p:txBody>
      </p:sp>
      <p:sp>
        <p:nvSpPr>
          <p:cNvPr id="16" name="Text 14"/>
          <p:cNvSpPr/>
          <p:nvPr/>
        </p:nvSpPr>
        <p:spPr>
          <a:xfrm>
            <a:off x="793790" y="620839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Uses PayPal as a reference model to assess the security posture of digital payment systems, focusing on </a:t>
            </a:r>
            <a:r>
              <a:rPr lang="en-US" sz="1750" b="1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user authentication, data encryption, and transaction integrity </a:t>
            </a:r>
            <a:r>
              <a:rPr lang="en-US" sz="17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while evaluating its compliance with ISO/IEC 27001 as an industry benchmark.</a:t>
            </a:r>
            <a:endParaRPr lang="en-US" sz="1750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888C75A4-65B2-8A46-B1EE-F9E16E1ADC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5</a:t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8901" y="572691"/>
            <a:ext cx="7608213" cy="6507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0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Audit Plan: Methodology </a:t>
            </a:r>
            <a:endParaRPr lang="en-US" sz="4050" dirty="0"/>
          </a:p>
        </p:txBody>
      </p:sp>
      <p:sp>
        <p:nvSpPr>
          <p:cNvPr id="3" name="Shape 1"/>
          <p:cNvSpPr/>
          <p:nvPr/>
        </p:nvSpPr>
        <p:spPr>
          <a:xfrm>
            <a:off x="7303770" y="1639967"/>
            <a:ext cx="22860" cy="6019086"/>
          </a:xfrm>
          <a:prstGeom prst="roundRect">
            <a:avLst>
              <a:gd name="adj" fmla="val 13665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4" name="Shape 2"/>
          <p:cNvSpPr/>
          <p:nvPr/>
        </p:nvSpPr>
        <p:spPr>
          <a:xfrm>
            <a:off x="6374904" y="2096929"/>
            <a:ext cx="728901" cy="22860"/>
          </a:xfrm>
          <a:prstGeom prst="roundRect">
            <a:avLst>
              <a:gd name="adj" fmla="val 13665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Shape 3"/>
          <p:cNvSpPr/>
          <p:nvPr/>
        </p:nvSpPr>
        <p:spPr>
          <a:xfrm>
            <a:off x="7080945" y="1874163"/>
            <a:ext cx="468511" cy="468511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6" name="Text 4"/>
          <p:cNvSpPr/>
          <p:nvPr/>
        </p:nvSpPr>
        <p:spPr>
          <a:xfrm>
            <a:off x="7245013" y="1952149"/>
            <a:ext cx="140256" cy="3124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5"/>
          <p:cNvSpPr/>
          <p:nvPr/>
        </p:nvSpPr>
        <p:spPr>
          <a:xfrm>
            <a:off x="3566517" y="1848207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Planning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28901" y="2298502"/>
            <a:ext cx="5440918" cy="999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Understand PayPal's operational environment and identify critical information assets, processes, and systems to be evaluated.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526595" y="3138130"/>
            <a:ext cx="728901" cy="22860"/>
          </a:xfrm>
          <a:prstGeom prst="roundRect">
            <a:avLst>
              <a:gd name="adj" fmla="val 13665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0" name="Shape 8"/>
          <p:cNvSpPr/>
          <p:nvPr/>
        </p:nvSpPr>
        <p:spPr>
          <a:xfrm>
            <a:off x="7080945" y="2915364"/>
            <a:ext cx="468511" cy="468511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Text 9"/>
          <p:cNvSpPr/>
          <p:nvPr/>
        </p:nvSpPr>
        <p:spPr>
          <a:xfrm>
            <a:off x="7214295" y="2993350"/>
            <a:ext cx="201811" cy="3124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2" name="Text 10"/>
          <p:cNvSpPr/>
          <p:nvPr/>
        </p:nvSpPr>
        <p:spPr>
          <a:xfrm>
            <a:off x="8460581" y="2889409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Document Review</a:t>
            </a:r>
            <a:endParaRPr lang="en-US" sz="2000" dirty="0"/>
          </a:p>
        </p:txBody>
      </p:sp>
      <p:sp>
        <p:nvSpPr>
          <p:cNvPr id="13" name="Text 11"/>
          <p:cNvSpPr/>
          <p:nvPr/>
        </p:nvSpPr>
        <p:spPr>
          <a:xfrm>
            <a:off x="8460581" y="3339703"/>
            <a:ext cx="5440918" cy="999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Scrutinize PayPal's ISMS documentation, including policies, procedures, risk assessments, and incident response plans.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6374904" y="4175284"/>
            <a:ext cx="728901" cy="22860"/>
          </a:xfrm>
          <a:prstGeom prst="roundRect">
            <a:avLst>
              <a:gd name="adj" fmla="val 13665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5" name="Shape 13"/>
          <p:cNvSpPr/>
          <p:nvPr/>
        </p:nvSpPr>
        <p:spPr>
          <a:xfrm>
            <a:off x="7080945" y="3952518"/>
            <a:ext cx="468511" cy="468511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6" name="Text 14"/>
          <p:cNvSpPr/>
          <p:nvPr/>
        </p:nvSpPr>
        <p:spPr>
          <a:xfrm>
            <a:off x="7217747" y="4030504"/>
            <a:ext cx="194905" cy="3124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7" name="Text 15"/>
          <p:cNvSpPr/>
          <p:nvPr/>
        </p:nvSpPr>
        <p:spPr>
          <a:xfrm>
            <a:off x="3566517" y="3926562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Fieldwork</a:t>
            </a:r>
            <a:endParaRPr lang="en-US" sz="2000" dirty="0"/>
          </a:p>
        </p:txBody>
      </p:sp>
      <p:sp>
        <p:nvSpPr>
          <p:cNvPr id="18" name="Text 16"/>
          <p:cNvSpPr/>
          <p:nvPr/>
        </p:nvSpPr>
        <p:spPr>
          <a:xfrm>
            <a:off x="728901" y="4376857"/>
            <a:ext cx="5440918" cy="6662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Evaluate the effectiveness of ISMS policies and procedures through interviews, observations, and technical testing.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7526595" y="5212556"/>
            <a:ext cx="728901" cy="22860"/>
          </a:xfrm>
          <a:prstGeom prst="roundRect">
            <a:avLst>
              <a:gd name="adj" fmla="val 13665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0" name="Shape 18"/>
          <p:cNvSpPr/>
          <p:nvPr/>
        </p:nvSpPr>
        <p:spPr>
          <a:xfrm>
            <a:off x="7080945" y="4989790"/>
            <a:ext cx="468511" cy="468511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1" name="Text 19"/>
          <p:cNvSpPr/>
          <p:nvPr/>
        </p:nvSpPr>
        <p:spPr>
          <a:xfrm>
            <a:off x="7211199" y="5067776"/>
            <a:ext cx="208002" cy="3124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4</a:t>
            </a:r>
            <a:endParaRPr lang="en-US" sz="2450" dirty="0"/>
          </a:p>
        </p:txBody>
      </p:sp>
      <p:sp>
        <p:nvSpPr>
          <p:cNvPr id="22" name="Text 20"/>
          <p:cNvSpPr/>
          <p:nvPr/>
        </p:nvSpPr>
        <p:spPr>
          <a:xfrm>
            <a:off x="8460581" y="4963835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Analysis</a:t>
            </a:r>
            <a:endParaRPr lang="en-US" sz="2000" dirty="0"/>
          </a:p>
        </p:txBody>
      </p:sp>
      <p:sp>
        <p:nvSpPr>
          <p:cNvPr id="23" name="Text 21"/>
          <p:cNvSpPr/>
          <p:nvPr/>
        </p:nvSpPr>
        <p:spPr>
          <a:xfrm>
            <a:off x="8460581" y="5414129"/>
            <a:ext cx="5440918" cy="999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Analyze collected data to identify nonconformities or areas for improvement, and determine the effectiveness of existing security controls.</a:t>
            </a: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6374904" y="6249710"/>
            <a:ext cx="728901" cy="22860"/>
          </a:xfrm>
          <a:prstGeom prst="roundRect">
            <a:avLst>
              <a:gd name="adj" fmla="val 136658"/>
            </a:avLst>
          </a:prstGeom>
          <a:solidFill>
            <a:srgbClr val="D8D4D4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5" name="Shape 23"/>
          <p:cNvSpPr/>
          <p:nvPr/>
        </p:nvSpPr>
        <p:spPr>
          <a:xfrm>
            <a:off x="7080945" y="6026944"/>
            <a:ext cx="468511" cy="468511"/>
          </a:xfrm>
          <a:prstGeom prst="roundRect">
            <a:avLst>
              <a:gd name="adj" fmla="val 6668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6" name="Text 24"/>
          <p:cNvSpPr/>
          <p:nvPr/>
        </p:nvSpPr>
        <p:spPr>
          <a:xfrm>
            <a:off x="7214533" y="6104930"/>
            <a:ext cx="201216" cy="3124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5</a:t>
            </a:r>
            <a:endParaRPr lang="en-US" sz="2450" dirty="0"/>
          </a:p>
        </p:txBody>
      </p:sp>
      <p:sp>
        <p:nvSpPr>
          <p:cNvPr id="27" name="Text 25"/>
          <p:cNvSpPr/>
          <p:nvPr/>
        </p:nvSpPr>
        <p:spPr>
          <a:xfrm>
            <a:off x="3566517" y="6000988"/>
            <a:ext cx="2603302" cy="3253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20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Reporting</a:t>
            </a:r>
            <a:endParaRPr lang="en-US" sz="2000" dirty="0"/>
          </a:p>
        </p:txBody>
      </p:sp>
      <p:sp>
        <p:nvSpPr>
          <p:cNvPr id="28" name="Text 26"/>
          <p:cNvSpPr/>
          <p:nvPr/>
        </p:nvSpPr>
        <p:spPr>
          <a:xfrm>
            <a:off x="728901" y="6451283"/>
            <a:ext cx="5440918" cy="999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600"/>
              </a:lnSpc>
              <a:buNone/>
            </a:pPr>
            <a:r>
              <a:rPr lang="en-US" sz="16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Compile findings into a comprehensive report that documents vulnerabilities, assesses security effectiveness, and provides recommendations for remediation.</a:t>
            </a:r>
            <a:endParaRPr lang="en-US" sz="1600" dirty="0"/>
          </a:p>
        </p:txBody>
      </p:sp>
      <p:sp>
        <p:nvSpPr>
          <p:cNvPr id="29" name="Slide Number Placeholder 28">
            <a:extLst>
              <a:ext uri="{FF2B5EF4-FFF2-40B4-BE49-F238E27FC236}">
                <a16:creationId xmlns:a16="http://schemas.microsoft.com/office/drawing/2014/main" id="{25481B4E-1647-054F-64A9-BE3B8E967F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6</a:t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3657" y="638651"/>
            <a:ext cx="10366653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Sample Security Audit Checklist</a:t>
            </a:r>
            <a:endParaRPr lang="en-US" sz="3800" dirty="0"/>
          </a:p>
        </p:txBody>
      </p:sp>
      <p:sp>
        <p:nvSpPr>
          <p:cNvPr id="3" name="Shape 1"/>
          <p:cNvSpPr/>
          <p:nvPr/>
        </p:nvSpPr>
        <p:spPr>
          <a:xfrm>
            <a:off x="683657" y="1639729"/>
            <a:ext cx="13263086" cy="5951101"/>
          </a:xfrm>
          <a:prstGeom prst="roundRect">
            <a:avLst>
              <a:gd name="adj" fmla="val 49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Shape 2"/>
          <p:cNvSpPr/>
          <p:nvPr/>
        </p:nvSpPr>
        <p:spPr>
          <a:xfrm>
            <a:off x="691277" y="1647349"/>
            <a:ext cx="13247846" cy="56209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3"/>
          <p:cNvSpPr/>
          <p:nvPr/>
        </p:nvSpPr>
        <p:spPr>
          <a:xfrm>
            <a:off x="886897" y="1772126"/>
            <a:ext cx="188285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3E2513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Security Domain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3167896" y="1772126"/>
            <a:ext cx="2068592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3E2513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Security Measure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634633" y="1772126"/>
            <a:ext cx="2337435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3E2513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ISO/IEC 27001 Clause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8370213" y="1772126"/>
            <a:ext cx="2442091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3E2513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ISO/IEC 27001 Control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11210449" y="1772126"/>
            <a:ext cx="2533412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b="1" dirty="0">
                <a:solidFill>
                  <a:srgbClr val="3E2513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Compliance Evidence</a:t>
            </a: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691277" y="2209443"/>
            <a:ext cx="13247846" cy="118717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Text 9"/>
          <p:cNvSpPr/>
          <p:nvPr/>
        </p:nvSpPr>
        <p:spPr>
          <a:xfrm>
            <a:off x="886897" y="2334220"/>
            <a:ext cx="188285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Network Security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3167896" y="2334220"/>
            <a:ext cx="2068592" cy="937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Monitor and log all network traffic for anomalies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5634633" y="2334220"/>
            <a:ext cx="2337435" cy="937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9.1 Monitoring, Measurement, Analysis and Evaluation 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8370213" y="2334220"/>
            <a:ext cx="2442091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A.1.8.16 Monitoring activities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11210449" y="2334220"/>
            <a:ext cx="2533412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Network monitoring logs, SIEM reports</a:t>
            </a:r>
            <a:endParaRPr lang="en-US" sz="1500" dirty="0"/>
          </a:p>
        </p:txBody>
      </p:sp>
      <p:sp>
        <p:nvSpPr>
          <p:cNvPr id="16" name="Shape 14"/>
          <p:cNvSpPr/>
          <p:nvPr/>
        </p:nvSpPr>
        <p:spPr>
          <a:xfrm>
            <a:off x="691277" y="3396615"/>
            <a:ext cx="13247846" cy="118717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Text 15"/>
          <p:cNvSpPr/>
          <p:nvPr/>
        </p:nvSpPr>
        <p:spPr>
          <a:xfrm>
            <a:off x="886897" y="3521393"/>
            <a:ext cx="188285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Identity and Access Management (IAM)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3167896" y="3521393"/>
            <a:ext cx="2068592" cy="937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Enforce multi-factor authentication (MFA) for all critical systems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5634633" y="3521393"/>
            <a:ext cx="2337435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8.3 Information Security Risk Treatment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8370213" y="3521393"/>
            <a:ext cx="2442091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A.1.8.5 Secure authentication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11210449" y="3521393"/>
            <a:ext cx="2533412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MFA implementation reports, authentication logs</a:t>
            </a:r>
            <a:endParaRPr lang="en-US" sz="1500" dirty="0"/>
          </a:p>
        </p:txBody>
      </p:sp>
      <p:sp>
        <p:nvSpPr>
          <p:cNvPr id="22" name="Shape 20"/>
          <p:cNvSpPr/>
          <p:nvPr/>
        </p:nvSpPr>
        <p:spPr>
          <a:xfrm>
            <a:off x="691277" y="4583787"/>
            <a:ext cx="13247846" cy="1812250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3" name="Text 21"/>
          <p:cNvSpPr/>
          <p:nvPr/>
        </p:nvSpPr>
        <p:spPr>
          <a:xfrm>
            <a:off x="886897" y="4708565"/>
            <a:ext cx="188285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Application Security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3167896" y="4708565"/>
            <a:ext cx="2068592" cy="15626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Perform regular security testing, including penetration testing and code reviews</a:t>
            </a:r>
            <a:endParaRPr lang="en-US" sz="1500" dirty="0"/>
          </a:p>
        </p:txBody>
      </p:sp>
      <p:sp>
        <p:nvSpPr>
          <p:cNvPr id="25" name="Text 23"/>
          <p:cNvSpPr/>
          <p:nvPr/>
        </p:nvSpPr>
        <p:spPr>
          <a:xfrm>
            <a:off x="5634633" y="4708565"/>
            <a:ext cx="2337435" cy="937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9.1 Monitoring, Measurement, Analysis and Evaluation</a:t>
            </a:r>
            <a:endParaRPr lang="en-US" sz="1500" dirty="0"/>
          </a:p>
        </p:txBody>
      </p:sp>
      <p:sp>
        <p:nvSpPr>
          <p:cNvPr id="26" name="Text 24"/>
          <p:cNvSpPr/>
          <p:nvPr/>
        </p:nvSpPr>
        <p:spPr>
          <a:xfrm>
            <a:off x="8370213" y="4708565"/>
            <a:ext cx="2442091" cy="937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A.1.8.29 Security testing in development and acceptance</a:t>
            </a:r>
            <a:endParaRPr lang="en-US" sz="1500" dirty="0"/>
          </a:p>
        </p:txBody>
      </p:sp>
      <p:sp>
        <p:nvSpPr>
          <p:cNvPr id="27" name="Text 25"/>
          <p:cNvSpPr/>
          <p:nvPr/>
        </p:nvSpPr>
        <p:spPr>
          <a:xfrm>
            <a:off x="11210449" y="4708565"/>
            <a:ext cx="2533412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Penetration test reports, code review logs</a:t>
            </a:r>
            <a:endParaRPr lang="en-US" sz="1500" dirty="0"/>
          </a:p>
        </p:txBody>
      </p:sp>
      <p:sp>
        <p:nvSpPr>
          <p:cNvPr id="28" name="Shape 26"/>
          <p:cNvSpPr/>
          <p:nvPr/>
        </p:nvSpPr>
        <p:spPr>
          <a:xfrm>
            <a:off x="691277" y="6396038"/>
            <a:ext cx="13247846" cy="118717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9" name="Text 27"/>
          <p:cNvSpPr/>
          <p:nvPr/>
        </p:nvSpPr>
        <p:spPr>
          <a:xfrm>
            <a:off x="886897" y="6520815"/>
            <a:ext cx="188285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Data Security and Encryption</a:t>
            </a:r>
            <a:endParaRPr lang="en-US" sz="1500" dirty="0"/>
          </a:p>
        </p:txBody>
      </p:sp>
      <p:sp>
        <p:nvSpPr>
          <p:cNvPr id="30" name="Text 28"/>
          <p:cNvSpPr/>
          <p:nvPr/>
        </p:nvSpPr>
        <p:spPr>
          <a:xfrm>
            <a:off x="3167896" y="6520815"/>
            <a:ext cx="2068592" cy="93761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Implement data leakage prevention (DLP) mechanisms</a:t>
            </a:r>
            <a:endParaRPr lang="en-US" sz="1500" dirty="0"/>
          </a:p>
        </p:txBody>
      </p:sp>
      <p:sp>
        <p:nvSpPr>
          <p:cNvPr id="31" name="Text 29"/>
          <p:cNvSpPr/>
          <p:nvPr/>
        </p:nvSpPr>
        <p:spPr>
          <a:xfrm>
            <a:off x="5634633" y="6520815"/>
            <a:ext cx="2337435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8.3 Information Security Risk Treatment</a:t>
            </a:r>
            <a:endParaRPr lang="en-US" sz="1500" dirty="0"/>
          </a:p>
        </p:txBody>
      </p:sp>
      <p:sp>
        <p:nvSpPr>
          <p:cNvPr id="32" name="Text 30"/>
          <p:cNvSpPr/>
          <p:nvPr/>
        </p:nvSpPr>
        <p:spPr>
          <a:xfrm>
            <a:off x="8370213" y="6520815"/>
            <a:ext cx="2442091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A.1.8.12 Data leakage prevention</a:t>
            </a:r>
            <a:endParaRPr lang="en-US" sz="1500" dirty="0"/>
          </a:p>
        </p:txBody>
      </p:sp>
      <p:sp>
        <p:nvSpPr>
          <p:cNvPr id="33" name="Text 31"/>
          <p:cNvSpPr/>
          <p:nvPr/>
        </p:nvSpPr>
        <p:spPr>
          <a:xfrm>
            <a:off x="11210449" y="6520815"/>
            <a:ext cx="2533412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DLP policies, audit logs</a:t>
            </a:r>
            <a:endParaRPr lang="en-US" sz="15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B195BB33-C3C5-4065-A5AA-527213F83A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7</a:t>
            </a:fld>
            <a:endParaRPr lang="en-GB" dirty="0"/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9369" y="711637"/>
            <a:ext cx="10151745" cy="5976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Sample Security Audit Checklist: Key Areas</a:t>
            </a:r>
            <a:endParaRPr lang="en-US" sz="3750" dirty="0"/>
          </a:p>
        </p:txBody>
      </p:sp>
      <p:sp>
        <p:nvSpPr>
          <p:cNvPr id="3" name="Shape 1"/>
          <p:cNvSpPr/>
          <p:nvPr/>
        </p:nvSpPr>
        <p:spPr>
          <a:xfrm>
            <a:off x="669369" y="1691759"/>
            <a:ext cx="13291661" cy="5826085"/>
          </a:xfrm>
          <a:prstGeom prst="roundRect">
            <a:avLst>
              <a:gd name="adj" fmla="val 49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GB"/>
          </a:p>
        </p:txBody>
      </p:sp>
      <p:sp>
        <p:nvSpPr>
          <p:cNvPr id="4" name="Shape 2"/>
          <p:cNvSpPr/>
          <p:nvPr/>
        </p:nvSpPr>
        <p:spPr>
          <a:xfrm>
            <a:off x="676989" y="1699379"/>
            <a:ext cx="13276421" cy="5504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3"/>
          <p:cNvSpPr/>
          <p:nvPr/>
        </p:nvSpPr>
        <p:spPr>
          <a:xfrm>
            <a:off x="868442" y="1821656"/>
            <a:ext cx="1895951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3E2513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Security Domain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3154442" y="1821656"/>
            <a:ext cx="2081927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3E2513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Security Measure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626418" y="1821656"/>
            <a:ext cx="2351484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3E2513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ISO/IEC 27001 Clause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8367951" y="1821656"/>
            <a:ext cx="245637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3E2513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ISO/IEC 27001 Control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11214378" y="1821656"/>
            <a:ext cx="254781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b="1" dirty="0">
                <a:solidFill>
                  <a:srgbClr val="3E2513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Compliance Evidence</a:t>
            </a: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676989" y="2249805"/>
            <a:ext cx="13276421" cy="177391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1" name="Text 9"/>
          <p:cNvSpPr/>
          <p:nvPr/>
        </p:nvSpPr>
        <p:spPr>
          <a:xfrm>
            <a:off x="868442" y="2372082"/>
            <a:ext cx="1895951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Security Monitoring and Incident Response</a:t>
            </a:r>
            <a:endParaRPr lang="en-US" sz="1500" dirty="0"/>
          </a:p>
        </p:txBody>
      </p:sp>
      <p:sp>
        <p:nvSpPr>
          <p:cNvPr id="12" name="Text 10"/>
          <p:cNvSpPr/>
          <p:nvPr/>
        </p:nvSpPr>
        <p:spPr>
          <a:xfrm>
            <a:off x="3154442" y="2372082"/>
            <a:ext cx="2081927" cy="1529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Monitor and log all security-relevant activities in a centralized SIEM system</a:t>
            </a:r>
            <a:endParaRPr lang="en-US" sz="1500" dirty="0"/>
          </a:p>
        </p:txBody>
      </p:sp>
      <p:sp>
        <p:nvSpPr>
          <p:cNvPr id="13" name="Text 11"/>
          <p:cNvSpPr/>
          <p:nvPr/>
        </p:nvSpPr>
        <p:spPr>
          <a:xfrm>
            <a:off x="5626418" y="2372082"/>
            <a:ext cx="2351484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9.1 Monitoring, Measurement, Analysis and Evaluation</a:t>
            </a:r>
            <a:endParaRPr lang="en-US" sz="1500" dirty="0"/>
          </a:p>
        </p:txBody>
      </p:sp>
      <p:sp>
        <p:nvSpPr>
          <p:cNvPr id="14" name="Text 12"/>
          <p:cNvSpPr/>
          <p:nvPr/>
        </p:nvSpPr>
        <p:spPr>
          <a:xfrm>
            <a:off x="8367951" y="2372082"/>
            <a:ext cx="2456378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A.1.8.15 Logging</a:t>
            </a:r>
            <a:endParaRPr lang="en-US" sz="1500" dirty="0"/>
          </a:p>
        </p:txBody>
      </p:sp>
      <p:sp>
        <p:nvSpPr>
          <p:cNvPr id="15" name="Text 13"/>
          <p:cNvSpPr/>
          <p:nvPr/>
        </p:nvSpPr>
        <p:spPr>
          <a:xfrm>
            <a:off x="11214378" y="2372082"/>
            <a:ext cx="2547818" cy="611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SIEM logs, security event reports</a:t>
            </a:r>
            <a:endParaRPr lang="en-US" sz="1500" dirty="0"/>
          </a:p>
        </p:txBody>
      </p:sp>
      <p:sp>
        <p:nvSpPr>
          <p:cNvPr id="16" name="Shape 14"/>
          <p:cNvSpPr/>
          <p:nvPr/>
        </p:nvSpPr>
        <p:spPr>
          <a:xfrm>
            <a:off x="676989" y="4023717"/>
            <a:ext cx="13276421" cy="11621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7" name="Text 15"/>
          <p:cNvSpPr/>
          <p:nvPr/>
        </p:nvSpPr>
        <p:spPr>
          <a:xfrm>
            <a:off x="868442" y="4145994"/>
            <a:ext cx="1895951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Business Continuity and Disaster Recovery (BCDR)</a:t>
            </a:r>
            <a:endParaRPr lang="en-US" sz="1500" dirty="0"/>
          </a:p>
        </p:txBody>
      </p:sp>
      <p:sp>
        <p:nvSpPr>
          <p:cNvPr id="18" name="Text 16"/>
          <p:cNvSpPr/>
          <p:nvPr/>
        </p:nvSpPr>
        <p:spPr>
          <a:xfrm>
            <a:off x="3154442" y="4145994"/>
            <a:ext cx="2081927" cy="611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Develop and maintain a BCDR plan</a:t>
            </a:r>
            <a:endParaRPr lang="en-US" sz="1500" dirty="0"/>
          </a:p>
        </p:txBody>
      </p:sp>
      <p:sp>
        <p:nvSpPr>
          <p:cNvPr id="19" name="Text 17"/>
          <p:cNvSpPr/>
          <p:nvPr/>
        </p:nvSpPr>
        <p:spPr>
          <a:xfrm>
            <a:off x="5626418" y="4145994"/>
            <a:ext cx="2351484" cy="611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8.1 Operational Planning and Control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8367951" y="4145994"/>
            <a:ext cx="2456378" cy="611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A.1.5.30 ICT readiness for business continuity</a:t>
            </a:r>
            <a:endParaRPr lang="en-US" sz="1500" dirty="0"/>
          </a:p>
        </p:txBody>
      </p:sp>
      <p:sp>
        <p:nvSpPr>
          <p:cNvPr id="21" name="Text 19"/>
          <p:cNvSpPr/>
          <p:nvPr/>
        </p:nvSpPr>
        <p:spPr>
          <a:xfrm>
            <a:off x="11214378" y="4145994"/>
            <a:ext cx="2547818" cy="611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Disaster recovery test results, BCDR documentation</a:t>
            </a:r>
            <a:endParaRPr lang="en-US" sz="1500" dirty="0"/>
          </a:p>
        </p:txBody>
      </p:sp>
      <p:sp>
        <p:nvSpPr>
          <p:cNvPr id="22" name="Shape 20"/>
          <p:cNvSpPr/>
          <p:nvPr/>
        </p:nvSpPr>
        <p:spPr>
          <a:xfrm>
            <a:off x="676989" y="5185886"/>
            <a:ext cx="13276421" cy="116216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3" name="Text 21"/>
          <p:cNvSpPr/>
          <p:nvPr/>
        </p:nvSpPr>
        <p:spPr>
          <a:xfrm>
            <a:off x="868442" y="5308163"/>
            <a:ext cx="1895951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Employee Security Awareness and Physical Security</a:t>
            </a:r>
            <a:endParaRPr lang="en-US" sz="1500" dirty="0"/>
          </a:p>
        </p:txBody>
      </p:sp>
      <p:sp>
        <p:nvSpPr>
          <p:cNvPr id="24" name="Text 22"/>
          <p:cNvSpPr/>
          <p:nvPr/>
        </p:nvSpPr>
        <p:spPr>
          <a:xfrm>
            <a:off x="3154442" y="5308163"/>
            <a:ext cx="2081927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Ensure all employees undergo security awareness training</a:t>
            </a:r>
            <a:endParaRPr lang="en-US" sz="1500" dirty="0"/>
          </a:p>
        </p:txBody>
      </p:sp>
      <p:sp>
        <p:nvSpPr>
          <p:cNvPr id="25" name="Text 23"/>
          <p:cNvSpPr/>
          <p:nvPr/>
        </p:nvSpPr>
        <p:spPr>
          <a:xfrm>
            <a:off x="5626418" y="5308163"/>
            <a:ext cx="2351484" cy="305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7.3 Awareness</a:t>
            </a:r>
            <a:endParaRPr lang="en-US" sz="1500" dirty="0"/>
          </a:p>
        </p:txBody>
      </p:sp>
      <p:sp>
        <p:nvSpPr>
          <p:cNvPr id="26" name="Text 24"/>
          <p:cNvSpPr/>
          <p:nvPr/>
        </p:nvSpPr>
        <p:spPr>
          <a:xfrm>
            <a:off x="8367951" y="5308163"/>
            <a:ext cx="2456378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A.1.6.3 Information security awareness, education, and training</a:t>
            </a:r>
            <a:endParaRPr lang="en-US" sz="1500" dirty="0"/>
          </a:p>
        </p:txBody>
      </p:sp>
      <p:sp>
        <p:nvSpPr>
          <p:cNvPr id="27" name="Text 25"/>
          <p:cNvSpPr/>
          <p:nvPr/>
        </p:nvSpPr>
        <p:spPr>
          <a:xfrm>
            <a:off x="11214378" y="5308163"/>
            <a:ext cx="2547818" cy="611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Training records, employee acknowledgment forms</a:t>
            </a:r>
            <a:endParaRPr lang="en-US" sz="1500" dirty="0"/>
          </a:p>
        </p:txBody>
      </p:sp>
      <p:sp>
        <p:nvSpPr>
          <p:cNvPr id="28" name="Shape 26"/>
          <p:cNvSpPr/>
          <p:nvPr/>
        </p:nvSpPr>
        <p:spPr>
          <a:xfrm>
            <a:off x="676989" y="6348055"/>
            <a:ext cx="13276421" cy="11621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29" name="Text 27"/>
          <p:cNvSpPr/>
          <p:nvPr/>
        </p:nvSpPr>
        <p:spPr>
          <a:xfrm>
            <a:off x="868442" y="6470333"/>
            <a:ext cx="1895951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Compliance and Regulatory Requirements</a:t>
            </a:r>
            <a:endParaRPr lang="en-US" sz="1500" dirty="0"/>
          </a:p>
        </p:txBody>
      </p:sp>
      <p:sp>
        <p:nvSpPr>
          <p:cNvPr id="30" name="Text 28"/>
          <p:cNvSpPr/>
          <p:nvPr/>
        </p:nvSpPr>
        <p:spPr>
          <a:xfrm>
            <a:off x="3154442" y="6470333"/>
            <a:ext cx="2081927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Ensure compliance with legal, regulatory, and contractual obligations</a:t>
            </a:r>
            <a:endParaRPr lang="en-US" sz="1500" dirty="0"/>
          </a:p>
        </p:txBody>
      </p:sp>
      <p:sp>
        <p:nvSpPr>
          <p:cNvPr id="31" name="Text 29"/>
          <p:cNvSpPr/>
          <p:nvPr/>
        </p:nvSpPr>
        <p:spPr>
          <a:xfrm>
            <a:off x="5626418" y="6470333"/>
            <a:ext cx="2351484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5.31 Legal, Statutory, Regulatory, and Contractual Requirements</a:t>
            </a:r>
            <a:endParaRPr lang="en-US" sz="1500" dirty="0"/>
          </a:p>
        </p:txBody>
      </p:sp>
      <p:sp>
        <p:nvSpPr>
          <p:cNvPr id="32" name="Text 30"/>
          <p:cNvSpPr/>
          <p:nvPr/>
        </p:nvSpPr>
        <p:spPr>
          <a:xfrm>
            <a:off x="8367951" y="6470333"/>
            <a:ext cx="2456378" cy="917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A.1.5.31 Legal, statutory, regulatory, and contractual requirements</a:t>
            </a:r>
            <a:endParaRPr lang="en-US" sz="1500" dirty="0"/>
          </a:p>
        </p:txBody>
      </p:sp>
      <p:sp>
        <p:nvSpPr>
          <p:cNvPr id="33" name="Text 31"/>
          <p:cNvSpPr/>
          <p:nvPr/>
        </p:nvSpPr>
        <p:spPr>
          <a:xfrm>
            <a:off x="11214378" y="6470333"/>
            <a:ext cx="2547818" cy="6117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Compliance audit reports, regulatory documentation</a:t>
            </a:r>
            <a:endParaRPr lang="en-US" sz="1500" dirty="0"/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4E715099-77EC-EA82-9879-E8F0179FAC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8</a:t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5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7803" y="590312"/>
            <a:ext cx="7641193" cy="2012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201B18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Nonconformity 1: Third-Party Vendor Management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6237803" y="3166467"/>
            <a:ext cx="483037" cy="483037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5" name="Text 2"/>
          <p:cNvSpPr/>
          <p:nvPr/>
        </p:nvSpPr>
        <p:spPr>
          <a:xfrm>
            <a:off x="6406991" y="3246953"/>
            <a:ext cx="144661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1</a:t>
            </a:r>
            <a:endParaRPr lang="en-US" sz="2500" dirty="0"/>
          </a:p>
        </p:txBody>
      </p:sp>
      <p:sp>
        <p:nvSpPr>
          <p:cNvPr id="6" name="Text 3"/>
          <p:cNvSpPr/>
          <p:nvPr/>
        </p:nvSpPr>
        <p:spPr>
          <a:xfrm>
            <a:off x="6935510" y="3166467"/>
            <a:ext cx="2683669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Risk</a:t>
            </a:r>
            <a:endParaRPr lang="en-US" sz="2100" dirty="0"/>
          </a:p>
        </p:txBody>
      </p:sp>
      <p:sp>
        <p:nvSpPr>
          <p:cNvPr id="7" name="Text 4"/>
          <p:cNvSpPr/>
          <p:nvPr/>
        </p:nvSpPr>
        <p:spPr>
          <a:xfrm>
            <a:off x="6935510" y="3630573"/>
            <a:ext cx="3015615" cy="17168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Inadequate monitoring of third-party vendors and supply chain risks can lead to data breaches or service disruptions.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10165794" y="3166467"/>
            <a:ext cx="483037" cy="483037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9" name="Text 6"/>
          <p:cNvSpPr/>
          <p:nvPr/>
        </p:nvSpPr>
        <p:spPr>
          <a:xfrm>
            <a:off x="10303312" y="3246953"/>
            <a:ext cx="208002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7"/>
          <p:cNvSpPr/>
          <p:nvPr/>
        </p:nvSpPr>
        <p:spPr>
          <a:xfrm>
            <a:off x="10863501" y="3166467"/>
            <a:ext cx="2683669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Evidence</a:t>
            </a:r>
            <a:endParaRPr lang="en-US" sz="2100" dirty="0"/>
          </a:p>
        </p:txBody>
      </p:sp>
      <p:sp>
        <p:nvSpPr>
          <p:cNvPr id="11" name="Text 8"/>
          <p:cNvSpPr/>
          <p:nvPr/>
        </p:nvSpPr>
        <p:spPr>
          <a:xfrm>
            <a:off x="10863501" y="3630573"/>
            <a:ext cx="3015615" cy="20602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PayPal acknowledges relying on third-party vendors for goods and services, but the extent of their security engagement with all vendors is unclear.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6237803" y="5856501"/>
            <a:ext cx="483037" cy="483037"/>
          </a:xfrm>
          <a:prstGeom prst="roundRect">
            <a:avLst>
              <a:gd name="adj" fmla="val 6667"/>
            </a:avLst>
          </a:prstGeom>
          <a:solidFill>
            <a:srgbClr val="F9F7F7"/>
          </a:solidFill>
          <a:ln/>
        </p:spPr>
        <p:txBody>
          <a:bodyPr/>
          <a:lstStyle/>
          <a:p>
            <a:endParaRPr lang="en-GB"/>
          </a:p>
        </p:txBody>
      </p:sp>
      <p:sp>
        <p:nvSpPr>
          <p:cNvPr id="13" name="Text 10"/>
          <p:cNvSpPr/>
          <p:nvPr/>
        </p:nvSpPr>
        <p:spPr>
          <a:xfrm>
            <a:off x="6378773" y="5936987"/>
            <a:ext cx="200978" cy="3220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3</a:t>
            </a:r>
            <a:endParaRPr lang="en-US" sz="2500" dirty="0"/>
          </a:p>
        </p:txBody>
      </p:sp>
      <p:sp>
        <p:nvSpPr>
          <p:cNvPr id="14" name="Text 11"/>
          <p:cNvSpPr/>
          <p:nvPr/>
        </p:nvSpPr>
        <p:spPr>
          <a:xfrm>
            <a:off x="6935510" y="5856501"/>
            <a:ext cx="2683669" cy="335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100" dirty="0">
                <a:solidFill>
                  <a:srgbClr val="504C49"/>
                </a:solidFill>
                <a:latin typeface="Platypi Medium" pitchFamily="34" charset="0"/>
                <a:ea typeface="Platypi Medium" pitchFamily="34" charset="-122"/>
                <a:cs typeface="Platypi Medium" pitchFamily="34" charset="-120"/>
              </a:rPr>
              <a:t>Recommendations</a:t>
            </a:r>
            <a:endParaRPr lang="en-US" sz="2100" dirty="0"/>
          </a:p>
        </p:txBody>
      </p:sp>
      <p:sp>
        <p:nvSpPr>
          <p:cNvPr id="15" name="Text 12"/>
          <p:cNvSpPr/>
          <p:nvPr/>
        </p:nvSpPr>
        <p:spPr>
          <a:xfrm>
            <a:off x="6935510" y="6320606"/>
            <a:ext cx="6943487" cy="103012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00"/>
              </a:lnSpc>
              <a:buNone/>
            </a:pPr>
            <a:r>
              <a:rPr lang="en-US" sz="1650" dirty="0">
                <a:solidFill>
                  <a:srgbClr val="504C49"/>
                </a:solidFill>
                <a:latin typeface="Source Serif Pro" pitchFamily="34" charset="0"/>
                <a:ea typeface="Source Serif Pro" pitchFamily="34" charset="-122"/>
                <a:cs typeface="Source Serif Pro" pitchFamily="34" charset="-120"/>
              </a:rPr>
              <a:t>Establish a continuous monitoring program for vendor security compliance, with a risk assessment framework to classify vendors based on data sensitivity.</a:t>
            </a:r>
            <a:endParaRPr lang="en-US" sz="1650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0C853750-2A83-C79C-2222-DC325C38F1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90E6B5-B775-4FE0-9653-C45DA1A9164B}" type="slidenum">
              <a:rPr lang="en-GB" smtClean="0"/>
              <a:t>9</a:t>
            </a:fld>
            <a:endParaRPr lang="en-GB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1128</Words>
  <Application>Microsoft Office PowerPoint</Application>
  <PresentationFormat>Custom</PresentationFormat>
  <Paragraphs>184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Source Serif Pro Bold</vt:lpstr>
      <vt:lpstr>Calibri</vt:lpstr>
      <vt:lpstr>Platypi Medium</vt:lpstr>
      <vt:lpstr>Source Serif Pro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KOO WAI KIT</cp:lastModifiedBy>
  <cp:revision>7</cp:revision>
  <dcterms:created xsi:type="dcterms:W3CDTF">2025-02-03T15:58:05Z</dcterms:created>
  <dcterms:modified xsi:type="dcterms:W3CDTF">2025-02-04T03:44:46Z</dcterms:modified>
</cp:coreProperties>
</file>