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D86A72-FABC-42D7-AE92-C94591613BAB}">
  <a:tblStyle styleId="{77D86A72-FABC-42D7-AE92-C94591613B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6a2fadcc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6a2fadcc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6a2fadc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6a2fadc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a7744c67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a7744c67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6a2fadc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6a2fadc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6a2fadc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6a2fadc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6a2fadcc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6a2fadcc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6a2fadcc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6a2fadcc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6a2fadcc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6a2fadcc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6a2fadcc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6a2fadc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餐廳客人數預測模型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報告人：賴呈恩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rmsle</a:t>
            </a:r>
            <a:r>
              <a:rPr lang="zh-TW"/>
              <a:t>還原預測客人數誤差百分比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25" y="1970676"/>
            <a:ext cx="5164300" cy="3064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5089425" y="3884650"/>
            <a:ext cx="370800" cy="74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4857725" y="3467625"/>
            <a:ext cx="2873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大約18%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800" y="608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回顧之前的訓練結果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800" y="14412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000" y="1249425"/>
            <a:ext cx="6243172" cy="36953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 rot="3473486">
            <a:off x="6796109" y="3861500"/>
            <a:ext cx="370820" cy="74138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313650" y="3637500"/>
            <a:ext cx="166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大約24%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4294967295" type="title"/>
          </p:nvPr>
        </p:nvSpPr>
        <p:spPr>
          <a:xfrm>
            <a:off x="727800" y="17712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模型優化過程</a:t>
            </a:r>
            <a:r>
              <a:rPr lang="zh-TW"/>
              <a:t> 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2" name="Google Shape;102;p15"/>
          <p:cNvSpPr txBox="1"/>
          <p:nvPr/>
        </p:nvSpPr>
        <p:spPr>
          <a:xfrm>
            <a:off x="2347800" y="2888400"/>
            <a:ext cx="444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皆使用mini batch 512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/>
        </p:nvSpPr>
        <p:spPr>
          <a:xfrm>
            <a:off x="704650" y="1590925"/>
            <a:ext cx="49485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scaler = StandardScaler()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X_train = scaler.fit_transform(X_train)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X_test = scaler.transform(X_test)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72300" y="702800"/>
            <a:ext cx="444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step1 : 特徵標準化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 title="step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8450" y="1590925"/>
            <a:ext cx="4948500" cy="302996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772300" y="2658975"/>
            <a:ext cx="25641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loss (rmsle)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訓練集：0.2216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驗證集：0.2239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測試集：0.2223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704650" y="1590925"/>
            <a:ext cx="49485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 = Sequential([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Dense(128, activation='relu', input_shape=(X_train.shape[1],)),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BatchNormalization(),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Dropout(0.2),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Dense(64, activation='relu'),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BatchNormalization(),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Dropout(0.2),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Dense(32, activation='relu'),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BatchNormalization(),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Dense(1)  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])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772300" y="702800"/>
            <a:ext cx="718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step2 : </a:t>
            </a: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增層 + Dropout + BatchNorm</a:t>
            </a: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456425" y="702800"/>
            <a:ext cx="25641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loss (rmsle)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訓練集：0.2248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驗證集：0.2239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測試集：0.2175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7" title="step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300" y="2154849"/>
            <a:ext cx="4819300" cy="29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704650" y="1590925"/>
            <a:ext cx="4948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lr_scheduler = ReduceLROnPlateau(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monitor='val_loss',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factor=0.5,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patience=5,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min_lr=1e-6,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verbose=1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early_stop = EarlyStopping(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monitor='val_loss',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patience=20,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restore_best_weights=True,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verbose=1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772300" y="702800"/>
            <a:ext cx="820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step 3: </a:t>
            </a: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加入 EarlyStopping + ReduceLROnPlateau</a:t>
            </a: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850025" y="1191600"/>
            <a:ext cx="25641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loss (rmsle)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訓練集：0.2304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驗證集：0.2239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測試集：0.2224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6" name="Google Shape;126;p18" title="step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100" y="2436925"/>
            <a:ext cx="4404150" cy="26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704650" y="1590925"/>
            <a:ext cx="49485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lr_schedule = CosineDecay(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initial_learning_rate=initial_lr,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decay_steps=decay_steps,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alpha=alpha / initial_lr  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72300" y="702800"/>
            <a:ext cx="82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step4</a:t>
            </a: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_v1</a:t>
            </a: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使用 CosineDecay 替代 RLRO</a:t>
            </a: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772300" y="3176425"/>
            <a:ext cx="25641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loss (rmsle)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訓練集：0.2553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驗證集：0.2254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測試集：0.2269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4" name="Google Shape;134;p19" title="step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175" y="1737675"/>
            <a:ext cx="5101214" cy="31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704650" y="1590925"/>
            <a:ext cx="49485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initial_l</a:t>
            </a: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 : 0.0001 -&gt; 0.0005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min_lr : 0.00001 -&gt; 0.00003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dropout : 0.3 -&gt; 0.2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772300" y="702800"/>
            <a:ext cx="829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step4_v2 : </a:t>
            </a: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提高 initial_lr、min_lr，減少 Dropout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772300" y="3176425"/>
            <a:ext cx="25641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loss (rmsle)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訓練集：0.2250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驗證集：0.2216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測試集：0.2200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0" title="step4_v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325" y="1644975"/>
            <a:ext cx="5131624" cy="316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/>
        </p:nvSpPr>
        <p:spPr>
          <a:xfrm>
            <a:off x="704650" y="1590925"/>
            <a:ext cx="494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772300" y="702800"/>
            <a:ext cx="444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step5 : </a:t>
            </a: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加入歷史統計特徵</a:t>
            </a:r>
            <a:r>
              <a:rPr b="1" lang="zh-TW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158925" y="675025"/>
            <a:ext cx="25641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loss (rmsle)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訓練集：0.1614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驗證集：0.1530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測試集：0.1663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0" name="Google Shape;150;p21"/>
          <p:cNvGraphicFramePr/>
          <p:nvPr/>
        </p:nvGraphicFramePr>
        <p:xfrm>
          <a:off x="187875" y="153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{77D86A72-FABC-42D7-AE92-C94591613BAB}</a:tableStyleId>
              </a:tblPr>
              <a:tblGrid>
                <a:gridCol w="1920500"/>
                <a:gridCol w="1920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特徵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說明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rolling_mean_3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該店前3天平均客人數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store_mean_visitors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該店2016年平均客人數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genre_mean_visitors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該類型餐廳2016年平均客人數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dow_store_mean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該店在每星期幾的平均人數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is_weekend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是否為週末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consecutive_holiday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是否為連假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1" name="Google Shape;151;p21" title="step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800" y="2100675"/>
            <a:ext cx="4705376" cy="29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