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3" r:id="rId3"/>
    <p:sldId id="261" r:id="rId4"/>
    <p:sldId id="272" r:id="rId5"/>
    <p:sldId id="273" r:id="rId6"/>
    <p:sldId id="274" r:id="rId7"/>
    <p:sldId id="276" r:id="rId8"/>
    <p:sldId id="277" r:id="rId9"/>
    <p:sldId id="278" r:id="rId10"/>
    <p:sldId id="279" r:id="rId11"/>
  </p:sldIdLst>
  <p:sldSz cx="12192000" cy="6858000"/>
  <p:notesSz cx="7023100" cy="93091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24" autoAdjust="0"/>
  </p:normalViewPr>
  <p:slideViewPr>
    <p:cSldViewPr snapToGrid="0">
      <p:cViewPr varScale="1">
        <p:scale>
          <a:sx n="94" d="100"/>
          <a:sy n="94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8" d="100"/>
          <a:sy n="88" d="100"/>
        </p:scale>
        <p:origin x="37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F35A8005-E8BE-4544-AED3-7636CBB26C99}" type="datetime1">
              <a:rPr lang="en-GB" smtClean="0"/>
              <a:t>24/11/2024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B9280ED7-62B9-4A6D-82D7-4670C6C29CB4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balance.earth/geotam-challeng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>
                <a:hlinkClick r:id="rId3"/>
              </a:rPr>
              <a:t>GeoTAM</a:t>
            </a:r>
            <a:r>
              <a:rPr lang="en-GB" dirty="0">
                <a:hlinkClick r:id="rId3"/>
              </a:rPr>
              <a:t> Challenge — Rebalance Earth</a:t>
            </a:r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Reason for Use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Comprehensive and publicly available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Enables geospatial and sector-specific analysis.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B959B2-FED7-4052-B7EC-A63C13ADE6D0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43F135-23C4-495B-9679-6EF4D9FB8335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E2DE12-B74C-45D8-AB12-2D1D34E5EC08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7F6CCD-8DB1-4A9E-9735-17141C4AC6D0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3F8DF2-EAD5-49B8-8EAA-B799F871F1B1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AFF820-3C61-40C8-B2E3-B9372889A0CB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11F49-052E-4FFA-83E4-737C277185F7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DAC706-3F90-4D1A-B3C3-B2B9ECC98B1B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72CDD-E335-4904-9D8C-2942935C7724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FD2FD4-B9E6-4D47-8564-10196CCB8564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84EA8C-0295-43E1-9527-DBC260A8B8E4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E9567D-0EDD-4D5A-A3A5-88E6044EE497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E27234-02CA-4EED-BAE6-72E1CA73095C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9ECB4-45D2-4E27-848B-5A68767E6449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E070C2-8137-4846-B0A8-33981A2A876D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86FF59-E2ED-4C88-AE44-F57A73D391B6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CA9CC-A944-4823-8057-F99E1F141559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F3FB-87D7-4D51-8162-318BDE62EC89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D7C955-8C04-46EA-B599-C992310ED200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561CC57F-2139-4EED-A3EA-185C410F7286}" type="datetime1">
              <a:rPr lang="en-GB" noProof="0" smtClean="0"/>
              <a:t>24/11/2024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sz="5400" dirty="0"/>
              <a:t>Estimating Retail Turnover using Geospatial and Open-Source Data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Submission for </a:t>
            </a:r>
            <a:r>
              <a:rPr lang="en-GB" dirty="0" err="1"/>
              <a:t>Geotam</a:t>
            </a:r>
            <a:r>
              <a:rPr lang="en-GB" dirty="0"/>
              <a:t> challenge 2024</a:t>
            </a:r>
          </a:p>
          <a:p>
            <a:pPr rtl="0"/>
            <a:r>
              <a:rPr lang="en-GB" dirty="0"/>
              <a:t>Wail Baalawi </a:t>
            </a:r>
          </a:p>
          <a:p>
            <a:pPr rtl="0"/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B49A-8AE9-DE73-6097-9F89B002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B7E4-8BA9-D3B3-A431-216265AF5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Key Takeaways:</a:t>
            </a:r>
          </a:p>
          <a:p>
            <a:r>
              <a:rPr lang="en-GB" dirty="0"/>
              <a:t>Turnover estimation is feasible using open-source data and simple models</a:t>
            </a:r>
          </a:p>
          <a:p>
            <a:r>
              <a:rPr lang="en-GB" dirty="0"/>
              <a:t>Methodology requires further research into collating more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Future work:</a:t>
            </a:r>
          </a:p>
          <a:p>
            <a:r>
              <a:rPr lang="en-GB" dirty="0"/>
              <a:t>Incorporate real-time business data</a:t>
            </a:r>
          </a:p>
          <a:p>
            <a:r>
              <a:rPr lang="en-GB" dirty="0"/>
              <a:t>Scale the model to additional regions and businesses</a:t>
            </a:r>
          </a:p>
        </p:txBody>
      </p:sp>
      <p:pic>
        <p:nvPicPr>
          <p:cNvPr id="5" name="Picture 4" descr="Man working with wood">
            <a:extLst>
              <a:ext uri="{FF2B5EF4-FFF2-40B4-BE49-F238E27FC236}">
                <a16:creationId xmlns:a16="http://schemas.microsoft.com/office/drawing/2014/main" id="{0B59DE66-A63A-827F-FDFF-66FCAED531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17" r="16315" b="-2"/>
          <a:stretch/>
        </p:blipFill>
        <p:spPr>
          <a:xfrm>
            <a:off x="5654493" y="2056092"/>
            <a:ext cx="4396341" cy="4200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973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Problem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Objective: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To estimate retail turnover for businesses in the Greater Manchester region using geospatial and open-source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Incomplete datasets with missing rateable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No direct turnover data for businesses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Matching businesses between datasets with different formats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Data Sources</a:t>
            </a:r>
          </a:p>
        </p:txBody>
      </p:sp>
      <p:pic>
        <p:nvPicPr>
          <p:cNvPr id="1032" name="Picture 8" descr="Discover GEOLYTIX MAPP: Your Ultimate Global Location Intelligence Solution  | Geolytix">
            <a:extLst>
              <a:ext uri="{FF2B5EF4-FFF2-40B4-BE49-F238E27FC236}">
                <a16:creationId xmlns:a16="http://schemas.microsoft.com/office/drawing/2014/main" id="{05F9ACD0-B67F-F3A3-1013-0A53B392D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20" y="1426221"/>
            <a:ext cx="3716337" cy="238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D8879A-7690-38A7-52FD-0FCC86F4D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20" y="1713586"/>
            <a:ext cx="1811151" cy="1811151"/>
          </a:xfrm>
          <a:prstGeom prst="rect">
            <a:avLst/>
          </a:prstGeom>
        </p:spPr>
      </p:pic>
      <p:pic>
        <p:nvPicPr>
          <p:cNvPr id="1042" name="Picture 18" descr="OpenStreetMap down? Current problems and outages | Downdetector">
            <a:extLst>
              <a:ext uri="{FF2B5EF4-FFF2-40B4-BE49-F238E27FC236}">
                <a16:creationId xmlns:a16="http://schemas.microsoft.com/office/drawing/2014/main" id="{1482DB3D-847C-E1B8-6B7E-387F6F15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638" y="4269725"/>
            <a:ext cx="4580890" cy="152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UK EXPENDITURE ON R&amp;D 2022 - MTA">
            <a:extLst>
              <a:ext uri="{FF2B5EF4-FFF2-40B4-BE49-F238E27FC236}">
                <a16:creationId xmlns:a16="http://schemas.microsoft.com/office/drawing/2014/main" id="{5E1EF96C-A670-4985-77F5-BD8086A3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710502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0ECA-D1DF-C317-26CC-F2578D0A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E73D4-32A6-463E-FCD8-ADB282F1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463" y="2187705"/>
            <a:ext cx="2940050" cy="576262"/>
          </a:xfrm>
        </p:spPr>
        <p:txBody>
          <a:bodyPr/>
          <a:lstStyle/>
          <a:p>
            <a:r>
              <a:rPr lang="en-GB" sz="2000" dirty="0"/>
              <a:t>Model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4F7DA-C2FB-B0EA-57CE-FBAA033CD90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46111" y="3221928"/>
            <a:ext cx="2940050" cy="28842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1: Baseline Turnover Estimate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2: Incorporating Geospatial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3: Company-Specific Turnover Calculation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E8D775-04A0-6EB0-91A8-A2F0A8E41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1903" y="2187705"/>
            <a:ext cx="2930525" cy="576262"/>
          </a:xfrm>
        </p:spPr>
        <p:txBody>
          <a:bodyPr/>
          <a:lstStyle/>
          <a:p>
            <a:r>
              <a:rPr lang="en-GB" sz="2000" dirty="0"/>
              <a:t>Framework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0ABF9E-7E16-6D6E-7F97-86D35D7AA02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891903" y="3221927"/>
            <a:ext cx="2934406" cy="2884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XGBoost for prediction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Sector-specific multipliers for turnover estimation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D8CD7A-971F-0A1D-FE5E-2F69FD25D7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8721" y="2187705"/>
            <a:ext cx="2932113" cy="576262"/>
          </a:xfrm>
        </p:spPr>
        <p:txBody>
          <a:bodyPr/>
          <a:lstStyle/>
          <a:p>
            <a:r>
              <a:rPr lang="en-GB" dirty="0"/>
              <a:t>Key Steps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15AC55-A827-F955-70C4-1740B3DCF53C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118721" y="3221928"/>
            <a:ext cx="2935997" cy="28842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Cleaning (e.g. handling missing rateable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Address Matching (e.g. fuzzy matching)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Feature Engineering (e.g. proximity to water/transport)</a:t>
            </a:r>
          </a:p>
        </p:txBody>
      </p:sp>
      <p:pic>
        <p:nvPicPr>
          <p:cNvPr id="3074" name="Picture 2" descr="Fuzzy word replace from string in Python | Abdullah Al Imran">
            <a:extLst>
              <a:ext uri="{FF2B5EF4-FFF2-40B4-BE49-F238E27FC236}">
                <a16:creationId xmlns:a16="http://schemas.microsoft.com/office/drawing/2014/main" id="{1279197F-666B-E4B6-C8BE-98A00288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060" y="5195065"/>
            <a:ext cx="3867547" cy="15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7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2351-1BC1-F204-E684-228933F9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1 – Baseline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A6E85-0AF2-96C8-F108-FAD11366A9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Approach:</a:t>
            </a:r>
          </a:p>
          <a:p>
            <a:r>
              <a:rPr lang="en-GB" dirty="0"/>
              <a:t>Use Rateable Value x Multiplier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Assign multipliers based on:</a:t>
            </a:r>
          </a:p>
          <a:p>
            <a:pPr lvl="1"/>
            <a:r>
              <a:rPr lang="en-GB" dirty="0"/>
              <a:t>Sector intersection</a:t>
            </a:r>
          </a:p>
          <a:p>
            <a:pPr lvl="1"/>
            <a:r>
              <a:rPr lang="en-GB" dirty="0"/>
              <a:t>Revenue model</a:t>
            </a:r>
          </a:p>
          <a:p>
            <a:pPr lvl="1"/>
            <a:r>
              <a:rPr lang="en-GB" dirty="0"/>
              <a:t>Sector-specific trends</a:t>
            </a:r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6AC600-9ECD-1C73-0C36-90CDF39B61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54493" y="2056092"/>
                <a:ext cx="5877107" cy="420024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𝐸𝑠𝑡𝑖𝑚𝑎𝑡𝑒𝑑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𝑇𝑢𝑟𝑛𝑜𝑣𝑒𝑟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𝑅𝑎𝑡𝑒𝑎𝑏𝑙𝑒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𝑀𝑢𝑙𝑡𝑖𝑝𝑙𝑖𝑒𝑟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Example Output:</a:t>
                </a:r>
              </a:p>
              <a:p>
                <a:r>
                  <a:rPr lang="en-GB" dirty="0"/>
                  <a:t>Rateable value for Aldi in </a:t>
                </a:r>
                <a:r>
                  <a:rPr lang="en-GB" dirty="0" err="1"/>
                  <a:t>Staylbridge</a:t>
                </a:r>
                <a:r>
                  <a:rPr lang="en-GB" dirty="0"/>
                  <a:t>, Cheshire = £280,000</a:t>
                </a:r>
              </a:p>
              <a:p>
                <a:r>
                  <a:rPr lang="en-GB" dirty="0"/>
                  <a:t>Multiplier = 5</a:t>
                </a:r>
              </a:p>
              <a:p>
                <a:r>
                  <a:rPr lang="en-GB" dirty="0"/>
                  <a:t>Estimated Turnover = 5 x £280,000 = £1,400,000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6AC600-9ECD-1C73-0C36-90CDF39B6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54493" y="2056092"/>
                <a:ext cx="5877107" cy="4200245"/>
              </a:xfrm>
              <a:blipFill>
                <a:blip r:embed="rId2"/>
                <a:stretch>
                  <a:fillRect l="-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ALDI Logo, symbol, meaning, history, PNG, brand">
            <a:extLst>
              <a:ext uri="{FF2B5EF4-FFF2-40B4-BE49-F238E27FC236}">
                <a16:creationId xmlns:a16="http://schemas.microsoft.com/office/drawing/2014/main" id="{9E63C885-9CDF-49EF-4BF3-4E360AB9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66" y="4899759"/>
            <a:ext cx="3275294" cy="184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A161-AB6F-1383-97C0-979D50D9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2 – Adding Geospatial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69C6-8EDF-ABE0-51AE-A38CB260F3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Approach:</a:t>
            </a:r>
          </a:p>
          <a:p>
            <a:r>
              <a:rPr lang="en-GB" dirty="0"/>
              <a:t>Calculate proximity to:</a:t>
            </a:r>
          </a:p>
          <a:p>
            <a:pPr lvl="1"/>
            <a:r>
              <a:rPr lang="en-GB" dirty="0"/>
              <a:t>Nearest transport link</a:t>
            </a:r>
          </a:p>
          <a:p>
            <a:pPr lvl="1"/>
            <a:r>
              <a:rPr lang="en-GB" dirty="0"/>
              <a:t>Nearest waterway</a:t>
            </a:r>
          </a:p>
          <a:p>
            <a:r>
              <a:rPr lang="en-GB" dirty="0"/>
              <a:t>Combine geospatial features with rateable values in the XGBoost model.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C7D96-0021-48C2-AEDC-11820AEEDF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Example output for the same Aldi store</a:t>
            </a:r>
          </a:p>
          <a:p>
            <a:r>
              <a:rPr lang="en-GB" dirty="0"/>
              <a:t>Distance to closest transport link: 58m</a:t>
            </a:r>
          </a:p>
          <a:p>
            <a:r>
              <a:rPr lang="en-GB" dirty="0"/>
              <a:t>Distance to closest waterway: 963m</a:t>
            </a:r>
          </a:p>
          <a:p>
            <a:r>
              <a:rPr lang="en-GB" dirty="0"/>
              <a:t>Estimated turnover = £1,400,000</a:t>
            </a:r>
          </a:p>
        </p:txBody>
      </p:sp>
      <p:pic>
        <p:nvPicPr>
          <p:cNvPr id="5" name="Picture 2" descr="ALDI Logo, symbol, meaning, history, PNG, brand">
            <a:extLst>
              <a:ext uri="{FF2B5EF4-FFF2-40B4-BE49-F238E27FC236}">
                <a16:creationId xmlns:a16="http://schemas.microsoft.com/office/drawing/2014/main" id="{AA620B72-3309-FA38-0503-6CE31146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66" y="4899759"/>
            <a:ext cx="3275294" cy="184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23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F0BF-3D17-2505-9ECB-9FD2CC82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3 – Company-Specific Turnover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C523-CF1A-693F-F922-4FAA9E73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993" y="1971993"/>
            <a:ext cx="2946866" cy="576262"/>
          </a:xfrm>
        </p:spPr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1BBB5-0840-A93C-B285-7511E4E1274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Match retail locations to companies using fuzzy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 LLMs to extract: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400" dirty="0"/>
              <a:t>Total turnover (UK)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400" dirty="0"/>
              <a:t>Number of locations (UK and Manchester)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Distribute Manchester turnover across stores based on floor area</a:t>
            </a:r>
          </a:p>
          <a:p>
            <a:endParaRPr lang="en-GB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7C576-DCC7-CA49-C3EC-6E26C02B8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1800" dirty="0"/>
              <a:t>Example output for the same Aldi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48D4A9-89BB-15E5-6971-ABEB860D0D9D}"/>
                  </a:ext>
                </a:extLst>
              </p:cNvPr>
              <p:cNvSpPr>
                <a:spLocks noGrp="1"/>
              </p:cNvSpPr>
              <p:nvPr>
                <p:ph type="body" sz="half" idx="16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UK Aldi turnover = £13,000,000,000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UK Aldi locations = 990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Manchester Aldi locations = 20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Floor area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1295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Total Floor area for all Manchester Aldi store: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38,286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endParaRPr lang="en-GB" dirty="0"/>
              </a:p>
              <a:p>
                <a:r>
                  <a:rPr lang="en-GB" dirty="0"/>
                  <a:t>Estimated Turnover = £8.9m</a:t>
                </a: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48D4A9-89BB-15E5-6971-ABEB860D0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6"/>
              </p:nvPr>
            </p:nvSpPr>
            <p:spPr>
              <a:blipFill>
                <a:blip r:embed="rId2"/>
                <a:stretch>
                  <a:fillRect l="-620" t="-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C9E210A9-7541-1972-59E9-C18FB1394470}"/>
                  </a:ext>
                </a:extLst>
              </p:cNvPr>
              <p:cNvSpPr>
                <a:spLocks noGrp="1"/>
              </p:cNvSpPr>
              <p:nvPr>
                <p:ph type="body" sz="half" idx="17"/>
              </p:nvPr>
            </p:nvSpPr>
            <p:spPr>
              <a:xfrm>
                <a:off x="7124700" y="2062480"/>
                <a:ext cx="4975860" cy="4193858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𝑀𝑎𝑛𝑐h𝑒𝑠𝑡𝑒𝑟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𝑇𝑢𝑟𝑛𝑜𝑣𝑒𝑟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𝑈𝐾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𝑇𝑢𝑟𝑛𝑜𝑣𝑒𝑟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𝑀𝑎𝑛𝑐h𝑒𝑠𝑡𝑒𝑟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𝐿𝑜𝑐𝑎𝑡𝑖𝑜𝑛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𝑈𝐾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𝐿𝑜𝑐𝑎𝑡𝑖𝑜𝑛𝑠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𝑀𝑎𝑛𝑐h𝑒𝑠𝑡𝑒𝑟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𝑇𝑢𝑟𝑛𝑜𝑣𝑒𝑟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=£13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990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endParaRPr lang="en-GB" sz="1400" b="0" i="1" dirty="0">
                  <a:latin typeface="Cambria Math" panose="02040503050406030204" pitchFamily="18" charset="0"/>
                </a:endParaRPr>
              </a:p>
              <a:p>
                <a:endParaRPr lang="en-GB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𝐸𝑠𝑡𝑖𝑚𝑎𝑡𝑒𝑑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𝑇𝑢𝑟𝑛𝑜𝑣𝑒𝑟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𝑀𝑎𝑛𝑐h𝑒𝑠𝑡𝑒𝑟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𝑇𝑢𝑟𝑛𝑜𝑣𝑒𝑟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𝐹𝑙𝑜𝑜𝑟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𝐹𝑙𝑜𝑜𝑟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den>
                      </m:f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𝐸𝑠𝑡𝑖𝑚𝑎𝑡𝑒𝑑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𝑇𝑢𝑟𝑛𝑜𝑣𝑒𝑟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=£262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1295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38286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C9E210A9-7541-1972-59E9-C18FB1394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7"/>
              </p:nvPr>
            </p:nvSpPr>
            <p:spPr>
              <a:xfrm>
                <a:off x="7124700" y="2062480"/>
                <a:ext cx="4975860" cy="419385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1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6999-D0D8-61CD-D3F0-D52F344F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908F-31E0-E950-6610-DF388CB2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060575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Challenges:</a:t>
            </a:r>
          </a:p>
          <a:p>
            <a:r>
              <a:rPr lang="en-GB" sz="1400" dirty="0"/>
              <a:t>Missing and inaccurate data in OpenLocal</a:t>
            </a:r>
          </a:p>
          <a:p>
            <a:r>
              <a:rPr lang="en-GB" sz="1400" dirty="0"/>
              <a:t>High rate of incomplete addresses and rateable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651B8-C880-A290-ECB4-AD2FA09F9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4071422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Improvements:</a:t>
            </a:r>
          </a:p>
          <a:p>
            <a:r>
              <a:rPr lang="en-GB" sz="1600" dirty="0"/>
              <a:t>Better address matching (e.g. enriched datasets)</a:t>
            </a:r>
          </a:p>
          <a:p>
            <a:r>
              <a:rPr lang="en-GB" sz="1600" dirty="0"/>
              <a:t>Additional features (e.g. firmographics)</a:t>
            </a:r>
          </a:p>
          <a:p>
            <a:r>
              <a:rPr lang="en-GB" sz="1600" dirty="0"/>
              <a:t>Experimentation with advanced algorithms</a:t>
            </a:r>
          </a:p>
        </p:txBody>
      </p:sp>
      <p:pic>
        <p:nvPicPr>
          <p:cNvPr id="6146" name="Picture 2" descr="6 Solutions for Overcoming Continuous Improvement Challenges | KaiNexus">
            <a:extLst>
              <a:ext uri="{FF2B5EF4-FFF2-40B4-BE49-F238E27FC236}">
                <a16:creationId xmlns:a16="http://schemas.microsoft.com/office/drawing/2014/main" id="{24D789AF-E201-131C-1D4E-B9BC0EC7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02" y="2060575"/>
            <a:ext cx="6394504" cy="374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3F8C-41C9-B379-B8A9-392DB2B6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25CA-136E-9DAF-C8B5-BDED0DE1DF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71CD39-8B4A-A32E-A34F-2C409142CE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8029099"/>
              </p:ext>
            </p:extLst>
          </p:nvPr>
        </p:nvGraphicFramePr>
        <p:xfrm>
          <a:off x="5654674" y="2055812"/>
          <a:ext cx="6120766" cy="351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28">
                  <a:extLst>
                    <a:ext uri="{9D8B030D-6E8A-4147-A177-3AD203B41FA5}">
                      <a16:colId xmlns:a16="http://schemas.microsoft.com/office/drawing/2014/main" val="1704086318"/>
                    </a:ext>
                  </a:extLst>
                </a:gridCol>
                <a:gridCol w="1006158">
                  <a:extLst>
                    <a:ext uri="{9D8B030D-6E8A-4147-A177-3AD203B41FA5}">
                      <a16:colId xmlns:a16="http://schemas.microsoft.com/office/drawing/2014/main" val="19451755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46714674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1991283588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4885789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030006125"/>
                    </a:ext>
                  </a:extLst>
                </a:gridCol>
              </a:tblGrid>
              <a:tr h="865267">
                <a:tc>
                  <a:txBody>
                    <a:bodyPr/>
                    <a:lstStyle/>
                    <a:p>
                      <a:pPr algn="r" fontAlgn="ctr"/>
                      <a:endParaRPr lang="en-GB" sz="12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>
                          <a:effectLst/>
                        </a:rPr>
                        <a:t>Root Mean Squared Error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dirty="0">
                          <a:effectLst/>
                        </a:rPr>
                        <a:t>Standard Deviation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dirty="0">
                          <a:effectLst/>
                        </a:rPr>
                        <a:t>Mean Absolute Percentage Error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dirty="0">
                          <a:effectLst/>
                        </a:rPr>
                        <a:t>R2 Score 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dirty="0">
                          <a:effectLst/>
                        </a:rPr>
                        <a:t>% of Negative Predictions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075641376"/>
                  </a:ext>
                </a:extLst>
              </a:tr>
              <a:tr h="86526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dirty="0">
                          <a:effectLst/>
                        </a:rPr>
                        <a:t>Baseline Model 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916160.84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1188264.42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3.82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0.41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0.08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07956239"/>
                  </a:ext>
                </a:extLst>
              </a:tr>
              <a:tr h="86526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>
                          <a:effectLst/>
                        </a:rPr>
                        <a:t>Baseline Model 2 (adding geospatial features)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918193.72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1188264.42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4.12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0.40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0.09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040913721"/>
                  </a:ext>
                </a:extLst>
              </a:tr>
              <a:tr h="86526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>
                          <a:effectLst/>
                        </a:rPr>
                        <a:t>Model 3 - Turnover based on company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43984098.48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60556072.95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1.096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0.47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0.17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5601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376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37868_TF03417222" id="{B3C787EA-ABF7-4164-A431-66E5F651CF88}" vid="{DD09255D-F71C-469D-AF0C-18E02DA1D2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63</TotalTime>
  <Words>509</Words>
  <Application>Microsoft Office PowerPoint</Application>
  <PresentationFormat>Widescreen</PresentationFormat>
  <Paragraphs>120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Business Strategy</vt:lpstr>
      <vt:lpstr>Estimating Retail Turnover using Geospatial and Open-Source Data</vt:lpstr>
      <vt:lpstr>Problem Statement</vt:lpstr>
      <vt:lpstr>Data Sources</vt:lpstr>
      <vt:lpstr>Methodology Overview</vt:lpstr>
      <vt:lpstr>Model 1 – Baseline Estimation</vt:lpstr>
      <vt:lpstr>Model 2 – Adding Geospatial Features</vt:lpstr>
      <vt:lpstr>Model 3 – Company-Specific Turnover</vt:lpstr>
      <vt:lpstr>Challenges and Improvements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Retail Turnover using Geospatial and Open-Source Data</dc:title>
  <dc:creator>Wail Baalawi</dc:creator>
  <cp:lastModifiedBy>Wail Baalawi</cp:lastModifiedBy>
  <cp:revision>1</cp:revision>
  <cp:lastPrinted>2012-08-15T21:38:02Z</cp:lastPrinted>
  <dcterms:created xsi:type="dcterms:W3CDTF">2024-11-24T23:52:02Z</dcterms:created>
  <dcterms:modified xsi:type="dcterms:W3CDTF">2024-11-25T00:55:36Z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