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3" r:id="rId3"/>
    <p:sldId id="261" r:id="rId4"/>
    <p:sldId id="272" r:id="rId5"/>
    <p:sldId id="273" r:id="rId6"/>
    <p:sldId id="274" r:id="rId7"/>
    <p:sldId id="276" r:id="rId8"/>
    <p:sldId id="277" r:id="rId9"/>
    <p:sldId id="278" r:id="rId10"/>
    <p:sldId id="279" r:id="rId11"/>
  </p:sldIdLst>
  <p:sldSz cx="12192000" cy="6858000"/>
  <p:notesSz cx="7023100" cy="93091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DB648-5529-44A9-896A-95B2F8BB61D5}" v="47" dt="2024-11-25T18:04:45.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24" autoAdjust="0"/>
  </p:normalViewPr>
  <p:slideViewPr>
    <p:cSldViewPr snapToGrid="0">
      <p:cViewPr varScale="1">
        <p:scale>
          <a:sx n="94" d="100"/>
          <a:sy n="94" d="100"/>
        </p:scale>
        <p:origin x="1176" y="78"/>
      </p:cViewPr>
      <p:guideLst/>
    </p:cSldViewPr>
  </p:slideViewPr>
  <p:notesTextViewPr>
    <p:cViewPr>
      <p:scale>
        <a:sx n="1" d="1"/>
        <a:sy n="1" d="1"/>
      </p:scale>
      <p:origin x="0" y="-288"/>
    </p:cViewPr>
  </p:notesTextViewPr>
  <p:sorterViewPr>
    <p:cViewPr>
      <p:scale>
        <a:sx n="100" d="100"/>
        <a:sy n="100" d="100"/>
      </p:scale>
      <p:origin x="0" y="-1548"/>
    </p:cViewPr>
  </p:sorterViewPr>
  <p:notesViewPr>
    <p:cSldViewPr snapToGrid="0">
      <p:cViewPr varScale="1">
        <p:scale>
          <a:sx n="88" d="100"/>
          <a:sy n="88" d="100"/>
        </p:scale>
        <p:origin x="37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il Baalawi" userId="ca0f7d7f-a50f-459f-9d9f-abffb0581211" providerId="ADAL" clId="{9F9DB648-5529-44A9-896A-95B2F8BB61D5}"/>
    <pc:docChg chg="undo custSel modSld">
      <pc:chgData name="Wail Baalawi" userId="ca0f7d7f-a50f-459f-9d9f-abffb0581211" providerId="ADAL" clId="{9F9DB648-5529-44A9-896A-95B2F8BB61D5}" dt="2024-11-25T18:04:45.457" v="1205" actId="1076"/>
      <pc:docMkLst>
        <pc:docMk/>
      </pc:docMkLst>
      <pc:sldChg chg="modNotesTx">
        <pc:chgData name="Wail Baalawi" userId="ca0f7d7f-a50f-459f-9d9f-abffb0581211" providerId="ADAL" clId="{9F9DB648-5529-44A9-896A-95B2F8BB61D5}" dt="2024-11-25T16:22:55.428" v="552" actId="20577"/>
        <pc:sldMkLst>
          <pc:docMk/>
          <pc:sldMk cId="0" sldId="257"/>
        </pc:sldMkLst>
      </pc:sldChg>
      <pc:sldChg chg="modNotesTx">
        <pc:chgData name="Wail Baalawi" userId="ca0f7d7f-a50f-459f-9d9f-abffb0581211" providerId="ADAL" clId="{9F9DB648-5529-44A9-896A-95B2F8BB61D5}" dt="2024-11-25T16:24:06.587" v="572" actId="20577"/>
        <pc:sldMkLst>
          <pc:docMk/>
          <pc:sldMk cId="0" sldId="261"/>
        </pc:sldMkLst>
      </pc:sldChg>
      <pc:sldChg chg="modNotesTx">
        <pc:chgData name="Wail Baalawi" userId="ca0f7d7f-a50f-459f-9d9f-abffb0581211" providerId="ADAL" clId="{9F9DB648-5529-44A9-896A-95B2F8BB61D5}" dt="2024-11-25T16:23:26.355" v="564" actId="20577"/>
        <pc:sldMkLst>
          <pc:docMk/>
          <pc:sldMk cId="0" sldId="263"/>
        </pc:sldMkLst>
      </pc:sldChg>
      <pc:sldChg chg="modNotesTx">
        <pc:chgData name="Wail Baalawi" userId="ca0f7d7f-a50f-459f-9d9f-abffb0581211" providerId="ADAL" clId="{9F9DB648-5529-44A9-896A-95B2F8BB61D5}" dt="2024-11-25T16:25:17.350" v="596" actId="15"/>
        <pc:sldMkLst>
          <pc:docMk/>
          <pc:sldMk cId="616771934" sldId="272"/>
        </pc:sldMkLst>
      </pc:sldChg>
      <pc:sldChg chg="modNotesTx">
        <pc:chgData name="Wail Baalawi" userId="ca0f7d7f-a50f-459f-9d9f-abffb0581211" providerId="ADAL" clId="{9F9DB648-5529-44A9-896A-95B2F8BB61D5}" dt="2024-11-25T16:27:41.034" v="643" actId="20577"/>
        <pc:sldMkLst>
          <pc:docMk/>
          <pc:sldMk cId="62366509" sldId="273"/>
        </pc:sldMkLst>
      </pc:sldChg>
      <pc:sldChg chg="modNotesTx">
        <pc:chgData name="Wail Baalawi" userId="ca0f7d7f-a50f-459f-9d9f-abffb0581211" providerId="ADAL" clId="{9F9DB648-5529-44A9-896A-95B2F8BB61D5}" dt="2024-11-25T16:28:24.680" v="658" actId="15"/>
        <pc:sldMkLst>
          <pc:docMk/>
          <pc:sldMk cId="2332235385" sldId="274"/>
        </pc:sldMkLst>
      </pc:sldChg>
      <pc:sldChg chg="modNotesTx">
        <pc:chgData name="Wail Baalawi" userId="ca0f7d7f-a50f-459f-9d9f-abffb0581211" providerId="ADAL" clId="{9F9DB648-5529-44A9-896A-95B2F8BB61D5}" dt="2024-11-25T16:28:58.527" v="666" actId="15"/>
        <pc:sldMkLst>
          <pc:docMk/>
          <pc:sldMk cId="103113861" sldId="276"/>
        </pc:sldMkLst>
      </pc:sldChg>
      <pc:sldChg chg="modSp mod modNotesTx">
        <pc:chgData name="Wail Baalawi" userId="ca0f7d7f-a50f-459f-9d9f-abffb0581211" providerId="ADAL" clId="{9F9DB648-5529-44A9-896A-95B2F8BB61D5}" dt="2024-11-25T17:42:23.360" v="756" actId="1076"/>
        <pc:sldMkLst>
          <pc:docMk/>
          <pc:sldMk cId="32178151" sldId="277"/>
        </pc:sldMkLst>
        <pc:spChg chg="mod">
          <ac:chgData name="Wail Baalawi" userId="ca0f7d7f-a50f-459f-9d9f-abffb0581211" providerId="ADAL" clId="{9F9DB648-5529-44A9-896A-95B2F8BB61D5}" dt="2024-11-25T17:42:23.360" v="756" actId="1076"/>
          <ac:spMkLst>
            <pc:docMk/>
            <pc:sldMk cId="32178151" sldId="277"/>
            <ac:spMk id="4" creationId="{804651B8-C880-A290-ECB4-AD2FA09F9684}"/>
          </ac:spMkLst>
        </pc:spChg>
      </pc:sldChg>
      <pc:sldChg chg="addSp delSp modSp mod modNotesTx">
        <pc:chgData name="Wail Baalawi" userId="ca0f7d7f-a50f-459f-9d9f-abffb0581211" providerId="ADAL" clId="{9F9DB648-5529-44A9-896A-95B2F8BB61D5}" dt="2024-11-25T18:04:45.457" v="1205" actId="1076"/>
        <pc:sldMkLst>
          <pc:docMk/>
          <pc:sldMk cId="3335376486" sldId="278"/>
        </pc:sldMkLst>
        <pc:spChg chg="del mod">
          <ac:chgData name="Wail Baalawi" userId="ca0f7d7f-a50f-459f-9d9f-abffb0581211" providerId="ADAL" clId="{9F9DB648-5529-44A9-896A-95B2F8BB61D5}" dt="2024-11-25T17:57:54.682" v="1112" actId="1957"/>
          <ac:spMkLst>
            <pc:docMk/>
            <pc:sldMk cId="3335376486" sldId="278"/>
            <ac:spMk id="3" creationId="{619425CA-136E-9DAF-C8B5-BDED0DE1DF5B}"/>
          </ac:spMkLst>
        </pc:spChg>
        <pc:spChg chg="add del">
          <ac:chgData name="Wail Baalawi" userId="ca0f7d7f-a50f-459f-9d9f-abffb0581211" providerId="ADAL" clId="{9F9DB648-5529-44A9-896A-95B2F8BB61D5}" dt="2024-11-25T16:30:14.808" v="675" actId="22"/>
          <ac:spMkLst>
            <pc:docMk/>
            <pc:sldMk cId="3335376486" sldId="278"/>
            <ac:spMk id="6" creationId="{979C1B47-8D2D-F7CA-7FAD-C63E46546584}"/>
          </ac:spMkLst>
        </pc:spChg>
        <pc:graphicFrameChg chg="mod modGraphic">
          <ac:chgData name="Wail Baalawi" userId="ca0f7d7f-a50f-459f-9d9f-abffb0581211" providerId="ADAL" clId="{9F9DB648-5529-44A9-896A-95B2F8BB61D5}" dt="2024-11-25T18:04:45.457" v="1205" actId="1076"/>
          <ac:graphicFrameMkLst>
            <pc:docMk/>
            <pc:sldMk cId="3335376486" sldId="278"/>
            <ac:graphicFrameMk id="5" creationId="{9F71CD39-8B4A-A32E-A34F-2C409142CEBB}"/>
          </ac:graphicFrameMkLst>
        </pc:graphicFrameChg>
        <pc:graphicFrameChg chg="add mod">
          <ac:chgData name="Wail Baalawi" userId="ca0f7d7f-a50f-459f-9d9f-abffb0581211" providerId="ADAL" clId="{9F9DB648-5529-44A9-896A-95B2F8BB61D5}" dt="2024-11-25T18:02:26.596" v="1171" actId="1076"/>
          <ac:graphicFrameMkLst>
            <pc:docMk/>
            <pc:sldMk cId="3335376486" sldId="278"/>
            <ac:graphicFrameMk id="9" creationId="{1141A441-4DDF-BCFD-8BDA-AD78457C6647}"/>
          </ac:graphicFrameMkLst>
        </pc:graphicFrameChg>
        <pc:graphicFrameChg chg="add mod">
          <ac:chgData name="Wail Baalawi" userId="ca0f7d7f-a50f-459f-9d9f-abffb0581211" providerId="ADAL" clId="{9F9DB648-5529-44A9-896A-95B2F8BB61D5}" dt="2024-11-25T18:04:42.817" v="1204" actId="1076"/>
          <ac:graphicFrameMkLst>
            <pc:docMk/>
            <pc:sldMk cId="3335376486" sldId="278"/>
            <ac:graphicFrameMk id="10" creationId="{EC643293-1679-C7F7-A20B-845062E22BA4}"/>
          </ac:graphicFrameMkLst>
        </pc:graphicFrameChg>
      </pc:sldChg>
      <pc:sldChg chg="modNotesTx">
        <pc:chgData name="Wail Baalawi" userId="ca0f7d7f-a50f-459f-9d9f-abffb0581211" providerId="ADAL" clId="{9F9DB648-5529-44A9-896A-95B2F8BB61D5}" dt="2024-11-25T16:29:53.171" v="673" actId="12"/>
        <pc:sldMkLst>
          <pc:docMk/>
          <pc:sldMk cId="1939739114"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GB"/>
              <a:t>Asda Levenshulme Supermarket</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Actual</c:v>
                </c:pt>
              </c:strCache>
            </c:strRef>
          </c:tx>
          <c:spPr>
            <a:solidFill>
              <a:schemeClr val="accent1"/>
            </a:solidFill>
            <a:ln>
              <a:noFill/>
            </a:ln>
            <a:effectLst/>
          </c:spPr>
          <c:invertIfNegative val="0"/>
          <c:cat>
            <c:strRef>
              <c:f>Sheet1!$A$2:$A$4</c:f>
              <c:strCache>
                <c:ptCount val="3"/>
                <c:pt idx="0">
                  <c:v>Model 1</c:v>
                </c:pt>
                <c:pt idx="1">
                  <c:v>Model 2</c:v>
                </c:pt>
                <c:pt idx="2">
                  <c:v>Model 3</c:v>
                </c:pt>
              </c:strCache>
            </c:strRef>
          </c:cat>
          <c:val>
            <c:numRef>
              <c:f>Sheet1!$B$2:$B$4</c:f>
              <c:numCache>
                <c:formatCode>General</c:formatCode>
                <c:ptCount val="3"/>
                <c:pt idx="0">
                  <c:v>630000</c:v>
                </c:pt>
                <c:pt idx="1">
                  <c:v>630000</c:v>
                </c:pt>
                <c:pt idx="2">
                  <c:v>10400000</c:v>
                </c:pt>
              </c:numCache>
            </c:numRef>
          </c:val>
          <c:extLst>
            <c:ext xmlns:c16="http://schemas.microsoft.com/office/drawing/2014/chart" uri="{C3380CC4-5D6E-409C-BE32-E72D297353CC}">
              <c16:uniqueId val="{00000000-B66E-4173-801E-1A502380C25E}"/>
            </c:ext>
          </c:extLst>
        </c:ser>
        <c:ser>
          <c:idx val="1"/>
          <c:order val="1"/>
          <c:tx>
            <c:strRef>
              <c:f>Sheet1!$C$1</c:f>
              <c:strCache>
                <c:ptCount val="1"/>
                <c:pt idx="0">
                  <c:v>Predictions</c:v>
                </c:pt>
              </c:strCache>
            </c:strRef>
          </c:tx>
          <c:spPr>
            <a:solidFill>
              <a:schemeClr val="accent2"/>
            </a:solidFill>
            <a:ln>
              <a:noFill/>
            </a:ln>
            <a:effectLst/>
          </c:spPr>
          <c:invertIfNegative val="0"/>
          <c:cat>
            <c:strRef>
              <c:f>Sheet1!$A$2:$A$4</c:f>
              <c:strCache>
                <c:ptCount val="3"/>
                <c:pt idx="0">
                  <c:v>Model 1</c:v>
                </c:pt>
                <c:pt idx="1">
                  <c:v>Model 2</c:v>
                </c:pt>
                <c:pt idx="2">
                  <c:v>Model 3</c:v>
                </c:pt>
              </c:strCache>
            </c:strRef>
          </c:cat>
          <c:val>
            <c:numRef>
              <c:f>Sheet1!$C$2:$C$4</c:f>
              <c:numCache>
                <c:formatCode>General</c:formatCode>
                <c:ptCount val="3"/>
                <c:pt idx="0">
                  <c:v>418000</c:v>
                </c:pt>
                <c:pt idx="1">
                  <c:v>517000</c:v>
                </c:pt>
                <c:pt idx="2">
                  <c:v>13100000</c:v>
                </c:pt>
              </c:numCache>
            </c:numRef>
          </c:val>
          <c:extLst>
            <c:ext xmlns:c16="http://schemas.microsoft.com/office/drawing/2014/chart" uri="{C3380CC4-5D6E-409C-BE32-E72D297353CC}">
              <c16:uniqueId val="{00000001-B66E-4173-801E-1A502380C25E}"/>
            </c:ext>
          </c:extLst>
        </c:ser>
        <c:dLbls>
          <c:showLegendKey val="0"/>
          <c:showVal val="0"/>
          <c:showCatName val="0"/>
          <c:showSerName val="0"/>
          <c:showPercent val="0"/>
          <c:showBubbleSize val="0"/>
        </c:dLbls>
        <c:gapWidth val="219"/>
        <c:overlap val="-27"/>
        <c:axId val="821368800"/>
        <c:axId val="821371320"/>
      </c:barChart>
      <c:catAx>
        <c:axId val="82136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21371320"/>
        <c:crosses val="autoZero"/>
        <c:auto val="1"/>
        <c:lblAlgn val="ctr"/>
        <c:lblOffset val="100"/>
        <c:noMultiLvlLbl val="0"/>
      </c:catAx>
      <c:valAx>
        <c:axId val="821371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2136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en-GB"/>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pPr rtl="0"/>
            <a:fld id="{F35A8005-E8BE-4544-AED3-7636CBB26C99}" type="datetime1">
              <a:rPr lang="en-GB" smtClean="0"/>
              <a:t>25/11/2024</a:t>
            </a:fld>
            <a:endParaRPr lang="en-GB"/>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DA6FC261-E491-4C42-A663-B95247CC46D9}" type="slidenum">
              <a:rPr lang="en-GB" smtClean="0"/>
              <a:t>‹#›</a:t>
            </a:fld>
            <a:endParaRPr lang="en-GB"/>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pPr rtl="0"/>
            <a:endParaRPr lang="en-GB" noProof="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pPr rtl="0"/>
            <a:fld id="{B9280ED7-62B9-4A6D-82D7-4670C6C29CB4}" type="datetime1">
              <a:rPr lang="en-GB" noProof="0" smtClean="0"/>
              <a:t>25/11/2024</a:t>
            </a:fld>
            <a:endParaRPr lang="en-GB" noProof="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pPr rtl="0"/>
            <a:endParaRPr lang="en-GB" noProof="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pPr rtl="0"/>
            <a:fld id="{333E963C-1534-4F8D-B2A7-66D81AA25953}" type="slidenum">
              <a:rPr lang="en-GB" noProof="0" smtClean="0"/>
              <a:t>‹#›</a:t>
            </a:fld>
            <a:endParaRPr lang="en-GB" noProof="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balance.earth/geotam-challeng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hlinkClick r:id="rId3"/>
              </a:rPr>
              <a:t>GeoTAM</a:t>
            </a:r>
            <a:r>
              <a:rPr lang="en-GB" dirty="0">
                <a:hlinkClick r:id="rId3"/>
              </a:rPr>
              <a:t> Challenge — Rebalance Earth</a:t>
            </a:r>
            <a:endParaRPr lang="en-GB" dirty="0"/>
          </a:p>
          <a:p>
            <a:pPr rtl="0"/>
            <a:endParaRPr lang="en-GB" dirty="0"/>
          </a:p>
          <a:p>
            <a:pPr marL="171450" indent="-171450" rtl="0">
              <a:buFont typeface="Arial" panose="020B0604020202020204" pitchFamily="34" charset="0"/>
              <a:buChar char="•"/>
            </a:pPr>
            <a:r>
              <a:rPr lang="en-GB" dirty="0"/>
              <a:t>Welcome, this project is on estimating retail turnover using geospatial and open-source data.</a:t>
            </a:r>
          </a:p>
          <a:p>
            <a:pPr marL="171450" indent="-171450" rtl="0">
              <a:buFont typeface="Arial" panose="020B0604020202020204" pitchFamily="34" charset="0"/>
              <a:buChar char="•"/>
            </a:pPr>
            <a:r>
              <a:rPr lang="en-GB" dirty="0"/>
              <a:t>This submission is part of the </a:t>
            </a:r>
            <a:r>
              <a:rPr lang="en-GB" dirty="0" err="1"/>
              <a:t>GeoTam</a:t>
            </a:r>
            <a:r>
              <a:rPr lang="en-GB" dirty="0"/>
              <a:t> Challenge 2024 and focuses on developing a methodology for assessing business revenue in the Greater Manchester region.</a:t>
            </a:r>
          </a:p>
          <a:p>
            <a:pPr marL="171450" indent="-171450" rtl="0">
              <a:buFont typeface="Arial" panose="020B0604020202020204" pitchFamily="34" charset="0"/>
              <a:buChar char="•"/>
            </a:pPr>
            <a:r>
              <a:rPr lang="en-GB" dirty="0"/>
              <a:t>Let’s explore the objectives, challenges, methodology, and results of this project.</a:t>
            </a:r>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a:t>1</a:t>
            </a:fld>
            <a:endParaRPr lang="en-GB"/>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Key Takeaways</a:t>
            </a:r>
            <a:r>
              <a:rPr lang="en-GB" dirty="0"/>
              <a:t>:</a:t>
            </a:r>
          </a:p>
          <a:p>
            <a:pPr marL="628650" lvl="1" indent="-171450">
              <a:buFont typeface="Arial" panose="020B0604020202020204" pitchFamily="34" charset="0"/>
              <a:buChar char="•"/>
            </a:pPr>
            <a:r>
              <a:rPr lang="en-GB" dirty="0"/>
              <a:t>Estimating business turnover is feasible using open-source data and well-designed models.</a:t>
            </a:r>
          </a:p>
          <a:p>
            <a:pPr marL="628650" lvl="1" indent="-171450">
              <a:buFont typeface="Arial" panose="020B0604020202020204" pitchFamily="34" charset="0"/>
              <a:buChar char="•"/>
            </a:pPr>
            <a:r>
              <a:rPr lang="en-GB" dirty="0"/>
              <a:t>The methodology demonstrates a balance between simplicity and accuracy, making it scalable to other regions.</a:t>
            </a:r>
          </a:p>
          <a:p>
            <a:pPr marL="171450" indent="-171450">
              <a:buFont typeface="Arial" panose="020B0604020202020204" pitchFamily="34" charset="0"/>
              <a:buChar char="•"/>
            </a:pPr>
            <a:r>
              <a:rPr lang="en-GB" b="1" dirty="0"/>
              <a:t>Future Directions</a:t>
            </a:r>
            <a:r>
              <a:rPr lang="en-GB" dirty="0"/>
              <a:t>:</a:t>
            </a:r>
          </a:p>
          <a:p>
            <a:pPr marL="628650" lvl="1" indent="-171450">
              <a:buFont typeface="Arial" panose="020B0604020202020204" pitchFamily="34" charset="0"/>
              <a:buChar char="•"/>
            </a:pPr>
            <a:r>
              <a:rPr lang="en-GB" dirty="0"/>
              <a:t>Integrate real-time business data for more precise turnover estimates.</a:t>
            </a:r>
          </a:p>
          <a:p>
            <a:pPr marL="628650" lvl="1" indent="-171450">
              <a:buFont typeface="Arial" panose="020B0604020202020204" pitchFamily="34" charset="0"/>
              <a:buChar char="•"/>
            </a:pPr>
            <a:r>
              <a:rPr lang="en-GB" dirty="0"/>
              <a:t>Expand the model to cover additional regions and industries.</a:t>
            </a:r>
          </a:p>
          <a:p>
            <a:pPr marL="171450" indent="-171450">
              <a:buFont typeface="Arial" panose="020B0604020202020204" pitchFamily="34" charset="0"/>
              <a:buChar char="•"/>
            </a:pPr>
            <a:r>
              <a:rPr lang="en-GB" dirty="0"/>
              <a:t>Thank you for reviewing this presentation. We welcome your feedback!</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10</a:t>
            </a:fld>
            <a:endParaRPr lang="en-GB" noProof="0"/>
          </a:p>
        </p:txBody>
      </p:sp>
    </p:spTree>
    <p:extLst>
      <p:ext uri="{BB962C8B-B14F-4D97-AF65-F5344CB8AC3E}">
        <p14:creationId xmlns:p14="http://schemas.microsoft.com/office/powerpoint/2010/main" val="173538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marL="171450" indent="-171450">
              <a:buFont typeface="Arial" panose="020B0604020202020204" pitchFamily="34" charset="0"/>
              <a:buChar char="•"/>
            </a:pPr>
            <a:r>
              <a:rPr lang="en-GB" b="1" dirty="0"/>
              <a:t>Objective</a:t>
            </a:r>
            <a:r>
              <a:rPr lang="en-GB" dirty="0"/>
              <a:t>: </a:t>
            </a:r>
          </a:p>
          <a:p>
            <a:pPr marL="628650" lvl="1" indent="-171450">
              <a:buFont typeface="Arial" panose="020B0604020202020204" pitchFamily="34" charset="0"/>
              <a:buChar char="•"/>
            </a:pPr>
            <a:r>
              <a:rPr lang="en-GB" dirty="0"/>
              <a:t>The aim to estimate the turnover of businesses in Greater Manchester using available open-source datasets. The goal is to predict potential revenue loss for businesses in scenarios like flooding or other disruptions.</a:t>
            </a:r>
          </a:p>
          <a:p>
            <a:pPr marL="171450" indent="-171450">
              <a:buFont typeface="Arial" panose="020B0604020202020204" pitchFamily="34" charset="0"/>
              <a:buChar char="•"/>
            </a:pPr>
            <a:r>
              <a:rPr lang="en-GB" b="1" dirty="0"/>
              <a:t>Challenges</a:t>
            </a:r>
            <a:r>
              <a:rPr lang="en-GB" dirty="0"/>
              <a:t>:</a:t>
            </a:r>
          </a:p>
          <a:p>
            <a:pPr marL="628650" lvl="1" indent="-171450">
              <a:buFont typeface="Arial" panose="020B0604020202020204" pitchFamily="34" charset="0"/>
              <a:buChar char="•"/>
            </a:pPr>
            <a:r>
              <a:rPr lang="en-GB" dirty="0"/>
              <a:t>Many datasets lack complete information, such as missing rateable values and business names.</a:t>
            </a:r>
          </a:p>
          <a:p>
            <a:pPr marL="628650" lvl="1" indent="-171450">
              <a:buFont typeface="Arial" panose="020B0604020202020204" pitchFamily="34" charset="0"/>
              <a:buChar char="•"/>
            </a:pPr>
            <a:r>
              <a:rPr lang="en-GB" dirty="0"/>
              <a:t>There is no direct turnover data, requiring innovative methods to estimate it.</a:t>
            </a:r>
          </a:p>
          <a:p>
            <a:pPr marL="628650" lvl="1" indent="-171450">
              <a:buFont typeface="Arial" panose="020B0604020202020204" pitchFamily="34" charset="0"/>
              <a:buChar char="•"/>
            </a:pPr>
            <a:r>
              <a:rPr lang="en-GB" dirty="0"/>
              <a:t>Merging data from various sources is complex due to format inconsistencies.</a:t>
            </a:r>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a:t>2</a:t>
            </a:fld>
            <a:endParaRPr lang="en-GB"/>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normAutofit/>
          </a:bodyPr>
          <a:lstStyle/>
          <a:p>
            <a:pPr marL="171450" indent="-171450">
              <a:buFont typeface="Arial" panose="020B0604020202020204" pitchFamily="34" charset="0"/>
              <a:buChar char="•"/>
            </a:pPr>
            <a:r>
              <a:rPr lang="en-GB" dirty="0"/>
              <a:t>This project utilised open-source datasets to gather essential information about businesses:</a:t>
            </a:r>
          </a:p>
          <a:p>
            <a:pPr marL="628650" lvl="1" indent="-171450">
              <a:buFont typeface="Arial" panose="020B0604020202020204" pitchFamily="34" charset="0"/>
              <a:buChar char="•"/>
            </a:pPr>
            <a:r>
              <a:rPr lang="en-GB" b="1" dirty="0" err="1"/>
              <a:t>OpenLocal</a:t>
            </a:r>
            <a:r>
              <a:rPr lang="en-GB" dirty="0"/>
              <a:t>: Provided rateable values and property data.</a:t>
            </a:r>
          </a:p>
          <a:p>
            <a:pPr marL="628650" lvl="1" indent="-171450">
              <a:buFont typeface="Arial" panose="020B0604020202020204" pitchFamily="34" charset="0"/>
              <a:buChar char="•"/>
            </a:pPr>
            <a:r>
              <a:rPr lang="en-GB" b="1" dirty="0" err="1"/>
              <a:t>GeoLytix</a:t>
            </a:r>
            <a:r>
              <a:rPr lang="en-GB" dirty="0"/>
              <a:t>: Contained detailed retail store data.</a:t>
            </a:r>
          </a:p>
          <a:p>
            <a:pPr marL="628650" lvl="1" indent="-171450">
              <a:buFont typeface="Arial" panose="020B0604020202020204" pitchFamily="34" charset="0"/>
              <a:buChar char="•"/>
            </a:pPr>
            <a:r>
              <a:rPr lang="en-GB" b="1" dirty="0"/>
              <a:t>ONS (Office for National Statistics)</a:t>
            </a:r>
            <a:r>
              <a:rPr lang="en-GB" dirty="0"/>
              <a:t>: Offered statistics on population, household income, and economic activity.</a:t>
            </a:r>
          </a:p>
          <a:p>
            <a:pPr marL="628650" lvl="1" indent="-171450">
              <a:buFont typeface="Arial" panose="020B0604020202020204" pitchFamily="34" charset="0"/>
              <a:buChar char="•"/>
            </a:pPr>
            <a:r>
              <a:rPr lang="en-GB" b="1" dirty="0" err="1"/>
              <a:t>OpenStreetMaps</a:t>
            </a:r>
            <a:r>
              <a:rPr lang="en-GB" dirty="0"/>
              <a:t>: Helped calculate distances to transport links and waterways.</a:t>
            </a:r>
          </a:p>
          <a:p>
            <a:pPr marL="171450" indent="-171450">
              <a:buFont typeface="Arial" panose="020B0604020202020204" pitchFamily="34" charset="0"/>
              <a:buChar char="•"/>
            </a:pPr>
            <a:r>
              <a:rPr lang="en-GB" dirty="0"/>
              <a:t>These datasets were chosen for their relevance and public accessibility, despite some limitations in accuracy and completeness.</a:t>
            </a:r>
          </a:p>
        </p:txBody>
      </p:sp>
      <p:sp>
        <p:nvSpPr>
          <p:cNvPr id="4" name="Slide Number Placeholder 3"/>
          <p:cNvSpPr>
            <a:spLocks noGrp="1"/>
          </p:cNvSpPr>
          <p:nvPr>
            <p:ph type="sldNum" sz="quarter" idx="10"/>
          </p:nvPr>
        </p:nvSpPr>
        <p:spPr/>
        <p:txBody>
          <a:bodyPr rtlCol="0"/>
          <a:lstStyle/>
          <a:p>
            <a:pPr rtl="0"/>
            <a:fld id="{5257B995-136A-4A15-87A5-26420C3C1021}" type="slidenum">
              <a:rPr lang="en-GB" smtClean="0"/>
              <a:pPr rtl="0"/>
              <a:t>3</a:t>
            </a:fld>
            <a:endParaRPr lang="en-GB"/>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 have developed three models to estimate turnover, improving the approach progressively:</a:t>
            </a:r>
          </a:p>
          <a:p>
            <a:pPr marL="628650" lvl="1" indent="-171450">
              <a:buFont typeface="Arial" panose="020B0604020202020204" pitchFamily="34" charset="0"/>
              <a:buChar char="•"/>
            </a:pPr>
            <a:r>
              <a:rPr lang="en-GB" b="1" dirty="0"/>
              <a:t>Model 1</a:t>
            </a:r>
            <a:r>
              <a:rPr lang="en-GB" dirty="0"/>
              <a:t>: A simple baseline model using rateable values and multipliers based on the sector.</a:t>
            </a:r>
          </a:p>
          <a:p>
            <a:pPr marL="628650" lvl="1" indent="-171450">
              <a:buFont typeface="Arial" panose="020B0604020202020204" pitchFamily="34" charset="0"/>
              <a:buChar char="•"/>
            </a:pPr>
            <a:r>
              <a:rPr lang="en-GB" b="1" dirty="0"/>
              <a:t>Model 2</a:t>
            </a:r>
            <a:r>
              <a:rPr lang="en-GB" dirty="0"/>
              <a:t>: Enhanced with geospatial features like proximity to transport and waterways.</a:t>
            </a:r>
          </a:p>
          <a:p>
            <a:pPr marL="628650" lvl="1" indent="-171450">
              <a:buFont typeface="Arial" panose="020B0604020202020204" pitchFamily="34" charset="0"/>
              <a:buChar char="•"/>
            </a:pPr>
            <a:r>
              <a:rPr lang="en-GB" b="1" dirty="0"/>
              <a:t>Model 3</a:t>
            </a:r>
            <a:r>
              <a:rPr lang="en-GB" dirty="0"/>
              <a:t>: Incorporated company-level turnover data to refine estimates.</a:t>
            </a:r>
          </a:p>
          <a:p>
            <a:pPr marL="171450" indent="-171450">
              <a:buFont typeface="Arial" panose="020B0604020202020204" pitchFamily="34" charset="0"/>
              <a:buChar char="•"/>
            </a:pPr>
            <a:r>
              <a:rPr lang="en-GB" b="1" dirty="0"/>
              <a:t>Steps in my approach</a:t>
            </a:r>
            <a:r>
              <a:rPr lang="en-GB" dirty="0"/>
              <a:t>:</a:t>
            </a:r>
          </a:p>
          <a:p>
            <a:pPr marL="628650" lvl="1" indent="-171450">
              <a:buFont typeface="Arial" panose="020B0604020202020204" pitchFamily="34" charset="0"/>
              <a:buChar char="•"/>
            </a:pPr>
            <a:r>
              <a:rPr lang="en-GB" dirty="0"/>
              <a:t>Cleaned the datasets to handle missing values.</a:t>
            </a:r>
          </a:p>
          <a:p>
            <a:pPr marL="628650" lvl="1" indent="-171450">
              <a:buFont typeface="Arial" panose="020B0604020202020204" pitchFamily="34" charset="0"/>
              <a:buChar char="•"/>
            </a:pPr>
            <a:r>
              <a:rPr lang="en-GB" dirty="0"/>
              <a:t>Matched addresses across datasets to enrich data with firmographic and geospatial features.</a:t>
            </a:r>
          </a:p>
          <a:p>
            <a:pPr marL="628650" lvl="1" indent="-171450">
              <a:buFont typeface="Arial" panose="020B0604020202020204" pitchFamily="34" charset="0"/>
              <a:buChar char="•"/>
            </a:pPr>
            <a:r>
              <a:rPr lang="en-GB" dirty="0"/>
              <a:t>Engineered features to include factors like distance to infrastructure and property floor area.</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4</a:t>
            </a:fld>
            <a:endParaRPr lang="en-GB" noProof="0"/>
          </a:p>
        </p:txBody>
      </p:sp>
    </p:spTree>
    <p:extLst>
      <p:ext uri="{BB962C8B-B14F-4D97-AF65-F5344CB8AC3E}">
        <p14:creationId xmlns:p14="http://schemas.microsoft.com/office/powerpoint/2010/main" val="9483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Approach</a:t>
            </a:r>
            <a:r>
              <a:rPr lang="en-GB" dirty="0"/>
              <a:t>: Used the property’s rateable value multiplied by a sector-specific multiplier.</a:t>
            </a:r>
          </a:p>
          <a:p>
            <a:pPr marL="171450" indent="-171450">
              <a:buFont typeface="Arial" panose="020B0604020202020204" pitchFamily="34" charset="0"/>
              <a:buChar char="•"/>
            </a:pPr>
            <a:r>
              <a:rPr lang="en-GB" b="1" dirty="0"/>
              <a:t>Why Multipliers?</a:t>
            </a:r>
          </a:p>
          <a:p>
            <a:pPr marL="628650" lvl="1" indent="-171450">
              <a:buFont typeface="Arial" panose="020B0604020202020204" pitchFamily="34" charset="0"/>
              <a:buChar char="•"/>
            </a:pPr>
            <a:r>
              <a:rPr lang="en-GB" dirty="0"/>
              <a:t>Businesses with more customer interaction, like pubs and restaurants, tend to generate higher revenue.</a:t>
            </a:r>
          </a:p>
          <a:p>
            <a:pPr marL="628650" lvl="1" indent="-171450">
              <a:buFont typeface="Arial" panose="020B0604020202020204" pitchFamily="34" charset="0"/>
              <a:buChar char="•"/>
            </a:pPr>
            <a:r>
              <a:rPr lang="en-GB" dirty="0"/>
              <a:t>Non-commercial properties, such as schools, have minimal turnover and use lower multipliers.</a:t>
            </a:r>
          </a:p>
          <a:p>
            <a:pPr marL="171450" indent="-171450">
              <a:buFont typeface="Arial" panose="020B0604020202020204" pitchFamily="34" charset="0"/>
              <a:buChar char="•"/>
            </a:pPr>
            <a:r>
              <a:rPr lang="en-GB" b="1" dirty="0"/>
              <a:t>Example</a:t>
            </a:r>
            <a:r>
              <a:rPr lang="en-GB" dirty="0"/>
              <a:t>: For a retail store  like Aldi with a rateable value of £280,000 and a multiplier of 5, the estimated turnover is £1,400,000.</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pP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Standard Reasoning:</a:t>
            </a:r>
          </a:p>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Sectors that occur at least 500 times so that we can assign multipliers to each sector and the rest are defaulted to 5. Reasons being is because there would be too many sectors to assign multipliers to.</a:t>
            </a:r>
          </a:p>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 assigned multipliers reflect the turnover potential of each sector, considering: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Customer Interaction: Sectors with direct customer interaction (e.g., restaurants, pubs, showrooms) have higher multipliers.</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Revenue Model: Businesses generating rental or service fees (e.g., car parks, communication stations) have lower multipliers.</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Sector-Specific Trends: Industries with higher-value transactions or production capabilities have proportionally higher multipliers.</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Non-Commercial Properties: Minimal multipliers are applied to sectors like schools or community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do not operate for profit.</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5</a:t>
            </a:fld>
            <a:endParaRPr lang="en-GB" noProof="0"/>
          </a:p>
        </p:txBody>
      </p:sp>
    </p:spTree>
    <p:extLst>
      <p:ext uri="{BB962C8B-B14F-4D97-AF65-F5344CB8AC3E}">
        <p14:creationId xmlns:p14="http://schemas.microsoft.com/office/powerpoint/2010/main" val="190745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Enhancements</a:t>
            </a:r>
            <a:r>
              <a:rPr lang="en-GB" dirty="0"/>
              <a:t>: I had calculated each business's distance to the nearest transport link and waterway using </a:t>
            </a:r>
            <a:r>
              <a:rPr lang="en-GB" dirty="0" err="1"/>
              <a:t>OpenStreetMaps</a:t>
            </a:r>
            <a:r>
              <a:rPr lang="en-GB" dirty="0"/>
              <a:t>.</a:t>
            </a:r>
          </a:p>
          <a:p>
            <a:pPr marL="171450" indent="-171450">
              <a:buFont typeface="Arial" panose="020B0604020202020204" pitchFamily="34" charset="0"/>
              <a:buChar char="•"/>
            </a:pPr>
            <a:r>
              <a:rPr lang="en-GB" dirty="0"/>
              <a:t>These distances were combined with rateable values to refine turnover predictions.</a:t>
            </a:r>
          </a:p>
          <a:p>
            <a:pPr marL="171450" indent="-171450">
              <a:buFont typeface="Arial" panose="020B0604020202020204" pitchFamily="34" charset="0"/>
              <a:buChar char="•"/>
            </a:pPr>
            <a:r>
              <a:rPr lang="en-GB" b="1" dirty="0"/>
              <a:t>Example Output</a:t>
            </a:r>
            <a:r>
              <a:rPr lang="en-GB" dirty="0"/>
              <a:t>:</a:t>
            </a:r>
          </a:p>
          <a:p>
            <a:pPr marL="628650" lvl="1" indent="-171450">
              <a:buFont typeface="Arial" panose="020B0604020202020204" pitchFamily="34" charset="0"/>
              <a:buChar char="•"/>
            </a:pPr>
            <a:r>
              <a:rPr lang="en-GB" dirty="0"/>
              <a:t>Distance to transport: 58m.</a:t>
            </a:r>
          </a:p>
          <a:p>
            <a:pPr marL="628650" lvl="1" indent="-171450">
              <a:buFont typeface="Arial" panose="020B0604020202020204" pitchFamily="34" charset="0"/>
              <a:buChar char="•"/>
            </a:pPr>
            <a:r>
              <a:rPr lang="en-GB" dirty="0"/>
              <a:t>Distance to waterway: 963m.</a:t>
            </a:r>
          </a:p>
          <a:p>
            <a:pPr marL="628650" lvl="1" indent="-171450">
              <a:buFont typeface="Arial" panose="020B0604020202020204" pitchFamily="34" charset="0"/>
              <a:buChar char="•"/>
            </a:pPr>
            <a:r>
              <a:rPr lang="en-GB" dirty="0"/>
              <a:t>Estimated Turnover: £1,400,000.</a:t>
            </a:r>
          </a:p>
          <a:p>
            <a:pPr marL="171450" indent="-171450">
              <a:buFont typeface="Arial" panose="020B0604020202020204" pitchFamily="34" charset="0"/>
              <a:buChar char="•"/>
            </a:pPr>
            <a:r>
              <a:rPr lang="en-GB" dirty="0"/>
              <a:t>By incorporating these geospatial factors, the model accounts for the accessibility of each business.</a:t>
            </a:r>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6</a:t>
            </a:fld>
            <a:endParaRPr lang="en-GB" noProof="0"/>
          </a:p>
        </p:txBody>
      </p:sp>
    </p:spTree>
    <p:extLst>
      <p:ext uri="{BB962C8B-B14F-4D97-AF65-F5344CB8AC3E}">
        <p14:creationId xmlns:p14="http://schemas.microsoft.com/office/powerpoint/2010/main" val="370753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Approach</a:t>
            </a:r>
            <a:r>
              <a:rPr lang="en-GB" dirty="0"/>
              <a:t>:</a:t>
            </a:r>
          </a:p>
          <a:p>
            <a:pPr marL="628650" lvl="1" indent="-171450">
              <a:buFont typeface="Arial" panose="020B0604020202020204" pitchFamily="34" charset="0"/>
              <a:buChar char="•"/>
            </a:pPr>
            <a:r>
              <a:rPr lang="en-GB" dirty="0"/>
              <a:t>Matched businesses to companies using </a:t>
            </a:r>
            <a:r>
              <a:rPr lang="en-GB" dirty="0" err="1"/>
              <a:t>GeoLytix</a:t>
            </a:r>
            <a:r>
              <a:rPr lang="en-GB" dirty="0"/>
              <a:t> data and fuzzy address matching.</a:t>
            </a:r>
          </a:p>
          <a:p>
            <a:pPr marL="628650" lvl="1" indent="-171450">
              <a:buFont typeface="Arial" panose="020B0604020202020204" pitchFamily="34" charset="0"/>
              <a:buChar char="•"/>
            </a:pPr>
            <a:r>
              <a:rPr lang="en-GB" dirty="0"/>
              <a:t>Used a language model to gather company-level statistics, such as total UK turnover and store counts in Manchester.</a:t>
            </a:r>
          </a:p>
          <a:p>
            <a:pPr marL="628650" lvl="1" indent="-171450">
              <a:buFont typeface="Arial" panose="020B0604020202020204" pitchFamily="34" charset="0"/>
              <a:buChar char="•"/>
            </a:pPr>
            <a:r>
              <a:rPr lang="en-GB" dirty="0"/>
              <a:t>Distributed a company’s total turnover across its stores based on their floor area.</a:t>
            </a:r>
          </a:p>
          <a:p>
            <a:pPr marL="171450" indent="-171450">
              <a:buFont typeface="Arial" panose="020B0604020202020204" pitchFamily="34" charset="0"/>
              <a:buChar char="•"/>
            </a:pPr>
            <a:r>
              <a:rPr lang="en-GB" b="1" dirty="0"/>
              <a:t>Example</a:t>
            </a:r>
            <a:r>
              <a:rPr lang="en-GB" dirty="0"/>
              <a:t>: For Aldi:</a:t>
            </a:r>
          </a:p>
          <a:p>
            <a:pPr marL="628650" lvl="1" indent="-171450">
              <a:buFont typeface="Arial" panose="020B0604020202020204" pitchFamily="34" charset="0"/>
              <a:buChar char="•"/>
            </a:pPr>
            <a:r>
              <a:rPr lang="en-GB" dirty="0"/>
              <a:t>Total UK Turnover: Distributed based on Manchester store count and floor areas.</a:t>
            </a:r>
          </a:p>
          <a:p>
            <a:pPr marL="628650" lvl="1" indent="-171450">
              <a:buFont typeface="Arial" panose="020B0604020202020204" pitchFamily="34" charset="0"/>
              <a:buChar char="•"/>
            </a:pPr>
            <a:r>
              <a:rPr lang="en-GB" dirty="0"/>
              <a:t>This model provides a more realistic turnover estimate for retail businesses.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7</a:t>
            </a:fld>
            <a:endParaRPr lang="en-GB" noProof="0"/>
          </a:p>
        </p:txBody>
      </p:sp>
    </p:spTree>
    <p:extLst>
      <p:ext uri="{BB962C8B-B14F-4D97-AF65-F5344CB8AC3E}">
        <p14:creationId xmlns:p14="http://schemas.microsoft.com/office/powerpoint/2010/main" val="26203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Challenges</a:t>
            </a:r>
            <a:r>
              <a:rPr lang="en-GB" dirty="0"/>
              <a:t>:</a:t>
            </a:r>
          </a:p>
          <a:p>
            <a:pPr marL="628650" lvl="1" indent="-171450">
              <a:buFont typeface="Arial" panose="020B0604020202020204" pitchFamily="34" charset="0"/>
              <a:buChar char="•"/>
            </a:pPr>
            <a:r>
              <a:rPr lang="en-GB" dirty="0"/>
              <a:t>The </a:t>
            </a:r>
            <a:r>
              <a:rPr lang="en-GB" dirty="0" err="1"/>
              <a:t>OpenLocal</a:t>
            </a:r>
            <a:r>
              <a:rPr lang="en-GB" dirty="0"/>
              <a:t> dataset had significant gaps, such as missing rateable values for 42% of businesses.</a:t>
            </a:r>
          </a:p>
          <a:p>
            <a:pPr marL="628650" lvl="1" indent="-171450">
              <a:buFont typeface="Arial" panose="020B0604020202020204" pitchFamily="34" charset="0"/>
              <a:buChar char="•"/>
            </a:pPr>
            <a:r>
              <a:rPr lang="en-GB" dirty="0" err="1"/>
              <a:t>Geolytix</a:t>
            </a:r>
            <a:r>
              <a:rPr lang="en-GB" dirty="0"/>
              <a:t> and </a:t>
            </a:r>
            <a:r>
              <a:rPr lang="en-GB" dirty="0" err="1"/>
              <a:t>OpenLocal</a:t>
            </a:r>
            <a:r>
              <a:rPr lang="en-GB" dirty="0"/>
              <a:t> required address matching, which was not always accurate.</a:t>
            </a:r>
          </a:p>
          <a:p>
            <a:pPr marL="171450" indent="-171450">
              <a:buFont typeface="Arial" panose="020B0604020202020204" pitchFamily="34" charset="0"/>
              <a:buChar char="•"/>
            </a:pPr>
            <a:r>
              <a:rPr lang="en-GB" b="1" dirty="0"/>
              <a:t>Improvements</a:t>
            </a:r>
            <a:r>
              <a:rPr lang="en-GB" dirty="0"/>
              <a:t>:</a:t>
            </a:r>
          </a:p>
          <a:p>
            <a:pPr marL="628650" lvl="1" indent="-171450">
              <a:buFont typeface="Arial" panose="020B0604020202020204" pitchFamily="34" charset="0"/>
              <a:buChar char="•"/>
            </a:pPr>
            <a:r>
              <a:rPr lang="en-GB" dirty="0"/>
              <a:t>Enrich datasets with more reliable firmographic data.</a:t>
            </a:r>
          </a:p>
          <a:p>
            <a:pPr marL="628650" lvl="1" indent="-171450">
              <a:buFont typeface="Arial" panose="020B0604020202020204" pitchFamily="34" charset="0"/>
              <a:buChar char="•"/>
            </a:pPr>
            <a:r>
              <a:rPr lang="en-GB" dirty="0"/>
              <a:t>Add features like number of employees or real-time sales data.</a:t>
            </a:r>
          </a:p>
          <a:p>
            <a:pPr marL="628650" lvl="1" indent="-171450">
              <a:buFont typeface="Arial" panose="020B0604020202020204" pitchFamily="34" charset="0"/>
              <a:buChar char="•"/>
            </a:pPr>
            <a:r>
              <a:rPr lang="en-GB" dirty="0"/>
              <a:t>Experiment with advanced algorithms to further refine predictions.</a:t>
            </a:r>
          </a:p>
          <a:p>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8</a:t>
            </a:fld>
            <a:endParaRPr lang="en-GB" noProof="0"/>
          </a:p>
        </p:txBody>
      </p:sp>
    </p:spTree>
    <p:extLst>
      <p:ext uri="{BB962C8B-B14F-4D97-AF65-F5344CB8AC3E}">
        <p14:creationId xmlns:p14="http://schemas.microsoft.com/office/powerpoint/2010/main" val="108354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Sample Outputs: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Asda </a:t>
            </a:r>
            <a:r>
              <a:rPr lang="en-GB" b="1" dirty="0" err="1"/>
              <a:t>Levenshulme</a:t>
            </a:r>
            <a:r>
              <a:rPr lang="en-GB" b="1" dirty="0"/>
              <a:t> Supermarket</a:t>
            </a:r>
            <a:r>
              <a:rPr lang="en-GB" dirty="0"/>
              <a:t>:</a:t>
            </a:r>
          </a:p>
          <a:p>
            <a:pPr marL="742950" lvl="1" indent="-285750">
              <a:buFont typeface="Arial" panose="020B0604020202020204" pitchFamily="34" charset="0"/>
              <a:buChar char="•"/>
            </a:pPr>
            <a:r>
              <a:rPr lang="en-GB" b="1" dirty="0"/>
              <a:t>Model 1</a:t>
            </a:r>
            <a:r>
              <a:rPr lang="en-GB" dirty="0"/>
              <a:t> significantly underestimated the actual turnover at £418k compared to £630k.</a:t>
            </a:r>
          </a:p>
          <a:p>
            <a:pPr marL="742950" lvl="1" indent="-285750">
              <a:buFont typeface="Arial" panose="020B0604020202020204" pitchFamily="34" charset="0"/>
              <a:buChar char="•"/>
            </a:pPr>
            <a:r>
              <a:rPr lang="en-GB" b="1" dirty="0"/>
              <a:t>Model 2</a:t>
            </a:r>
            <a:r>
              <a:rPr lang="en-GB" dirty="0"/>
              <a:t> showed improvement at £517k but still fell short.</a:t>
            </a:r>
          </a:p>
          <a:p>
            <a:pPr marL="742950" lvl="1" indent="-285750">
              <a:buFont typeface="Arial" panose="020B0604020202020204" pitchFamily="34" charset="0"/>
              <a:buChar char="•"/>
            </a:pPr>
            <a:r>
              <a:rPr lang="en-GB" b="1" dirty="0"/>
              <a:t>Model 3</a:t>
            </a:r>
            <a:r>
              <a:rPr lang="en-GB" dirty="0"/>
              <a:t> overestimated with a prediction of £13.1m, while the actual value was £10.4m. This suggests potential issues with the methodology for company turnover distribution.</a:t>
            </a:r>
          </a:p>
          <a:p>
            <a:pPr marL="742950" lvl="1" indent="-285750">
              <a:buFont typeface="Arial" panose="020B0604020202020204" pitchFamily="34" charset="0"/>
              <a:buChar char="•"/>
            </a:pPr>
            <a:r>
              <a:rPr lang="en-GB" dirty="0"/>
              <a:t>Total turnover for Manchester (£521m) reflects contributions from all stores in the region.</a:t>
            </a:r>
          </a:p>
          <a:p>
            <a:pPr>
              <a:buFont typeface="Arial" panose="020B0604020202020204" pitchFamily="34" charset="0"/>
              <a:buNone/>
            </a:pPr>
            <a:endParaRPr lang="en-GB" b="1" dirty="0"/>
          </a:p>
          <a:p>
            <a:pPr>
              <a:buFont typeface="Arial" panose="020B0604020202020204" pitchFamily="34" charset="0"/>
              <a:buNone/>
            </a:pPr>
            <a:r>
              <a:rPr lang="en-GB" b="1" dirty="0"/>
              <a:t>Tesco </a:t>
            </a:r>
            <a:r>
              <a:rPr lang="en-GB" b="1" dirty="0" err="1"/>
              <a:t>Staylbridge</a:t>
            </a:r>
            <a:r>
              <a:rPr lang="en-GB" b="1" dirty="0"/>
              <a:t> Superstore</a:t>
            </a:r>
            <a:r>
              <a:rPr lang="en-GB" dirty="0"/>
              <a:t>:</a:t>
            </a:r>
          </a:p>
          <a:p>
            <a:pPr marL="742950" lvl="1" indent="-285750">
              <a:buFont typeface="Arial" panose="020B0604020202020204" pitchFamily="34" charset="0"/>
              <a:buChar char="•"/>
            </a:pPr>
            <a:r>
              <a:rPr lang="en-GB" b="1" dirty="0"/>
              <a:t>Model 1</a:t>
            </a:r>
            <a:r>
              <a:rPr lang="en-GB" dirty="0"/>
              <a:t> slightly overestimated turnover at £5.8m compared to the actual £5m.</a:t>
            </a:r>
          </a:p>
          <a:p>
            <a:pPr marL="742950" lvl="1" indent="-285750">
              <a:buFont typeface="Arial" panose="020B0604020202020204" pitchFamily="34" charset="0"/>
              <a:buChar char="•"/>
            </a:pPr>
            <a:r>
              <a:rPr lang="en-GB" b="1" dirty="0"/>
              <a:t>Model 2</a:t>
            </a:r>
            <a:r>
              <a:rPr lang="en-GB" dirty="0"/>
              <a:t> refined this estimate to £5.6m, coming closer to the actual value.</a:t>
            </a:r>
          </a:p>
          <a:p>
            <a:pPr marL="742950" lvl="1" indent="-285750">
              <a:buFont typeface="Arial" panose="020B0604020202020204" pitchFamily="34" charset="0"/>
              <a:buChar char="•"/>
            </a:pPr>
            <a:r>
              <a:rPr lang="en-GB" b="1" dirty="0"/>
              <a:t>Model 3</a:t>
            </a:r>
            <a:r>
              <a:rPr lang="en-GB" dirty="0"/>
              <a:t> dramatically overestimated at £73m compared to the actual £125m, suggesting either floor area weight inaccuracies or errors in total turnover distribution.</a:t>
            </a:r>
          </a:p>
          <a:p>
            <a:pPr marL="742950" lvl="1" indent="-285750">
              <a:buFont typeface="Arial" panose="020B0604020202020204" pitchFamily="34" charset="0"/>
              <a:buChar char="•"/>
            </a:pPr>
            <a:r>
              <a:rPr lang="en-GB" dirty="0"/>
              <a:t>Manchester's total turnover for Tesco was estimated at £791m.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Performance</a:t>
            </a:r>
            <a:r>
              <a:rPr lang="en-GB"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Lower RMSE for Models 1 and 2 suggests better alignment with actual turnover for most businesses.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Model 3 achieved the best MAPE (2.603%), showing improved proportional accuracy despite higher absolute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Model 3 achieved the highest R2 (0.48), indicating improved explanatory power compared to Models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Models 1 and 2 showed low negative predictions (&lt;0.1%), whereas Model 3 had higher negatives (0.2%), reflecting challenges in handling sparse or extreme data.</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rtl="0"/>
            <a:fld id="{333E963C-1534-4F8D-B2A7-66D81AA25953}" type="slidenum">
              <a:rPr lang="en-GB" noProof="0" smtClean="0"/>
              <a:t>9</a:t>
            </a:fld>
            <a:endParaRPr lang="en-GB" noProof="0"/>
          </a:p>
        </p:txBody>
      </p:sp>
    </p:spTree>
    <p:extLst>
      <p:ext uri="{BB962C8B-B14F-4D97-AF65-F5344CB8AC3E}">
        <p14:creationId xmlns:p14="http://schemas.microsoft.com/office/powerpoint/2010/main" val="191404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US" noProof="0"/>
              <a:t>Click to edit Master title style</a:t>
            </a:r>
            <a:endParaRPr lang="en-GB" noProof="0"/>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A8B959B2-FED7-4052-B7EC-A63C13ADE6D0}"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US" noProof="0"/>
              <a:t>Click to edit Master title style</a:t>
            </a:r>
            <a:endParaRPr lang="en-GB" noProof="0"/>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D143F135-23C4-495B-9679-6EF4D9FB8335}" type="datetime1">
              <a:rPr lang="en-GB" noProof="0" smtClean="0"/>
              <a:t>25/11/2024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US" noProof="0"/>
              <a:t>Click to edit Master title style</a:t>
            </a:r>
            <a:endParaRPr lang="en-GB" noProof="0"/>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EBE2DE12-B74C-45D8-AB12-2D1D34E5EC08}"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US" noProof="0"/>
              <a:t>Click to edit Master title style</a:t>
            </a:r>
            <a:endParaRPr lang="en-GB" noProof="0"/>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rtl="0">
              <a:buNone/>
            </a:pPr>
            <a:r>
              <a:rPr lang="en-US" noProof="0"/>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4" name="Date Placeholder 3"/>
          <p:cNvSpPr>
            <a:spLocks noGrp="1"/>
          </p:cNvSpPr>
          <p:nvPr>
            <p:ph type="dt" sz="half" idx="10"/>
          </p:nvPr>
        </p:nvSpPr>
        <p:spPr/>
        <p:txBody>
          <a:bodyPr rtlCol="0"/>
          <a:lstStyle/>
          <a:p>
            <a:pPr rtl="0"/>
            <a:fld id="{7A7F6CCD-8DB1-4A9E-9735-17141C4AC6D0}"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2E3F8DF2-EAD5-49B8-8EAA-B799F871F1B1}"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rtlCol="0"/>
          <a:lstStyle>
            <a:lvl1pPr>
              <a:defRPr sz="4800"/>
            </a:lvl1pPr>
          </a:lstStyle>
          <a:p>
            <a:pPr rtl="0"/>
            <a:r>
              <a:rPr lang="en-US" noProof="0"/>
              <a:t>Click to edit Master title style</a:t>
            </a:r>
            <a:endParaRPr lang="en-GB" noProof="0"/>
          </a:p>
        </p:txBody>
      </p:sp>
      <p:sp>
        <p:nvSpPr>
          <p:cNvPr id="8" name="Text Placeholder 3"/>
          <p:cNvSpPr>
            <a:spLocks noGrp="1"/>
          </p:cNvSpPr>
          <p:nvPr>
            <p:ph type="body" sz="half" idx="2"/>
          </p:nvPr>
        </p:nvSpPr>
        <p:spPr>
          <a:xfrm>
            <a:off x="1574801" y="4953000"/>
            <a:ext cx="7999315" cy="1074057"/>
          </a:xfrm>
        </p:spPr>
        <p:txBody>
          <a:bodyPr rtlCol="0"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4" name="Date Placeholder 3"/>
          <p:cNvSpPr>
            <a:spLocks noGrp="1"/>
          </p:cNvSpPr>
          <p:nvPr>
            <p:ph type="dt" sz="half" idx="10"/>
          </p:nvPr>
        </p:nvSpPr>
        <p:spPr/>
        <p:txBody>
          <a:bodyPr rtlCol="0"/>
          <a:lstStyle/>
          <a:p>
            <a:pPr rtl="0"/>
            <a:fld id="{A0AFF820-3C61-40C8-B2E3-B9372889A0CB}"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US" noProof="0"/>
              <a:t>Click to edit Master title style</a:t>
            </a:r>
            <a:endParaRPr lang="en-GB" noProof="0"/>
          </a:p>
        </p:txBody>
      </p:sp>
      <p:sp>
        <p:nvSpPr>
          <p:cNvPr id="10" name="Text Placeholder 3"/>
          <p:cNvSpPr>
            <a:spLocks noGrp="1"/>
          </p:cNvSpPr>
          <p:nvPr>
            <p:ph type="body" sz="half" idx="2"/>
          </p:nvPr>
        </p:nvSpPr>
        <p:spPr>
          <a:xfrm>
            <a:off x="1154954" y="4350657"/>
            <a:ext cx="8825659" cy="16764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3" name="Text Placeholder 3"/>
          <p:cNvSpPr>
            <a:spLocks noGrp="1"/>
          </p:cNvSpPr>
          <p:nvPr>
            <p:ph type="body" sz="half" idx="13"/>
          </p:nvPr>
        </p:nvSpPr>
        <p:spPr>
          <a:xfrm>
            <a:off x="1154953" y="3848610"/>
            <a:ext cx="8825659" cy="588517"/>
          </a:xfrm>
        </p:spPr>
        <p:txBody>
          <a:bodyPr rtlCol="0"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01311F49-052E-4FFA-83E4-737C277185F7}"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3"/>
          <p:cNvSpPr>
            <a:spLocks noGrp="1"/>
          </p:cNvSpPr>
          <p:nvPr>
            <p:ph type="dt" sz="half" idx="10"/>
          </p:nvPr>
        </p:nvSpPr>
        <p:spPr/>
        <p:txBody>
          <a:bodyPr rtlCol="0"/>
          <a:lstStyle/>
          <a:p>
            <a:pPr rtl="0"/>
            <a:fld id="{19DAC706-3F90-4D1A-B3C3-B2B9ECC98B1B}" type="datetime1">
              <a:rPr lang="en-GB" noProof="0" smtClean="0"/>
              <a:t>25/11/2024</a:t>
            </a:fld>
            <a:endParaRPr lang="en-GB" noProof="0"/>
          </a:p>
        </p:txBody>
      </p:sp>
      <p:sp>
        <p:nvSpPr>
          <p:cNvPr id="4"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3"/>
          <p:cNvSpPr>
            <a:spLocks noGrp="1"/>
          </p:cNvSpPr>
          <p:nvPr>
            <p:ph type="dt" sz="half" idx="10"/>
          </p:nvPr>
        </p:nvSpPr>
        <p:spPr/>
        <p:txBody>
          <a:bodyPr rtlCol="0"/>
          <a:lstStyle/>
          <a:p>
            <a:pPr rtl="0"/>
            <a:fld id="{84472CDD-E335-4904-9D8C-2942935C7724}" type="datetime1">
              <a:rPr lang="en-GB" noProof="0" smtClean="0"/>
              <a:t>25/11/2024</a:t>
            </a:fld>
            <a:endParaRPr lang="en-GB" noProof="0"/>
          </a:p>
        </p:txBody>
      </p:sp>
      <p:sp>
        <p:nvSpPr>
          <p:cNvPr id="4"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nchorCtr="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2AFD2FD4-B9E6-4D47-8564-10196CCB8564}"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652463" y="430213"/>
            <a:ext cx="7423149" cy="5826125"/>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D784EA8C-0295-43E1-9527-DBC260A8B8E4}"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3"/>
          <p:cNvSpPr>
            <a:spLocks noGrp="1"/>
          </p:cNvSpPr>
          <p:nvPr>
            <p:ph type="dt" sz="half" idx="10"/>
          </p:nvPr>
        </p:nvSpPr>
        <p:spPr/>
        <p:txBody>
          <a:bodyPr rtlCol="0"/>
          <a:lstStyle/>
          <a:p>
            <a:pPr rtl="0"/>
            <a:fld id="{80E9567D-0EDD-4D5A-A3A5-88E6044EE497}"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06E27234-02CA-4EED-BAE6-72E1CA73095C}" type="datetime1">
              <a:rPr lang="en-GB" noProof="0" smtClean="0"/>
              <a:t>25/11/2024</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p:cNvSpPr>
            <a:spLocks noGrp="1"/>
          </p:cNvSpPr>
          <p:nvPr>
            <p:ph type="dt" sz="half" idx="10"/>
          </p:nvPr>
        </p:nvSpPr>
        <p:spPr/>
        <p:txBody>
          <a:bodyPr rtlCol="0"/>
          <a:lstStyle/>
          <a:p>
            <a:pPr rtl="0"/>
            <a:fld id="{DC09ECB4-45D2-4E27-848B-5A68767E6449}" type="datetime1">
              <a:rPr lang="en-GB" noProof="0" smtClean="0"/>
              <a:t>25/11/2024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0CE070C2-8137-4846-B0A8-33981A2A876D}" type="datetime1">
              <a:rPr lang="en-GB" noProof="0" smtClean="0"/>
              <a:t>25/11/2024</a:t>
            </a:fld>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7" name="Date Placeholder 2"/>
          <p:cNvSpPr>
            <a:spLocks noGrp="1"/>
          </p:cNvSpPr>
          <p:nvPr>
            <p:ph type="dt" sz="half" idx="10"/>
          </p:nvPr>
        </p:nvSpPr>
        <p:spPr/>
        <p:txBody>
          <a:bodyPr rtlCol="0"/>
          <a:lstStyle/>
          <a:p>
            <a:pPr rtl="0"/>
            <a:fld id="{6486FF59-E2ED-4C88-AE44-F57A73D391B6}" type="datetime1">
              <a:rPr lang="en-GB" noProof="0" smtClean="0"/>
              <a:t>25/11/2024</a:t>
            </a:fld>
            <a:endParaRPr lang="en-GB" noProof="0"/>
          </a:p>
        </p:txBody>
      </p:sp>
      <p:sp>
        <p:nvSpPr>
          <p:cNvPr id="5" name="Footer Placeholder 3"/>
          <p:cNvSpPr>
            <a:spLocks noGrp="1"/>
          </p:cNvSpPr>
          <p:nvPr>
            <p:ph type="ftr" sz="quarter" idx="11"/>
          </p:nvPr>
        </p:nvSpPr>
        <p:spPr/>
        <p:txBody>
          <a:bodyPr rtlCol="0"/>
          <a:lstStyle/>
          <a:p>
            <a:pPr rtl="0"/>
            <a:r>
              <a:rPr lang="en-GB" noProof="0"/>
              <a:t>Add a footer</a:t>
            </a:r>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E44CA9CC-A944-4823-8057-F99E1F141559}" type="datetime1">
              <a:rPr lang="en-GB" noProof="0" smtClean="0"/>
              <a:t>25/11/2024</a:t>
            </a:fld>
            <a:endParaRPr lang="en-GB" noProof="0"/>
          </a:p>
        </p:txBody>
      </p:sp>
      <p:sp>
        <p:nvSpPr>
          <p:cNvPr id="5" name="Footer Placeholder 2"/>
          <p:cNvSpPr>
            <a:spLocks noGrp="1"/>
          </p:cNvSpPr>
          <p:nvPr>
            <p:ph type="ftr" sz="quarter" idx="11"/>
          </p:nvPr>
        </p:nvSpPr>
        <p:spPr/>
        <p:txBody>
          <a:bodyPr rtlCol="0"/>
          <a:lstStyle/>
          <a:p>
            <a:pPr rtl="0"/>
            <a:r>
              <a:rPr lang="en-GB" noProof="0"/>
              <a:t>Add a footer</a:t>
            </a:r>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US" noProof="0"/>
              <a:t>Click to edit Master title style</a:t>
            </a:r>
            <a:endParaRPr lang="en-GB" noProof="0"/>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7" name="Date Placeholder 4"/>
          <p:cNvSpPr>
            <a:spLocks noGrp="1"/>
          </p:cNvSpPr>
          <p:nvPr>
            <p:ph type="dt" sz="half" idx="10"/>
          </p:nvPr>
        </p:nvSpPr>
        <p:spPr/>
        <p:txBody>
          <a:bodyPr rtlCol="0"/>
          <a:lstStyle/>
          <a:p>
            <a:pPr rtl="0"/>
            <a:fld id="{0DE0F3FB-87D7-4D51-8162-318BDE62EC89}" type="datetime1">
              <a:rPr lang="en-GB" noProof="0" smtClean="0"/>
              <a:t>25/11/2024</a:t>
            </a:fld>
            <a:endParaRPr lang="en-GB" noProof="0"/>
          </a:p>
        </p:txBody>
      </p:sp>
      <p:sp>
        <p:nvSpPr>
          <p:cNvPr id="5" name="Footer Placeholder 5"/>
          <p:cNvSpPr>
            <a:spLocks noGrp="1"/>
          </p:cNvSpPr>
          <p:nvPr>
            <p:ph type="ftr" sz="quarter" idx="11"/>
          </p:nvPr>
        </p:nvSpPr>
        <p:spPr/>
        <p:txBody>
          <a:bodyPr rtlCol="0"/>
          <a:lstStyle/>
          <a:p>
            <a:pPr rtl="0"/>
            <a:r>
              <a:rPr lang="en-GB" noProof="0"/>
              <a:t>Add a footer</a:t>
            </a:r>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US" noProof="0"/>
              <a:t>Click to edit Master title style</a:t>
            </a:r>
            <a:endParaRPr lang="en-GB" noProof="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1ED7C955-8C04-46EA-B599-C992310ED200}" type="datetime1">
              <a:rPr lang="en-GB" noProof="0" smtClean="0"/>
              <a:t>25/11/2024</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GB" noProof="0"/>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pPr rtl="0"/>
            <a:fld id="{561CC57F-2139-4EED-A3EA-185C410F7286}" type="datetime1">
              <a:rPr lang="en-GB" noProof="0" smtClean="0"/>
              <a:t>25/11/2024</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r>
              <a:rPr lang="en-GB" noProof="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GB" noProof="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rtlCol="0"/>
          <a:lstStyle/>
          <a:p>
            <a:pPr rtl="0"/>
            <a:r>
              <a:rPr lang="en-GB" sz="5400" dirty="0"/>
              <a:t>Estimating Retail Turnover using Geospatial and Open-Source Data</a:t>
            </a:r>
          </a:p>
        </p:txBody>
      </p:sp>
      <p:sp>
        <p:nvSpPr>
          <p:cNvPr id="6" name="Subtitle 5"/>
          <p:cNvSpPr>
            <a:spLocks noGrp="1"/>
          </p:cNvSpPr>
          <p:nvPr>
            <p:ph type="subTitle" idx="1"/>
          </p:nvPr>
        </p:nvSpPr>
        <p:spPr/>
        <p:txBody>
          <a:bodyPr rtlCol="0">
            <a:normAutofit/>
          </a:bodyPr>
          <a:lstStyle/>
          <a:p>
            <a:pPr rtl="0"/>
            <a:r>
              <a:rPr lang="en-GB" dirty="0"/>
              <a:t>Submission for </a:t>
            </a:r>
            <a:r>
              <a:rPr lang="en-GB" dirty="0" err="1"/>
              <a:t>Geotam</a:t>
            </a:r>
            <a:r>
              <a:rPr lang="en-GB" dirty="0"/>
              <a:t> challenge 2024</a:t>
            </a:r>
          </a:p>
          <a:p>
            <a:pPr rtl="0"/>
            <a:r>
              <a:rPr lang="en-GB" dirty="0"/>
              <a:t>Wail Baalawi </a:t>
            </a:r>
          </a:p>
          <a:p>
            <a:pPr rtl="0"/>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B49A-8AE9-DE73-6097-9F89B002D7DD}"/>
              </a:ext>
            </a:extLst>
          </p:cNvPr>
          <p:cNvSpPr>
            <a:spLocks noGrp="1"/>
          </p:cNvSpPr>
          <p:nvPr>
            <p:ph type="title"/>
          </p:nvPr>
        </p:nvSpPr>
        <p:spPr>
          <a:xfrm>
            <a:off x="646111" y="452718"/>
            <a:ext cx="9404723" cy="1400530"/>
          </a:xfrm>
        </p:spPr>
        <p:txBody>
          <a:bodyPr anchor="t">
            <a:normAutofit/>
          </a:bodyPr>
          <a:lstStyle/>
          <a:p>
            <a:r>
              <a:rPr lang="en-GB" dirty="0"/>
              <a:t>Conclusion</a:t>
            </a:r>
          </a:p>
        </p:txBody>
      </p:sp>
      <p:sp>
        <p:nvSpPr>
          <p:cNvPr id="3" name="Content Placeholder 2">
            <a:extLst>
              <a:ext uri="{FF2B5EF4-FFF2-40B4-BE49-F238E27FC236}">
                <a16:creationId xmlns:a16="http://schemas.microsoft.com/office/drawing/2014/main" id="{5CF6B7E4-8BA9-D3B3-A431-216265AF5312}"/>
              </a:ext>
            </a:extLst>
          </p:cNvPr>
          <p:cNvSpPr>
            <a:spLocks noGrp="1"/>
          </p:cNvSpPr>
          <p:nvPr>
            <p:ph sz="half" idx="1"/>
          </p:nvPr>
        </p:nvSpPr>
        <p:spPr>
          <a:xfrm>
            <a:off x="1103312" y="2060575"/>
            <a:ext cx="4396339" cy="4195763"/>
          </a:xfrm>
        </p:spPr>
        <p:txBody>
          <a:bodyPr>
            <a:normAutofit/>
          </a:bodyPr>
          <a:lstStyle/>
          <a:p>
            <a:pPr marL="0" indent="0">
              <a:buNone/>
            </a:pPr>
            <a:r>
              <a:rPr lang="en-GB" dirty="0"/>
              <a:t>Key Takeaways:</a:t>
            </a:r>
          </a:p>
          <a:p>
            <a:r>
              <a:rPr lang="en-GB" dirty="0"/>
              <a:t>Turnover estimation is feasible using open-source data and simple models</a:t>
            </a:r>
          </a:p>
          <a:p>
            <a:r>
              <a:rPr lang="en-GB" dirty="0"/>
              <a:t>Methodology requires further research into collating more data</a:t>
            </a:r>
          </a:p>
          <a:p>
            <a:pPr marL="0" indent="0">
              <a:buNone/>
            </a:pPr>
            <a:endParaRPr lang="en-GB" dirty="0"/>
          </a:p>
          <a:p>
            <a:pPr marL="0" indent="0">
              <a:buNone/>
            </a:pPr>
            <a:r>
              <a:rPr lang="en-GB" dirty="0"/>
              <a:t>Future work:</a:t>
            </a:r>
          </a:p>
          <a:p>
            <a:r>
              <a:rPr lang="en-GB" dirty="0"/>
              <a:t>Incorporate real-time business data</a:t>
            </a:r>
          </a:p>
          <a:p>
            <a:r>
              <a:rPr lang="en-GB" dirty="0"/>
              <a:t>Scale the model to additional regions and businesses</a:t>
            </a:r>
          </a:p>
        </p:txBody>
      </p:sp>
      <p:pic>
        <p:nvPicPr>
          <p:cNvPr id="5" name="Picture 4" descr="Man working with wood">
            <a:extLst>
              <a:ext uri="{FF2B5EF4-FFF2-40B4-BE49-F238E27FC236}">
                <a16:creationId xmlns:a16="http://schemas.microsoft.com/office/drawing/2014/main" id="{0B59DE66-A63A-827F-FDFF-66FCAED53125}"/>
              </a:ext>
            </a:extLst>
          </p:cNvPr>
          <p:cNvPicPr>
            <a:picLocks noChangeAspect="1"/>
          </p:cNvPicPr>
          <p:nvPr/>
        </p:nvPicPr>
        <p:blipFill>
          <a:blip r:embed="rId3"/>
          <a:srcRect l="13817" r="16315" b="-2"/>
          <a:stretch/>
        </p:blipFill>
        <p:spPr>
          <a:xfrm>
            <a:off x="5654493" y="2056092"/>
            <a:ext cx="4396341" cy="4200245"/>
          </a:xfrm>
          <a:prstGeom prst="rect">
            <a:avLst/>
          </a:prstGeom>
          <a:noFill/>
        </p:spPr>
      </p:pic>
    </p:spTree>
    <p:extLst>
      <p:ext uri="{BB962C8B-B14F-4D97-AF65-F5344CB8AC3E}">
        <p14:creationId xmlns:p14="http://schemas.microsoft.com/office/powerpoint/2010/main" val="193973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Problem Statement</a:t>
            </a:r>
          </a:p>
        </p:txBody>
      </p:sp>
      <p:sp>
        <p:nvSpPr>
          <p:cNvPr id="6" name="Content Placeholder 5"/>
          <p:cNvSpPr>
            <a:spLocks noGrp="1"/>
          </p:cNvSpPr>
          <p:nvPr>
            <p:ph idx="1"/>
          </p:nvPr>
        </p:nvSpPr>
        <p:spPr/>
        <p:txBody>
          <a:bodyPr rtlCol="0"/>
          <a:lstStyle/>
          <a:p>
            <a:pPr rtl="0"/>
            <a:r>
              <a:rPr lang="en-GB" dirty="0"/>
              <a:t>Objective:</a:t>
            </a:r>
          </a:p>
          <a:p>
            <a:pPr lvl="1">
              <a:buFont typeface="Arial" panose="020B0604020202020204" pitchFamily="34" charset="0"/>
              <a:buChar char="•"/>
            </a:pPr>
            <a:r>
              <a:rPr lang="en-GB" dirty="0"/>
              <a:t>To estimate retail turnover for businesses in the Greater Manchester region using geospatial and open-source datasets</a:t>
            </a:r>
          </a:p>
          <a:p>
            <a:pPr>
              <a:buFont typeface="Arial" panose="020B0604020202020204" pitchFamily="34" charset="0"/>
              <a:buChar char="•"/>
            </a:pPr>
            <a:endParaRPr lang="en-GB" dirty="0"/>
          </a:p>
          <a:p>
            <a:pPr>
              <a:buFont typeface="Arial" panose="020B0604020202020204" pitchFamily="34" charset="0"/>
              <a:buChar char="•"/>
            </a:pPr>
            <a:endParaRPr lang="en-GB" dirty="0"/>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GB" sz="2000" b="0" i="0" u="none" strike="noStrike" kern="1200" cap="none" spc="0" normalizeH="0" baseline="0" noProof="0" dirty="0">
                <a:ln>
                  <a:noFill/>
                </a:ln>
                <a:solidFill>
                  <a:prstClr val="white"/>
                </a:solidFill>
                <a:effectLst/>
                <a:uLnTx/>
                <a:uFillTx/>
                <a:latin typeface="Century Gothic" panose="020B0502020202020204"/>
                <a:ea typeface="+mj-ea"/>
                <a:cs typeface="+mj-cs"/>
              </a:rPr>
              <a:t>Challenges:</a:t>
            </a:r>
          </a:p>
          <a:p>
            <a:pPr lvl="1">
              <a:buFont typeface="Arial" panose="020B0604020202020204" pitchFamily="34" charset="0"/>
              <a:buChar char="•"/>
            </a:pPr>
            <a:r>
              <a:rPr lang="en-GB" dirty="0"/>
              <a:t>Incomplete datasets with missing rateable values</a:t>
            </a:r>
          </a:p>
          <a:p>
            <a:pPr lvl="1">
              <a:buFont typeface="Arial" panose="020B0604020202020204" pitchFamily="34" charset="0"/>
              <a:buChar char="•"/>
            </a:pPr>
            <a:r>
              <a:rPr lang="en-GB" dirty="0"/>
              <a:t>No direct turnover data for businesses</a:t>
            </a:r>
          </a:p>
          <a:p>
            <a:pPr lvl="1">
              <a:buFont typeface="Arial" panose="020B0604020202020204" pitchFamily="34" charset="0"/>
              <a:buChar char="•"/>
            </a:pPr>
            <a:r>
              <a:rPr lang="en-GB" dirty="0"/>
              <a:t>Matching businesses between datasets with different formats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Data Sources</a:t>
            </a:r>
          </a:p>
        </p:txBody>
      </p:sp>
      <p:pic>
        <p:nvPicPr>
          <p:cNvPr id="1032" name="Picture 8" descr="Discover GEOLYTIX MAPP: Your Ultimate Global Location Intelligence Solution  | Geolytix">
            <a:extLst>
              <a:ext uri="{FF2B5EF4-FFF2-40B4-BE49-F238E27FC236}">
                <a16:creationId xmlns:a16="http://schemas.microsoft.com/office/drawing/2014/main" id="{05F9ACD0-B67F-F3A3-1013-0A53B392D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520" y="1426221"/>
            <a:ext cx="3716337" cy="2385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5D8879A-7690-38A7-52FD-0FCC86F4DA00}"/>
              </a:ext>
            </a:extLst>
          </p:cNvPr>
          <p:cNvPicPr>
            <a:picLocks noChangeAspect="1"/>
          </p:cNvPicPr>
          <p:nvPr/>
        </p:nvPicPr>
        <p:blipFill>
          <a:blip r:embed="rId4"/>
          <a:stretch>
            <a:fillRect/>
          </a:stretch>
        </p:blipFill>
        <p:spPr>
          <a:xfrm>
            <a:off x="2763520" y="1713586"/>
            <a:ext cx="1811151" cy="1811151"/>
          </a:xfrm>
          <a:prstGeom prst="rect">
            <a:avLst/>
          </a:prstGeom>
        </p:spPr>
      </p:pic>
      <p:pic>
        <p:nvPicPr>
          <p:cNvPr id="1042" name="Picture 18" descr="OpenStreetMap down? Current problems and outages | Downdetector">
            <a:extLst>
              <a:ext uri="{FF2B5EF4-FFF2-40B4-BE49-F238E27FC236}">
                <a16:creationId xmlns:a16="http://schemas.microsoft.com/office/drawing/2014/main" id="{1482DB3D-847C-E1B8-6B7E-387F6F1515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638" y="4269725"/>
            <a:ext cx="4580890" cy="152696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UK EXPENDITURE ON R&amp;D 2022 - MTA">
            <a:extLst>
              <a:ext uri="{FF2B5EF4-FFF2-40B4-BE49-F238E27FC236}">
                <a16:creationId xmlns:a16="http://schemas.microsoft.com/office/drawing/2014/main" id="{5E1EF96C-A670-4985-77F5-BD8086A3B0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1" y="3710502"/>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ECA-D1DF-C317-26CC-F2578D0AD9AB}"/>
              </a:ext>
            </a:extLst>
          </p:cNvPr>
          <p:cNvSpPr>
            <a:spLocks noGrp="1"/>
          </p:cNvSpPr>
          <p:nvPr>
            <p:ph type="title"/>
          </p:nvPr>
        </p:nvSpPr>
        <p:spPr/>
        <p:txBody>
          <a:bodyPr/>
          <a:lstStyle/>
          <a:p>
            <a:r>
              <a:rPr lang="en-GB" dirty="0"/>
              <a:t>Methodology Overview</a:t>
            </a:r>
          </a:p>
        </p:txBody>
      </p:sp>
      <p:sp>
        <p:nvSpPr>
          <p:cNvPr id="3" name="Text Placeholder 2">
            <a:extLst>
              <a:ext uri="{FF2B5EF4-FFF2-40B4-BE49-F238E27FC236}">
                <a16:creationId xmlns:a16="http://schemas.microsoft.com/office/drawing/2014/main" id="{684E73D4-32A6-463E-FCD8-ADB282F15171}"/>
              </a:ext>
            </a:extLst>
          </p:cNvPr>
          <p:cNvSpPr>
            <a:spLocks noGrp="1"/>
          </p:cNvSpPr>
          <p:nvPr>
            <p:ph type="body" idx="1"/>
          </p:nvPr>
        </p:nvSpPr>
        <p:spPr>
          <a:xfrm>
            <a:off x="652463" y="2187705"/>
            <a:ext cx="2940050" cy="576262"/>
          </a:xfrm>
        </p:spPr>
        <p:txBody>
          <a:bodyPr/>
          <a:lstStyle/>
          <a:p>
            <a:r>
              <a:rPr lang="en-GB" sz="2000" dirty="0"/>
              <a:t>Model Development</a:t>
            </a:r>
          </a:p>
        </p:txBody>
      </p:sp>
      <p:sp>
        <p:nvSpPr>
          <p:cNvPr id="5" name="Text Placeholder 4">
            <a:extLst>
              <a:ext uri="{FF2B5EF4-FFF2-40B4-BE49-F238E27FC236}">
                <a16:creationId xmlns:a16="http://schemas.microsoft.com/office/drawing/2014/main" id="{8474F7DA-C2FB-B0EA-57CE-FBAA033CD904}"/>
              </a:ext>
            </a:extLst>
          </p:cNvPr>
          <p:cNvSpPr>
            <a:spLocks noGrp="1"/>
          </p:cNvSpPr>
          <p:nvPr>
            <p:ph type="body" sz="half" idx="18"/>
          </p:nvPr>
        </p:nvSpPr>
        <p:spPr>
          <a:xfrm>
            <a:off x="646111" y="3221928"/>
            <a:ext cx="2940050" cy="2884232"/>
          </a:xfrm>
        </p:spPr>
        <p:txBody>
          <a:bodyPr>
            <a:normAutofit/>
          </a:bodyPr>
          <a:lstStyle/>
          <a:p>
            <a:pPr marL="285750" indent="-285750">
              <a:buFont typeface="Arial" panose="020B0604020202020204" pitchFamily="34" charset="0"/>
              <a:buChar char="•"/>
            </a:pPr>
            <a:r>
              <a:rPr lang="en-GB" dirty="0"/>
              <a:t>Model 1: Baseline Turnover Estimate</a:t>
            </a:r>
          </a:p>
          <a:p>
            <a:pPr marL="285750" indent="-285750">
              <a:buFont typeface="Arial" panose="020B0604020202020204" pitchFamily="34" charset="0"/>
              <a:buChar char="•"/>
            </a:pPr>
            <a:r>
              <a:rPr lang="en-GB" dirty="0"/>
              <a:t>Model 2: Incorporating Geospatial Features</a:t>
            </a:r>
          </a:p>
          <a:p>
            <a:pPr marL="285750" indent="-285750">
              <a:buFont typeface="Arial" panose="020B0604020202020204" pitchFamily="34" charset="0"/>
              <a:buChar char="•"/>
            </a:pPr>
            <a:r>
              <a:rPr lang="en-GB" dirty="0"/>
              <a:t>Model 3: Company-Specific Turnover Calculation</a:t>
            </a:r>
          </a:p>
        </p:txBody>
      </p:sp>
      <p:sp>
        <p:nvSpPr>
          <p:cNvPr id="6" name="Text Placeholder 5">
            <a:extLst>
              <a:ext uri="{FF2B5EF4-FFF2-40B4-BE49-F238E27FC236}">
                <a16:creationId xmlns:a16="http://schemas.microsoft.com/office/drawing/2014/main" id="{F0E8D775-04A0-6EB0-91A8-A2F0A8E41AF0}"/>
              </a:ext>
            </a:extLst>
          </p:cNvPr>
          <p:cNvSpPr>
            <a:spLocks noGrp="1"/>
          </p:cNvSpPr>
          <p:nvPr>
            <p:ph type="body" sz="quarter" idx="3"/>
          </p:nvPr>
        </p:nvSpPr>
        <p:spPr>
          <a:xfrm>
            <a:off x="3891903" y="2187705"/>
            <a:ext cx="2930525" cy="576262"/>
          </a:xfrm>
        </p:spPr>
        <p:txBody>
          <a:bodyPr/>
          <a:lstStyle/>
          <a:p>
            <a:r>
              <a:rPr lang="en-GB" sz="2000" dirty="0"/>
              <a:t>Framework</a:t>
            </a:r>
          </a:p>
        </p:txBody>
      </p:sp>
      <p:sp>
        <p:nvSpPr>
          <p:cNvPr id="8" name="Text Placeholder 7">
            <a:extLst>
              <a:ext uri="{FF2B5EF4-FFF2-40B4-BE49-F238E27FC236}">
                <a16:creationId xmlns:a16="http://schemas.microsoft.com/office/drawing/2014/main" id="{8C0ABF9E-7E16-6D6E-7F97-86D35D7AA02E}"/>
              </a:ext>
            </a:extLst>
          </p:cNvPr>
          <p:cNvSpPr>
            <a:spLocks noGrp="1"/>
          </p:cNvSpPr>
          <p:nvPr>
            <p:ph type="body" sz="half" idx="19"/>
          </p:nvPr>
        </p:nvSpPr>
        <p:spPr>
          <a:xfrm>
            <a:off x="3891903" y="3221927"/>
            <a:ext cx="2934406" cy="2884232"/>
          </a:xfrm>
        </p:spPr>
        <p:txBody>
          <a:bodyPr/>
          <a:lstStyle/>
          <a:p>
            <a:pPr marL="285750" indent="-285750">
              <a:buFont typeface="Arial" panose="020B0604020202020204" pitchFamily="34" charset="0"/>
              <a:buChar char="•"/>
            </a:pPr>
            <a:r>
              <a:rPr lang="en-GB" dirty="0"/>
              <a:t>XGBoost for prediction validation</a:t>
            </a:r>
          </a:p>
          <a:p>
            <a:pPr marL="285750" indent="-285750">
              <a:buFont typeface="Arial" panose="020B0604020202020204" pitchFamily="34" charset="0"/>
              <a:buChar char="•"/>
            </a:pPr>
            <a:r>
              <a:rPr lang="en-GB" dirty="0"/>
              <a:t>Sector-specific multipliers for turnover estimation</a:t>
            </a:r>
          </a:p>
        </p:txBody>
      </p:sp>
      <p:sp>
        <p:nvSpPr>
          <p:cNvPr id="9" name="Text Placeholder 8">
            <a:extLst>
              <a:ext uri="{FF2B5EF4-FFF2-40B4-BE49-F238E27FC236}">
                <a16:creationId xmlns:a16="http://schemas.microsoft.com/office/drawing/2014/main" id="{35D8CD7A-971F-0A1D-FE5E-2F69FD25D72F}"/>
              </a:ext>
            </a:extLst>
          </p:cNvPr>
          <p:cNvSpPr>
            <a:spLocks noGrp="1"/>
          </p:cNvSpPr>
          <p:nvPr>
            <p:ph type="body" sz="quarter" idx="13"/>
          </p:nvPr>
        </p:nvSpPr>
        <p:spPr>
          <a:xfrm>
            <a:off x="7118721" y="2187705"/>
            <a:ext cx="2932113" cy="576262"/>
          </a:xfrm>
        </p:spPr>
        <p:txBody>
          <a:bodyPr/>
          <a:lstStyle/>
          <a:p>
            <a:r>
              <a:rPr lang="en-GB" dirty="0"/>
              <a:t>Key Steps</a:t>
            </a:r>
          </a:p>
        </p:txBody>
      </p:sp>
      <p:sp>
        <p:nvSpPr>
          <p:cNvPr id="11" name="Text Placeholder 10">
            <a:extLst>
              <a:ext uri="{FF2B5EF4-FFF2-40B4-BE49-F238E27FC236}">
                <a16:creationId xmlns:a16="http://schemas.microsoft.com/office/drawing/2014/main" id="{D315AC55-A827-F955-70C4-1740B3DCF53C}"/>
              </a:ext>
            </a:extLst>
          </p:cNvPr>
          <p:cNvSpPr>
            <a:spLocks noGrp="1"/>
          </p:cNvSpPr>
          <p:nvPr>
            <p:ph type="body" sz="half" idx="20"/>
          </p:nvPr>
        </p:nvSpPr>
        <p:spPr>
          <a:xfrm>
            <a:off x="7118721" y="3221928"/>
            <a:ext cx="2935997" cy="2884231"/>
          </a:xfrm>
        </p:spPr>
        <p:txBody>
          <a:bodyPr/>
          <a:lstStyle/>
          <a:p>
            <a:pPr marL="285750" indent="-285750">
              <a:buFont typeface="Arial" panose="020B0604020202020204" pitchFamily="34" charset="0"/>
              <a:buChar char="•"/>
            </a:pPr>
            <a:r>
              <a:rPr lang="en-GB" dirty="0"/>
              <a:t>Data Cleaning (e.g. handling missing rateable values)</a:t>
            </a:r>
          </a:p>
          <a:p>
            <a:pPr marL="285750" indent="-285750">
              <a:buFont typeface="Arial" panose="020B0604020202020204" pitchFamily="34" charset="0"/>
              <a:buChar char="•"/>
            </a:pPr>
            <a:r>
              <a:rPr lang="en-GB" dirty="0"/>
              <a:t>Address Matching (e.g. fuzzy matching)</a:t>
            </a:r>
          </a:p>
          <a:p>
            <a:pPr marL="285750" indent="-285750">
              <a:buFont typeface="Arial" panose="020B0604020202020204" pitchFamily="34" charset="0"/>
              <a:buChar char="•"/>
            </a:pPr>
            <a:r>
              <a:rPr lang="en-GB" dirty="0"/>
              <a:t>Feature Engineering (e.g. proximity to water/transport)</a:t>
            </a:r>
          </a:p>
        </p:txBody>
      </p:sp>
      <p:pic>
        <p:nvPicPr>
          <p:cNvPr id="3074" name="Picture 2" descr="Fuzzy word replace from string in Python | Abdullah Al Imran">
            <a:extLst>
              <a:ext uri="{FF2B5EF4-FFF2-40B4-BE49-F238E27FC236}">
                <a16:creationId xmlns:a16="http://schemas.microsoft.com/office/drawing/2014/main" id="{1279197F-666B-E4B6-C8BE-98A00288B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060" y="5195065"/>
            <a:ext cx="3867547" cy="154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7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2351-1BC1-F204-E684-228933F9185F}"/>
              </a:ext>
            </a:extLst>
          </p:cNvPr>
          <p:cNvSpPr>
            <a:spLocks noGrp="1"/>
          </p:cNvSpPr>
          <p:nvPr>
            <p:ph type="title"/>
          </p:nvPr>
        </p:nvSpPr>
        <p:spPr/>
        <p:txBody>
          <a:bodyPr/>
          <a:lstStyle/>
          <a:p>
            <a:r>
              <a:rPr lang="en-GB" dirty="0"/>
              <a:t>Model 1 – Baseline Estimation</a:t>
            </a:r>
          </a:p>
        </p:txBody>
      </p:sp>
      <p:sp>
        <p:nvSpPr>
          <p:cNvPr id="3" name="Content Placeholder 2">
            <a:extLst>
              <a:ext uri="{FF2B5EF4-FFF2-40B4-BE49-F238E27FC236}">
                <a16:creationId xmlns:a16="http://schemas.microsoft.com/office/drawing/2014/main" id="{9CAA6E85-0AF2-96C8-F108-FAD11366A99D}"/>
              </a:ext>
            </a:extLst>
          </p:cNvPr>
          <p:cNvSpPr>
            <a:spLocks noGrp="1"/>
          </p:cNvSpPr>
          <p:nvPr>
            <p:ph sz="half" idx="1"/>
          </p:nvPr>
        </p:nvSpPr>
        <p:spPr/>
        <p:txBody>
          <a:bodyPr/>
          <a:lstStyle/>
          <a:p>
            <a:pPr marL="0" indent="0">
              <a:buNone/>
            </a:pPr>
            <a:r>
              <a:rPr lang="en-GB" dirty="0"/>
              <a:t>Approach:</a:t>
            </a:r>
          </a:p>
          <a:p>
            <a:r>
              <a:rPr lang="en-GB" dirty="0"/>
              <a:t>Use Rateable Value x Multiplier</a:t>
            </a:r>
          </a:p>
          <a:p>
            <a:endParaRPr lang="en-GB" dirty="0"/>
          </a:p>
          <a:p>
            <a:pPr marL="0" indent="0">
              <a:buNone/>
            </a:pPr>
            <a:endParaRPr lang="en-GB" dirty="0"/>
          </a:p>
          <a:p>
            <a:r>
              <a:rPr lang="en-GB" dirty="0"/>
              <a:t>Assign multipliers based on:</a:t>
            </a:r>
          </a:p>
          <a:p>
            <a:pPr lvl="1"/>
            <a:r>
              <a:rPr lang="en-GB" dirty="0"/>
              <a:t>Sector intersection</a:t>
            </a:r>
          </a:p>
          <a:p>
            <a:pPr lvl="1"/>
            <a:r>
              <a:rPr lang="en-GB" dirty="0"/>
              <a:t>Revenue model</a:t>
            </a:r>
          </a:p>
          <a:p>
            <a:pPr lvl="1"/>
            <a:r>
              <a:rPr lang="en-GB" dirty="0"/>
              <a:t>Sector-specific trends</a:t>
            </a:r>
          </a:p>
          <a:p>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46AC600-9ECD-1C73-0C36-90CDF39B610E}"/>
                  </a:ext>
                </a:extLst>
              </p:cNvPr>
              <p:cNvSpPr>
                <a:spLocks noGrp="1"/>
              </p:cNvSpPr>
              <p:nvPr>
                <p:ph sz="half" idx="2"/>
              </p:nvPr>
            </p:nvSpPr>
            <p:spPr>
              <a:xfrm>
                <a:off x="5654493" y="2056092"/>
                <a:ext cx="5877107" cy="4200245"/>
              </a:xfrm>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𝐸𝑠𝑡𝑖𝑚𝑎𝑡𝑒𝑑</m:t>
                      </m:r>
                      <m:r>
                        <a:rPr lang="en-GB" b="0" i="1" smtClean="0">
                          <a:latin typeface="Cambria Math" panose="02040503050406030204" pitchFamily="18" charset="0"/>
                        </a:rPr>
                        <m:t> </m:t>
                      </m:r>
                      <m:r>
                        <a:rPr lang="en-GB" b="0" i="1" smtClean="0">
                          <a:latin typeface="Cambria Math" panose="02040503050406030204" pitchFamily="18" charset="0"/>
                        </a:rPr>
                        <m:t>𝑇𝑢𝑟𝑛𝑜𝑣𝑒𝑟</m:t>
                      </m:r>
                      <m:r>
                        <a:rPr lang="en-GB" b="0" i="1" smtClean="0">
                          <a:latin typeface="Cambria Math" panose="02040503050406030204" pitchFamily="18" charset="0"/>
                        </a:rPr>
                        <m:t>=</m:t>
                      </m:r>
                      <m:r>
                        <a:rPr lang="en-GB" b="0" i="1" smtClean="0">
                          <a:latin typeface="Cambria Math" panose="02040503050406030204" pitchFamily="18" charset="0"/>
                        </a:rPr>
                        <m:t>𝑅𝑎𝑡𝑒𝑎𝑏𝑙𝑒</m:t>
                      </m:r>
                      <m:r>
                        <a:rPr lang="en-GB" b="0" i="1" smtClean="0">
                          <a:latin typeface="Cambria Math" panose="02040503050406030204" pitchFamily="18" charset="0"/>
                        </a:rPr>
                        <m:t> </m:t>
                      </m:r>
                      <m:r>
                        <a:rPr lang="en-GB" b="0" i="1" smtClean="0">
                          <a:latin typeface="Cambria Math" panose="02040503050406030204" pitchFamily="18" charset="0"/>
                        </a:rPr>
                        <m:t>𝑉𝑎𝑙𝑢𝑒</m:t>
                      </m:r>
                      <m:r>
                        <a:rPr lang="en-GB" b="0" i="1" smtClean="0">
                          <a:latin typeface="Cambria Math" panose="02040503050406030204" pitchFamily="18" charset="0"/>
                        </a:rPr>
                        <m:t> ∗</m:t>
                      </m:r>
                      <m:r>
                        <a:rPr lang="en-GB" b="0" i="1" smtClean="0">
                          <a:latin typeface="Cambria Math" panose="02040503050406030204" pitchFamily="18" charset="0"/>
                        </a:rPr>
                        <m:t>𝑀𝑢𝑙𝑡𝑖𝑝𝑙𝑖𝑒𝑟</m:t>
                      </m:r>
                    </m:oMath>
                  </m:oMathPara>
                </a14:m>
                <a:endParaRPr lang="en-GB" b="0" dirty="0"/>
              </a:p>
              <a:p>
                <a:pPr marL="0" indent="0">
                  <a:buNone/>
                </a:pPr>
                <a:endParaRPr lang="en-GB" dirty="0"/>
              </a:p>
              <a:p>
                <a:pPr marL="0" indent="0">
                  <a:buNone/>
                </a:pPr>
                <a:r>
                  <a:rPr lang="en-GB" dirty="0"/>
                  <a:t>Example Output:</a:t>
                </a:r>
              </a:p>
              <a:p>
                <a:r>
                  <a:rPr lang="en-GB" dirty="0"/>
                  <a:t>Rateable value for Aldi in </a:t>
                </a:r>
                <a:r>
                  <a:rPr lang="en-GB" dirty="0" err="1"/>
                  <a:t>Staylbridge</a:t>
                </a:r>
                <a:r>
                  <a:rPr lang="en-GB" dirty="0"/>
                  <a:t>, Cheshire = £280,000</a:t>
                </a:r>
              </a:p>
              <a:p>
                <a:r>
                  <a:rPr lang="en-GB" dirty="0"/>
                  <a:t>Multiplier = 5</a:t>
                </a:r>
              </a:p>
              <a:p>
                <a:r>
                  <a:rPr lang="en-GB" dirty="0"/>
                  <a:t>Estimated Turnover = 5 x £280,000 = £1,400,000</a:t>
                </a:r>
              </a:p>
            </p:txBody>
          </p:sp>
        </mc:Choice>
        <mc:Fallback xmlns="">
          <p:sp>
            <p:nvSpPr>
              <p:cNvPr id="4" name="Content Placeholder 3">
                <a:extLst>
                  <a:ext uri="{FF2B5EF4-FFF2-40B4-BE49-F238E27FC236}">
                    <a16:creationId xmlns:a16="http://schemas.microsoft.com/office/drawing/2014/main" id="{946AC600-9ECD-1C73-0C36-90CDF39B610E}"/>
                  </a:ext>
                </a:extLst>
              </p:cNvPr>
              <p:cNvSpPr>
                <a:spLocks noGrp="1" noRot="1" noChangeAspect="1" noMove="1" noResize="1" noEditPoints="1" noAdjustHandles="1" noChangeArrowheads="1" noChangeShapeType="1" noTextEdit="1"/>
              </p:cNvSpPr>
              <p:nvPr>
                <p:ph sz="half" idx="2"/>
              </p:nvPr>
            </p:nvSpPr>
            <p:spPr>
              <a:xfrm>
                <a:off x="5654493" y="2056092"/>
                <a:ext cx="5877107" cy="4200245"/>
              </a:xfrm>
              <a:blipFill>
                <a:blip r:embed="rId3"/>
                <a:stretch>
                  <a:fillRect l="-934"/>
                </a:stretch>
              </a:blipFill>
            </p:spPr>
            <p:txBody>
              <a:bodyPr/>
              <a:lstStyle/>
              <a:p>
                <a:r>
                  <a:rPr lang="en-GB">
                    <a:noFill/>
                  </a:rPr>
                  <a:t> </a:t>
                </a:r>
              </a:p>
            </p:txBody>
          </p:sp>
        </mc:Fallback>
      </mc:AlternateContent>
      <p:pic>
        <p:nvPicPr>
          <p:cNvPr id="5" name="Picture 2" descr="ALDI Logo, symbol, meaning, history, PNG, brand">
            <a:extLst>
              <a:ext uri="{FF2B5EF4-FFF2-40B4-BE49-F238E27FC236}">
                <a16:creationId xmlns:a16="http://schemas.microsoft.com/office/drawing/2014/main" id="{9E63C885-9CDF-49EF-4BF3-4E360AB9A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866" y="4899759"/>
            <a:ext cx="3275294" cy="184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A161-AB6F-1383-97C0-979D50D92A7F}"/>
              </a:ext>
            </a:extLst>
          </p:cNvPr>
          <p:cNvSpPr>
            <a:spLocks noGrp="1"/>
          </p:cNvSpPr>
          <p:nvPr>
            <p:ph type="title"/>
          </p:nvPr>
        </p:nvSpPr>
        <p:spPr/>
        <p:txBody>
          <a:bodyPr/>
          <a:lstStyle/>
          <a:p>
            <a:r>
              <a:rPr lang="en-GB" dirty="0"/>
              <a:t>Model 2 – Adding Geospatial Features</a:t>
            </a:r>
          </a:p>
        </p:txBody>
      </p:sp>
      <p:sp>
        <p:nvSpPr>
          <p:cNvPr id="3" name="Content Placeholder 2">
            <a:extLst>
              <a:ext uri="{FF2B5EF4-FFF2-40B4-BE49-F238E27FC236}">
                <a16:creationId xmlns:a16="http://schemas.microsoft.com/office/drawing/2014/main" id="{61E769C6-8EDF-ABE0-51AE-A38CB260F34D}"/>
              </a:ext>
            </a:extLst>
          </p:cNvPr>
          <p:cNvSpPr>
            <a:spLocks noGrp="1"/>
          </p:cNvSpPr>
          <p:nvPr>
            <p:ph sz="half" idx="1"/>
          </p:nvPr>
        </p:nvSpPr>
        <p:spPr/>
        <p:txBody>
          <a:bodyPr/>
          <a:lstStyle/>
          <a:p>
            <a:pPr marL="0" indent="0">
              <a:buNone/>
            </a:pPr>
            <a:r>
              <a:rPr lang="en-GB" dirty="0"/>
              <a:t>Approach:</a:t>
            </a:r>
          </a:p>
          <a:p>
            <a:r>
              <a:rPr lang="en-GB" dirty="0"/>
              <a:t>Calculate proximity to:</a:t>
            </a:r>
          </a:p>
          <a:p>
            <a:pPr lvl="1"/>
            <a:r>
              <a:rPr lang="en-GB" dirty="0"/>
              <a:t>Nearest transport link</a:t>
            </a:r>
          </a:p>
          <a:p>
            <a:pPr lvl="1"/>
            <a:r>
              <a:rPr lang="en-GB" dirty="0"/>
              <a:t>Nearest waterway</a:t>
            </a:r>
          </a:p>
          <a:p>
            <a:r>
              <a:rPr lang="en-GB" dirty="0"/>
              <a:t>Combine geospatial features with rateable values in the XGBoost model.</a:t>
            </a:r>
          </a:p>
        </p:txBody>
      </p:sp>
      <p:sp>
        <p:nvSpPr>
          <p:cNvPr id="4" name="Content Placeholder 3">
            <a:extLst>
              <a:ext uri="{FF2B5EF4-FFF2-40B4-BE49-F238E27FC236}">
                <a16:creationId xmlns:a16="http://schemas.microsoft.com/office/drawing/2014/main" id="{B05C7D96-0021-48C2-AEDC-11820AEEDFE6}"/>
              </a:ext>
            </a:extLst>
          </p:cNvPr>
          <p:cNvSpPr>
            <a:spLocks noGrp="1"/>
          </p:cNvSpPr>
          <p:nvPr>
            <p:ph sz="half" idx="2"/>
          </p:nvPr>
        </p:nvSpPr>
        <p:spPr/>
        <p:txBody>
          <a:bodyPr/>
          <a:lstStyle/>
          <a:p>
            <a:pPr marL="0" indent="0">
              <a:buNone/>
            </a:pPr>
            <a:r>
              <a:rPr lang="en-GB" dirty="0"/>
              <a:t>Example output for the same Aldi store</a:t>
            </a:r>
          </a:p>
          <a:p>
            <a:r>
              <a:rPr lang="en-GB" dirty="0"/>
              <a:t>Distance to closest transport link: 58m</a:t>
            </a:r>
          </a:p>
          <a:p>
            <a:r>
              <a:rPr lang="en-GB" dirty="0"/>
              <a:t>Distance to closest waterway: 963m</a:t>
            </a:r>
          </a:p>
          <a:p>
            <a:r>
              <a:rPr lang="en-GB" dirty="0"/>
              <a:t>Estimated turnover = £1,400,000</a:t>
            </a:r>
          </a:p>
        </p:txBody>
      </p:sp>
      <p:pic>
        <p:nvPicPr>
          <p:cNvPr id="5" name="Picture 2" descr="ALDI Logo, symbol, meaning, history, PNG, brand">
            <a:extLst>
              <a:ext uri="{FF2B5EF4-FFF2-40B4-BE49-F238E27FC236}">
                <a16:creationId xmlns:a16="http://schemas.microsoft.com/office/drawing/2014/main" id="{AA620B72-3309-FA38-0503-6CE31146D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866" y="4899759"/>
            <a:ext cx="3275294" cy="184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23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F0BF-3D17-2505-9ECB-9FD2CC826140}"/>
              </a:ext>
            </a:extLst>
          </p:cNvPr>
          <p:cNvSpPr>
            <a:spLocks noGrp="1"/>
          </p:cNvSpPr>
          <p:nvPr>
            <p:ph type="title"/>
          </p:nvPr>
        </p:nvSpPr>
        <p:spPr/>
        <p:txBody>
          <a:bodyPr/>
          <a:lstStyle/>
          <a:p>
            <a:r>
              <a:rPr lang="en-GB" dirty="0"/>
              <a:t>Model 3 – Company-Specific Turnover</a:t>
            </a:r>
          </a:p>
        </p:txBody>
      </p:sp>
      <p:sp>
        <p:nvSpPr>
          <p:cNvPr id="3" name="Text Placeholder 2">
            <a:extLst>
              <a:ext uri="{FF2B5EF4-FFF2-40B4-BE49-F238E27FC236}">
                <a16:creationId xmlns:a16="http://schemas.microsoft.com/office/drawing/2014/main" id="{E00EC523-CF1A-693F-F922-4FAA9E73487A}"/>
              </a:ext>
            </a:extLst>
          </p:cNvPr>
          <p:cNvSpPr>
            <a:spLocks noGrp="1"/>
          </p:cNvSpPr>
          <p:nvPr>
            <p:ph type="body" idx="1"/>
          </p:nvPr>
        </p:nvSpPr>
        <p:spPr>
          <a:xfrm>
            <a:off x="631993" y="1971993"/>
            <a:ext cx="2946866" cy="576262"/>
          </a:xfrm>
        </p:spPr>
        <p:txBody>
          <a:bodyPr/>
          <a:lstStyle/>
          <a:p>
            <a:r>
              <a:rPr lang="en-GB" dirty="0"/>
              <a:t>Approach</a:t>
            </a:r>
          </a:p>
        </p:txBody>
      </p:sp>
      <p:sp>
        <p:nvSpPr>
          <p:cNvPr id="4" name="Text Placeholder 3">
            <a:extLst>
              <a:ext uri="{FF2B5EF4-FFF2-40B4-BE49-F238E27FC236}">
                <a16:creationId xmlns:a16="http://schemas.microsoft.com/office/drawing/2014/main" id="{10A1BBB5-0840-A93C-B285-7511E4E1274E}"/>
              </a:ext>
            </a:extLst>
          </p:cNvPr>
          <p:cNvSpPr>
            <a:spLocks noGrp="1"/>
          </p:cNvSpPr>
          <p:nvPr>
            <p:ph type="body" sz="half" idx="15"/>
          </p:nvPr>
        </p:nvSpPr>
        <p:spPr/>
        <p:txBody>
          <a:bodyPr>
            <a:normAutofit/>
          </a:bodyPr>
          <a:lstStyle/>
          <a:p>
            <a:pPr marL="285750" indent="-285750">
              <a:buFont typeface="Arial" panose="020B0604020202020204" pitchFamily="34" charset="0"/>
              <a:buChar char="•"/>
            </a:pPr>
            <a:r>
              <a:rPr lang="en-GB" sz="1600" dirty="0"/>
              <a:t>Match retail locations to companies using fuzzy matching</a:t>
            </a:r>
          </a:p>
          <a:p>
            <a:pPr marL="285750" indent="-285750">
              <a:buFont typeface="Arial" panose="020B0604020202020204" pitchFamily="34" charset="0"/>
              <a:buChar char="•"/>
            </a:pPr>
            <a:r>
              <a:rPr lang="en-GB" sz="1600" dirty="0"/>
              <a:t>Use LLMs to extract:</a:t>
            </a:r>
          </a:p>
          <a:p>
            <a:pPr marL="628650" lvl="1" indent="-171450">
              <a:buFont typeface="Arial" panose="020B0604020202020204" pitchFamily="34" charset="0"/>
              <a:buChar char="•"/>
            </a:pPr>
            <a:r>
              <a:rPr lang="en-GB" sz="1400" dirty="0"/>
              <a:t>Total turnover (UK)</a:t>
            </a:r>
          </a:p>
          <a:p>
            <a:pPr marL="628650" lvl="1" indent="-171450">
              <a:buFont typeface="Arial" panose="020B0604020202020204" pitchFamily="34" charset="0"/>
              <a:buChar char="•"/>
            </a:pPr>
            <a:r>
              <a:rPr lang="en-GB" sz="1400" dirty="0"/>
              <a:t>Number of locations (UK and Manchester)</a:t>
            </a:r>
          </a:p>
          <a:p>
            <a:pPr marL="285750" indent="-285750">
              <a:buFont typeface="Arial" panose="020B0604020202020204" pitchFamily="34" charset="0"/>
              <a:buChar char="•"/>
            </a:pPr>
            <a:r>
              <a:rPr lang="en-GB" sz="1600" dirty="0"/>
              <a:t>Distribute Manchester turnover across stores based on floor area</a:t>
            </a:r>
          </a:p>
          <a:p>
            <a:endParaRPr lang="en-GB" sz="1600" dirty="0"/>
          </a:p>
        </p:txBody>
      </p:sp>
      <p:sp>
        <p:nvSpPr>
          <p:cNvPr id="5" name="Text Placeholder 4">
            <a:extLst>
              <a:ext uri="{FF2B5EF4-FFF2-40B4-BE49-F238E27FC236}">
                <a16:creationId xmlns:a16="http://schemas.microsoft.com/office/drawing/2014/main" id="{C3E7C576-DCC7-CA49-C3EC-6E26C02B8BFB}"/>
              </a:ext>
            </a:extLst>
          </p:cNvPr>
          <p:cNvSpPr>
            <a:spLocks noGrp="1"/>
          </p:cNvSpPr>
          <p:nvPr>
            <p:ph type="body" sz="quarter" idx="3"/>
          </p:nvPr>
        </p:nvSpPr>
        <p:spPr/>
        <p:txBody>
          <a:bodyPr/>
          <a:lstStyle/>
          <a:p>
            <a:r>
              <a:rPr lang="en-GB" sz="1800" dirty="0"/>
              <a:t>Example output for the same Aldi</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48D4A9-89BB-15E5-6971-ABEB860D0D9D}"/>
                  </a:ext>
                </a:extLst>
              </p:cNvPr>
              <p:cNvSpPr>
                <a:spLocks noGrp="1"/>
              </p:cNvSpPr>
              <p:nvPr>
                <p:ph type="body" sz="half" idx="16"/>
              </p:nvPr>
            </p:nvSpPr>
            <p:spPr/>
            <p:txBody>
              <a:bodyPr/>
              <a:lstStyle/>
              <a:p>
                <a:pPr marL="285750" indent="-285750">
                  <a:buFont typeface="Arial" panose="020B0604020202020204" pitchFamily="34" charset="0"/>
                  <a:buChar char="•"/>
                </a:pPr>
                <a:r>
                  <a:rPr lang="en-GB" sz="1600" dirty="0"/>
                  <a:t>UK Aldi turnover = £13,000,000,000</a:t>
                </a:r>
              </a:p>
              <a:p>
                <a:pPr marL="285750" indent="-285750">
                  <a:buFont typeface="Arial" panose="020B0604020202020204" pitchFamily="34" charset="0"/>
                  <a:buChar char="•"/>
                </a:pPr>
                <a:r>
                  <a:rPr lang="en-GB" sz="1600" dirty="0"/>
                  <a:t>UK Aldi locations = 990</a:t>
                </a:r>
              </a:p>
              <a:p>
                <a:pPr marL="285750" indent="-285750">
                  <a:buFont typeface="Arial" panose="020B0604020202020204" pitchFamily="34" charset="0"/>
                  <a:buChar char="•"/>
                </a:pPr>
                <a:r>
                  <a:rPr lang="en-GB" sz="1600" dirty="0"/>
                  <a:t>Manchester Aldi locations = 20</a:t>
                </a:r>
              </a:p>
              <a:p>
                <a:pPr marL="285750" indent="-285750">
                  <a:buFont typeface="Arial" panose="020B0604020202020204" pitchFamily="34" charset="0"/>
                  <a:buChar char="•"/>
                </a:pPr>
                <a:r>
                  <a:rPr lang="en-GB" sz="1600" dirty="0"/>
                  <a:t>Floor area </a:t>
                </a:r>
                <a14:m>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1295</m:t>
                        </m:r>
                        <m:r>
                          <a:rPr lang="en-GB" sz="1600" b="0" i="1" smtClean="0">
                            <a:latin typeface="Cambria Math" panose="02040503050406030204" pitchFamily="18" charset="0"/>
                          </a:rPr>
                          <m:t>𝑚</m:t>
                        </m:r>
                      </m:e>
                      <m:sup>
                        <m:r>
                          <a:rPr lang="en-GB" sz="1600" b="0" i="1" smtClean="0">
                            <a:latin typeface="Cambria Math" panose="02040503050406030204" pitchFamily="18" charset="0"/>
                          </a:rPr>
                          <m:t>2</m:t>
                        </m:r>
                      </m:sup>
                    </m:sSup>
                  </m:oMath>
                </a14:m>
                <a:endParaRPr lang="en-GB" sz="1600" dirty="0"/>
              </a:p>
              <a:p>
                <a:pPr marL="285750" indent="-285750">
                  <a:buFont typeface="Arial" panose="020B0604020202020204" pitchFamily="34" charset="0"/>
                  <a:buChar char="•"/>
                </a:pPr>
                <a:r>
                  <a:rPr lang="en-GB" sz="1600" dirty="0"/>
                  <a:t>Total Floor area for all Manchester Aldi store: </a:t>
                </a:r>
                <a14:m>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38,286</m:t>
                        </m:r>
                        <m:r>
                          <a:rPr lang="en-GB" sz="1600" b="0" i="1" smtClean="0">
                            <a:latin typeface="Cambria Math" panose="02040503050406030204" pitchFamily="18" charset="0"/>
                          </a:rPr>
                          <m:t>𝑚</m:t>
                        </m:r>
                      </m:e>
                      <m:sup>
                        <m:r>
                          <a:rPr lang="en-GB" sz="1600" b="0" i="1" smtClean="0">
                            <a:latin typeface="Cambria Math" panose="02040503050406030204" pitchFamily="18" charset="0"/>
                          </a:rPr>
                          <m:t>2</m:t>
                        </m:r>
                      </m:sup>
                    </m:sSup>
                  </m:oMath>
                </a14:m>
                <a:endParaRPr lang="en-GB" sz="1600" dirty="0"/>
              </a:p>
              <a:p>
                <a:endParaRPr lang="en-GB" dirty="0"/>
              </a:p>
              <a:p>
                <a:r>
                  <a:rPr lang="en-GB" dirty="0"/>
                  <a:t>Estimated Turnover = £8.9m</a:t>
                </a:r>
              </a:p>
            </p:txBody>
          </p:sp>
        </mc:Choice>
        <mc:Fallback xmlns="">
          <p:sp>
            <p:nvSpPr>
              <p:cNvPr id="6" name="Text Placeholder 5">
                <a:extLst>
                  <a:ext uri="{FF2B5EF4-FFF2-40B4-BE49-F238E27FC236}">
                    <a16:creationId xmlns:a16="http://schemas.microsoft.com/office/drawing/2014/main" id="{B348D4A9-89BB-15E5-6971-ABEB860D0D9D}"/>
                  </a:ext>
                </a:extLst>
              </p:cNvPr>
              <p:cNvSpPr>
                <a:spLocks noGrp="1" noRot="1" noChangeAspect="1" noMove="1" noResize="1" noEditPoints="1" noAdjustHandles="1" noChangeArrowheads="1" noChangeShapeType="1" noTextEdit="1"/>
              </p:cNvSpPr>
              <p:nvPr>
                <p:ph type="body" sz="half" idx="16"/>
              </p:nvPr>
            </p:nvSpPr>
            <p:spPr>
              <a:blipFill>
                <a:blip r:embed="rId3"/>
                <a:stretch>
                  <a:fillRect l="-620" t="-5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C9E210A9-7541-1972-59E9-C18FB1394470}"/>
                  </a:ext>
                </a:extLst>
              </p:cNvPr>
              <p:cNvSpPr>
                <a:spLocks noGrp="1"/>
              </p:cNvSpPr>
              <p:nvPr>
                <p:ph type="body" sz="half" idx="17"/>
              </p:nvPr>
            </p:nvSpPr>
            <p:spPr>
              <a:xfrm>
                <a:off x="7124700" y="2062480"/>
                <a:ext cx="4975860" cy="4193858"/>
              </a:xfrm>
            </p:spPr>
            <p: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𝑀𝑎𝑛𝑐h𝑒𝑠𝑡𝑒𝑟</m:t>
                      </m:r>
                      <m:r>
                        <a:rPr lang="en-GB" b="0" i="1" smtClean="0">
                          <a:latin typeface="Cambria Math" panose="02040503050406030204" pitchFamily="18" charset="0"/>
                        </a:rPr>
                        <m:t> </m:t>
                      </m:r>
                      <m:r>
                        <a:rPr lang="en-GB" b="0" i="1" smtClean="0">
                          <a:latin typeface="Cambria Math" panose="02040503050406030204" pitchFamily="18" charset="0"/>
                        </a:rPr>
                        <m:t>𝑇𝑢𝑟𝑛𝑜𝑣𝑒𝑟</m:t>
                      </m:r>
                      <m:r>
                        <a:rPr lang="en-GB" b="0" i="1" smtClean="0">
                          <a:latin typeface="Cambria Math" panose="02040503050406030204" pitchFamily="18" charset="0"/>
                        </a:rPr>
                        <m:t>= </m:t>
                      </m:r>
                      <m:r>
                        <a:rPr lang="en-GB" b="0" i="1" smtClean="0">
                          <a:latin typeface="Cambria Math" panose="02040503050406030204" pitchFamily="18" charset="0"/>
                        </a:rPr>
                        <m:t>𝑈𝐾</m:t>
                      </m:r>
                      <m:r>
                        <a:rPr lang="en-GB" b="0" i="1" smtClean="0">
                          <a:latin typeface="Cambria Math" panose="02040503050406030204" pitchFamily="18" charset="0"/>
                        </a:rPr>
                        <m:t> </m:t>
                      </m:r>
                      <m:r>
                        <a:rPr lang="en-GB" b="0" i="1" smtClean="0">
                          <a:latin typeface="Cambria Math" panose="02040503050406030204" pitchFamily="18" charset="0"/>
                        </a:rPr>
                        <m:t>𝑇𝑢𝑟𝑛𝑜𝑣𝑒𝑟</m:t>
                      </m:r>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𝑀𝑎𝑛𝑐h𝑒𝑠𝑡𝑒𝑟</m:t>
                          </m:r>
                          <m:r>
                            <a:rPr lang="en-GB" b="0" i="1" smtClean="0">
                              <a:latin typeface="Cambria Math" panose="02040503050406030204" pitchFamily="18" charset="0"/>
                            </a:rPr>
                            <m:t> </m:t>
                          </m:r>
                          <m:r>
                            <a:rPr lang="en-GB" b="0" i="1" smtClean="0">
                              <a:latin typeface="Cambria Math" panose="02040503050406030204" pitchFamily="18" charset="0"/>
                            </a:rPr>
                            <m:t>𝐿𝑜𝑐𝑎𝑡𝑖𝑜𝑛</m:t>
                          </m:r>
                        </m:num>
                        <m:den>
                          <m:r>
                            <a:rPr lang="en-GB" b="0" i="1" smtClean="0">
                              <a:latin typeface="Cambria Math" panose="02040503050406030204" pitchFamily="18" charset="0"/>
                            </a:rPr>
                            <m:t>𝑈𝐾</m:t>
                          </m:r>
                          <m:r>
                            <a:rPr lang="en-GB" b="0" i="1" smtClean="0">
                              <a:latin typeface="Cambria Math" panose="02040503050406030204" pitchFamily="18" charset="0"/>
                            </a:rPr>
                            <m:t> </m:t>
                          </m:r>
                          <m:r>
                            <a:rPr lang="en-GB" b="0" i="1" smtClean="0">
                              <a:latin typeface="Cambria Math" panose="02040503050406030204" pitchFamily="18" charset="0"/>
                            </a:rPr>
                            <m:t>𝐿𝑜𝑐𝑎𝑡𝑖𝑜𝑛𝑠</m:t>
                          </m:r>
                        </m:den>
                      </m:f>
                    </m:oMath>
                  </m:oMathPara>
                </a14:m>
                <a:endParaRPr lang="en-GB" dirty="0"/>
              </a:p>
              <a:p>
                <a:endParaRPr lang="en-GB" dirty="0"/>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𝑀𝑎𝑛𝑐h𝑒𝑠𝑡𝑒𝑟</m:t>
                      </m:r>
                      <m:r>
                        <a:rPr lang="en-GB" sz="1400" b="0" i="1" smtClean="0">
                          <a:latin typeface="Cambria Math" panose="02040503050406030204" pitchFamily="18" charset="0"/>
                        </a:rPr>
                        <m:t> </m:t>
                      </m:r>
                      <m:r>
                        <a:rPr lang="en-GB" sz="1400" b="0" i="1" smtClean="0">
                          <a:latin typeface="Cambria Math" panose="02040503050406030204" pitchFamily="18" charset="0"/>
                        </a:rPr>
                        <m:t>𝑇𝑢𝑟𝑛𝑜𝑣𝑒𝑟</m:t>
                      </m:r>
                      <m:r>
                        <a:rPr lang="en-GB" sz="1400" b="0" i="1" smtClean="0">
                          <a:latin typeface="Cambria Math" panose="02040503050406030204" pitchFamily="18" charset="0"/>
                        </a:rPr>
                        <m:t>=£13</m:t>
                      </m:r>
                      <m:r>
                        <a:rPr lang="en-GB" sz="1400" b="0" i="1" smtClean="0">
                          <a:latin typeface="Cambria Math" panose="02040503050406030204" pitchFamily="18" charset="0"/>
                        </a:rPr>
                        <m:t>𝑏𝑛</m:t>
                      </m:r>
                      <m:r>
                        <a:rPr lang="en-GB" sz="1400" b="0" i="1" smtClean="0">
                          <a:latin typeface="Cambria Math" panose="02040503050406030204" pitchFamily="18" charset="0"/>
                        </a:rPr>
                        <m:t>∗ </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20</m:t>
                          </m:r>
                        </m:num>
                        <m:den>
                          <m:r>
                            <a:rPr lang="en-GB" sz="1400" b="0" i="1" smtClean="0">
                              <a:latin typeface="Cambria Math" panose="02040503050406030204" pitchFamily="18" charset="0"/>
                            </a:rPr>
                            <m:t>990</m:t>
                          </m:r>
                        </m:den>
                      </m:f>
                    </m:oMath>
                  </m:oMathPara>
                </a14:m>
                <a:endParaRPr lang="en-GB" sz="1400" dirty="0"/>
              </a:p>
              <a:p>
                <a:endParaRPr lang="en-GB" sz="1400" b="0" i="1" dirty="0">
                  <a:latin typeface="Cambria Math" panose="02040503050406030204" pitchFamily="18" charset="0"/>
                </a:endParaRPr>
              </a:p>
              <a:p>
                <a:endParaRPr lang="en-GB"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𝐸𝑠𝑡𝑖𝑚𝑎𝑡𝑒𝑑</m:t>
                      </m:r>
                      <m:r>
                        <a:rPr lang="en-GB" sz="1400" b="0" i="1" smtClean="0">
                          <a:latin typeface="Cambria Math" panose="02040503050406030204" pitchFamily="18" charset="0"/>
                        </a:rPr>
                        <m:t> </m:t>
                      </m:r>
                      <m:r>
                        <a:rPr lang="en-GB" sz="1400" b="0" i="1" smtClean="0">
                          <a:latin typeface="Cambria Math" panose="02040503050406030204" pitchFamily="18" charset="0"/>
                        </a:rPr>
                        <m:t>𝑇𝑢𝑟𝑛𝑜𝑣𝑒𝑟</m:t>
                      </m:r>
                      <m:r>
                        <a:rPr lang="en-GB" sz="1400" b="0" i="1" smtClean="0">
                          <a:latin typeface="Cambria Math" panose="02040503050406030204" pitchFamily="18" charset="0"/>
                        </a:rPr>
                        <m:t>=</m:t>
                      </m:r>
                      <m:r>
                        <a:rPr lang="en-GB" sz="1400" b="0" i="1" smtClean="0">
                          <a:latin typeface="Cambria Math" panose="02040503050406030204" pitchFamily="18" charset="0"/>
                        </a:rPr>
                        <m:t>𝑀𝑎𝑛𝑐h𝑒𝑠𝑡𝑒𝑟</m:t>
                      </m:r>
                      <m:r>
                        <a:rPr lang="en-GB" sz="1400" b="0" i="1" smtClean="0">
                          <a:latin typeface="Cambria Math" panose="02040503050406030204" pitchFamily="18" charset="0"/>
                        </a:rPr>
                        <m:t> </m:t>
                      </m:r>
                      <m:r>
                        <a:rPr lang="en-GB" sz="1400" b="0" i="1" smtClean="0">
                          <a:latin typeface="Cambria Math" panose="02040503050406030204" pitchFamily="18" charset="0"/>
                        </a:rPr>
                        <m:t>𝑇𝑢𝑟𝑛𝑜𝑣𝑒𝑟</m:t>
                      </m:r>
                      <m:r>
                        <a:rPr lang="en-GB" sz="1400" b="0" i="1" smtClean="0">
                          <a:latin typeface="Cambria Math" panose="02040503050406030204" pitchFamily="18" charset="0"/>
                        </a:rPr>
                        <m:t>∗ </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𝐹𝑙𝑜𝑜𝑟</m:t>
                          </m:r>
                          <m:r>
                            <a:rPr lang="en-GB" sz="1400" b="0" i="1" smtClean="0">
                              <a:latin typeface="Cambria Math" panose="02040503050406030204" pitchFamily="18" charset="0"/>
                            </a:rPr>
                            <m:t> </m:t>
                          </m:r>
                          <m:r>
                            <a:rPr lang="en-GB" sz="1400" b="0" i="1" smtClean="0">
                              <a:latin typeface="Cambria Math" panose="02040503050406030204" pitchFamily="18" charset="0"/>
                            </a:rPr>
                            <m:t>𝐴𝑟𝑒𝑎</m:t>
                          </m:r>
                        </m:num>
                        <m:den>
                          <m:r>
                            <a:rPr lang="en-GB" sz="1400" b="0" i="1" smtClean="0">
                              <a:latin typeface="Cambria Math" panose="02040503050406030204" pitchFamily="18" charset="0"/>
                            </a:rPr>
                            <m:t>𝑇𝑜𝑡𝑎𝑙</m:t>
                          </m:r>
                          <m:r>
                            <a:rPr lang="en-GB" sz="1400" b="0" i="1" smtClean="0">
                              <a:latin typeface="Cambria Math" panose="02040503050406030204" pitchFamily="18" charset="0"/>
                            </a:rPr>
                            <m:t> </m:t>
                          </m:r>
                          <m:r>
                            <a:rPr lang="en-GB" sz="1400" b="0" i="1" smtClean="0">
                              <a:latin typeface="Cambria Math" panose="02040503050406030204" pitchFamily="18" charset="0"/>
                            </a:rPr>
                            <m:t>𝐹𝑙𝑜𝑜𝑟</m:t>
                          </m:r>
                          <m:r>
                            <a:rPr lang="en-GB" sz="1400" b="0" i="1" smtClean="0">
                              <a:latin typeface="Cambria Math" panose="02040503050406030204" pitchFamily="18" charset="0"/>
                            </a:rPr>
                            <m:t> </m:t>
                          </m:r>
                          <m:r>
                            <a:rPr lang="en-GB" sz="1400" b="0" i="1" smtClean="0">
                              <a:latin typeface="Cambria Math" panose="02040503050406030204" pitchFamily="18" charset="0"/>
                            </a:rPr>
                            <m:t>𝐴𝑟𝑒𝑎</m:t>
                          </m:r>
                        </m:den>
                      </m:f>
                    </m:oMath>
                  </m:oMathPara>
                </a14:m>
                <a:endParaRPr lang="en-GB" i="1" dirty="0">
                  <a:latin typeface="Cambria Math" panose="02040503050406030204" pitchFamily="18" charset="0"/>
                </a:endParaRPr>
              </a:p>
              <a:p>
                <a:endParaRPr lang="en-GB"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𝐸𝑠𝑡𝑖𝑚𝑎𝑡𝑒𝑑</m:t>
                      </m:r>
                      <m:r>
                        <a:rPr lang="en-GB" sz="1400" b="0" i="1" smtClean="0">
                          <a:latin typeface="Cambria Math" panose="02040503050406030204" pitchFamily="18" charset="0"/>
                        </a:rPr>
                        <m:t> </m:t>
                      </m:r>
                      <m:r>
                        <a:rPr lang="en-GB" sz="1400" b="0" i="1" smtClean="0">
                          <a:latin typeface="Cambria Math" panose="02040503050406030204" pitchFamily="18" charset="0"/>
                        </a:rPr>
                        <m:t>𝑇𝑢𝑟𝑛𝑜𝑣𝑒𝑟</m:t>
                      </m:r>
                      <m:r>
                        <a:rPr lang="en-GB" sz="1400" b="0" i="1" smtClean="0">
                          <a:latin typeface="Cambria Math" panose="02040503050406030204" pitchFamily="18" charset="0"/>
                        </a:rPr>
                        <m:t>=£262</m:t>
                      </m:r>
                      <m:r>
                        <a:rPr lang="en-GB" sz="1400" b="0" i="1" smtClean="0">
                          <a:latin typeface="Cambria Math" panose="02040503050406030204" pitchFamily="18" charset="0"/>
                        </a:rPr>
                        <m:t>𝑚</m:t>
                      </m:r>
                      <m:r>
                        <a:rPr lang="en-GB" sz="1400" b="0" i="1" smtClean="0">
                          <a:latin typeface="Cambria Math" panose="02040503050406030204" pitchFamily="18" charset="0"/>
                        </a:rPr>
                        <m:t>∗ </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1295</m:t>
                          </m:r>
                        </m:num>
                        <m:den>
                          <m:r>
                            <a:rPr lang="en-GB" sz="1400" b="0" i="1" smtClean="0">
                              <a:latin typeface="Cambria Math" panose="02040503050406030204" pitchFamily="18" charset="0"/>
                            </a:rPr>
                            <m:t>38286</m:t>
                          </m:r>
                        </m:den>
                      </m:f>
                    </m:oMath>
                  </m:oMathPara>
                </a14:m>
                <a:endParaRPr lang="en-GB" sz="1400" dirty="0"/>
              </a:p>
              <a:p>
                <a:endParaRPr lang="en-GB" dirty="0"/>
              </a:p>
            </p:txBody>
          </p:sp>
        </mc:Choice>
        <mc:Fallback xmlns="">
          <p:sp>
            <p:nvSpPr>
              <p:cNvPr id="8" name="Text Placeholder 7">
                <a:extLst>
                  <a:ext uri="{FF2B5EF4-FFF2-40B4-BE49-F238E27FC236}">
                    <a16:creationId xmlns:a16="http://schemas.microsoft.com/office/drawing/2014/main" id="{C9E210A9-7541-1972-59E9-C18FB1394470}"/>
                  </a:ext>
                </a:extLst>
              </p:cNvPr>
              <p:cNvSpPr>
                <a:spLocks noGrp="1" noRot="1" noChangeAspect="1" noMove="1" noResize="1" noEditPoints="1" noAdjustHandles="1" noChangeArrowheads="1" noChangeShapeType="1" noTextEdit="1"/>
              </p:cNvSpPr>
              <p:nvPr>
                <p:ph type="body" sz="half" idx="17"/>
              </p:nvPr>
            </p:nvSpPr>
            <p:spPr>
              <a:xfrm>
                <a:off x="7124700" y="2062480"/>
                <a:ext cx="4975860" cy="4193858"/>
              </a:xfr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311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6999-D0D8-61CD-D3F0-D52F344F6D02}"/>
              </a:ext>
            </a:extLst>
          </p:cNvPr>
          <p:cNvSpPr>
            <a:spLocks noGrp="1"/>
          </p:cNvSpPr>
          <p:nvPr>
            <p:ph type="title"/>
          </p:nvPr>
        </p:nvSpPr>
        <p:spPr/>
        <p:txBody>
          <a:bodyPr/>
          <a:lstStyle/>
          <a:p>
            <a:r>
              <a:rPr lang="en-GB" dirty="0"/>
              <a:t>Challenges and Improvements</a:t>
            </a:r>
          </a:p>
        </p:txBody>
      </p:sp>
      <p:sp>
        <p:nvSpPr>
          <p:cNvPr id="3" name="Content Placeholder 2">
            <a:extLst>
              <a:ext uri="{FF2B5EF4-FFF2-40B4-BE49-F238E27FC236}">
                <a16:creationId xmlns:a16="http://schemas.microsoft.com/office/drawing/2014/main" id="{A252908F-31E0-E950-6610-DF388CB2CDED}"/>
              </a:ext>
            </a:extLst>
          </p:cNvPr>
          <p:cNvSpPr>
            <a:spLocks noGrp="1"/>
          </p:cNvSpPr>
          <p:nvPr>
            <p:ph sz="half" idx="1"/>
          </p:nvPr>
        </p:nvSpPr>
        <p:spPr>
          <a:xfrm>
            <a:off x="646111" y="2060575"/>
            <a:ext cx="4396339" cy="4195763"/>
          </a:xfrm>
        </p:spPr>
        <p:txBody>
          <a:bodyPr>
            <a:normAutofit/>
          </a:bodyPr>
          <a:lstStyle/>
          <a:p>
            <a:pPr marL="0" indent="0">
              <a:buNone/>
            </a:pPr>
            <a:r>
              <a:rPr lang="en-GB" sz="1600" dirty="0"/>
              <a:t>Challenges:</a:t>
            </a:r>
          </a:p>
          <a:p>
            <a:r>
              <a:rPr lang="en-GB" sz="1400" dirty="0"/>
              <a:t>Missing and inaccurate data in OpenLocal</a:t>
            </a:r>
          </a:p>
          <a:p>
            <a:r>
              <a:rPr lang="en-GB" sz="1400" dirty="0"/>
              <a:t>High rate of incomplete addresses and rateable values</a:t>
            </a:r>
          </a:p>
        </p:txBody>
      </p:sp>
      <p:sp>
        <p:nvSpPr>
          <p:cNvPr id="4" name="Content Placeholder 3">
            <a:extLst>
              <a:ext uri="{FF2B5EF4-FFF2-40B4-BE49-F238E27FC236}">
                <a16:creationId xmlns:a16="http://schemas.microsoft.com/office/drawing/2014/main" id="{804651B8-C880-A290-ECB4-AD2FA09F9684}"/>
              </a:ext>
            </a:extLst>
          </p:cNvPr>
          <p:cNvSpPr>
            <a:spLocks noGrp="1"/>
          </p:cNvSpPr>
          <p:nvPr>
            <p:ph sz="half" idx="2"/>
          </p:nvPr>
        </p:nvSpPr>
        <p:spPr>
          <a:xfrm>
            <a:off x="646111" y="3930967"/>
            <a:ext cx="4396341" cy="4200245"/>
          </a:xfrm>
        </p:spPr>
        <p:txBody>
          <a:bodyPr/>
          <a:lstStyle/>
          <a:p>
            <a:pPr marL="0" indent="0">
              <a:buNone/>
            </a:pPr>
            <a:r>
              <a:rPr lang="en-GB" dirty="0"/>
              <a:t>Improvements:</a:t>
            </a:r>
          </a:p>
          <a:p>
            <a:r>
              <a:rPr lang="en-GB" sz="1600" dirty="0"/>
              <a:t>Better address matching (e.g. enriched datasets)</a:t>
            </a:r>
          </a:p>
          <a:p>
            <a:r>
              <a:rPr lang="en-GB" sz="1600" dirty="0"/>
              <a:t>Additional features (e.g. firmographics)</a:t>
            </a:r>
          </a:p>
          <a:p>
            <a:r>
              <a:rPr lang="en-GB" sz="1600" dirty="0"/>
              <a:t>Experimentation with advanced algorithms</a:t>
            </a:r>
          </a:p>
        </p:txBody>
      </p:sp>
      <p:pic>
        <p:nvPicPr>
          <p:cNvPr id="6146" name="Picture 2" descr="6 Solutions for Overcoming Continuous Improvement Challenges | KaiNexus">
            <a:extLst>
              <a:ext uri="{FF2B5EF4-FFF2-40B4-BE49-F238E27FC236}">
                <a16:creationId xmlns:a16="http://schemas.microsoft.com/office/drawing/2014/main" id="{24D789AF-E201-131C-1D4E-B9BC0EC71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302" y="2060575"/>
            <a:ext cx="6394504" cy="374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3F8C-41C9-B379-B8A9-392DB2B67BE6}"/>
              </a:ext>
            </a:extLst>
          </p:cNvPr>
          <p:cNvSpPr>
            <a:spLocks noGrp="1"/>
          </p:cNvSpPr>
          <p:nvPr>
            <p:ph type="title"/>
          </p:nvPr>
        </p:nvSpPr>
        <p:spPr/>
        <p:txBody>
          <a:bodyPr/>
          <a:lstStyle/>
          <a:p>
            <a:r>
              <a:rPr lang="en-GB" dirty="0"/>
              <a:t>Results</a:t>
            </a:r>
          </a:p>
        </p:txBody>
      </p:sp>
      <p:graphicFrame>
        <p:nvGraphicFramePr>
          <p:cNvPr id="9" name="Content Placeholder 8">
            <a:extLst>
              <a:ext uri="{FF2B5EF4-FFF2-40B4-BE49-F238E27FC236}">
                <a16:creationId xmlns:a16="http://schemas.microsoft.com/office/drawing/2014/main" id="{1141A441-4DDF-BCFD-8BDA-AD78457C6647}"/>
              </a:ext>
            </a:extLst>
          </p:cNvPr>
          <p:cNvGraphicFramePr>
            <a:graphicFrameLocks noGrp="1"/>
          </p:cNvGraphicFramePr>
          <p:nvPr>
            <p:ph sz="half" idx="1"/>
            <p:extLst>
              <p:ext uri="{D42A27DB-BD31-4B8C-83A1-F6EECF244321}">
                <p14:modId xmlns:p14="http://schemas.microsoft.com/office/powerpoint/2010/main" val="2893169987"/>
              </p:ext>
            </p:extLst>
          </p:nvPr>
        </p:nvGraphicFramePr>
        <p:xfrm>
          <a:off x="554673" y="1593215"/>
          <a:ext cx="4395787" cy="4195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4">
            <a:extLst>
              <a:ext uri="{FF2B5EF4-FFF2-40B4-BE49-F238E27FC236}">
                <a16:creationId xmlns:a16="http://schemas.microsoft.com/office/drawing/2014/main" id="{9F71CD39-8B4A-A32E-A34F-2C409142CEBB}"/>
              </a:ext>
            </a:extLst>
          </p:cNvPr>
          <p:cNvGraphicFramePr>
            <a:graphicFrameLocks noGrp="1"/>
          </p:cNvGraphicFramePr>
          <p:nvPr>
            <p:ph sz="half" idx="2"/>
            <p:extLst>
              <p:ext uri="{D42A27DB-BD31-4B8C-83A1-F6EECF244321}">
                <p14:modId xmlns:p14="http://schemas.microsoft.com/office/powerpoint/2010/main" val="2053144597"/>
              </p:ext>
            </p:extLst>
          </p:nvPr>
        </p:nvGraphicFramePr>
        <p:xfrm>
          <a:off x="5654674" y="2055812"/>
          <a:ext cx="6120766" cy="3510201"/>
        </p:xfrm>
        <a:graphic>
          <a:graphicData uri="http://schemas.openxmlformats.org/drawingml/2006/table">
            <a:tbl>
              <a:tblPr firstRow="1" bandRow="1">
                <a:tableStyleId>{5C22544A-7EE6-4342-B048-85BDC9FD1C3A}</a:tableStyleId>
              </a:tblPr>
              <a:tblGrid>
                <a:gridCol w="1020128">
                  <a:extLst>
                    <a:ext uri="{9D8B030D-6E8A-4147-A177-3AD203B41FA5}">
                      <a16:colId xmlns:a16="http://schemas.microsoft.com/office/drawing/2014/main" val="1704086318"/>
                    </a:ext>
                  </a:extLst>
                </a:gridCol>
                <a:gridCol w="1006158">
                  <a:extLst>
                    <a:ext uri="{9D8B030D-6E8A-4147-A177-3AD203B41FA5}">
                      <a16:colId xmlns:a16="http://schemas.microsoft.com/office/drawing/2014/main" val="1945175560"/>
                    </a:ext>
                  </a:extLst>
                </a:gridCol>
                <a:gridCol w="1097280">
                  <a:extLst>
                    <a:ext uri="{9D8B030D-6E8A-4147-A177-3AD203B41FA5}">
                      <a16:colId xmlns:a16="http://schemas.microsoft.com/office/drawing/2014/main" val="2446714674"/>
                    </a:ext>
                  </a:extLst>
                </a:gridCol>
                <a:gridCol w="995680">
                  <a:extLst>
                    <a:ext uri="{9D8B030D-6E8A-4147-A177-3AD203B41FA5}">
                      <a16:colId xmlns:a16="http://schemas.microsoft.com/office/drawing/2014/main" val="1991283588"/>
                    </a:ext>
                  </a:extLst>
                </a:gridCol>
                <a:gridCol w="792480">
                  <a:extLst>
                    <a:ext uri="{9D8B030D-6E8A-4147-A177-3AD203B41FA5}">
                      <a16:colId xmlns:a16="http://schemas.microsoft.com/office/drawing/2014/main" val="4885789"/>
                    </a:ext>
                  </a:extLst>
                </a:gridCol>
                <a:gridCol w="1209040">
                  <a:extLst>
                    <a:ext uri="{9D8B030D-6E8A-4147-A177-3AD203B41FA5}">
                      <a16:colId xmlns:a16="http://schemas.microsoft.com/office/drawing/2014/main" val="3030006125"/>
                    </a:ext>
                  </a:extLst>
                </a:gridCol>
              </a:tblGrid>
              <a:tr h="865267">
                <a:tc>
                  <a:txBody>
                    <a:bodyPr/>
                    <a:lstStyle/>
                    <a:p>
                      <a:pPr algn="r" fontAlgn="ctr"/>
                      <a:endParaRPr lang="en-GB" sz="1200" dirty="0">
                        <a:effectLst/>
                      </a:endParaRPr>
                    </a:p>
                  </a:txBody>
                  <a:tcPr marL="76200" marR="76200" marT="38100" marB="38100" anchor="ctr"/>
                </a:tc>
                <a:tc>
                  <a:txBody>
                    <a:bodyPr/>
                    <a:lstStyle/>
                    <a:p>
                      <a:pPr algn="r" fontAlgn="ctr"/>
                      <a:br>
                        <a:rPr lang="en-GB" sz="1100" dirty="0">
                          <a:effectLst/>
                        </a:rPr>
                      </a:br>
                      <a:r>
                        <a:rPr lang="en-GB" sz="1100" dirty="0">
                          <a:effectLst/>
                        </a:rPr>
                        <a:t>Root Mean Squared Error</a:t>
                      </a:r>
                    </a:p>
                  </a:txBody>
                  <a:tcPr marL="76200" marR="76200" marT="38100" marB="38100" anchor="ctr"/>
                </a:tc>
                <a:tc>
                  <a:txBody>
                    <a:bodyPr/>
                    <a:lstStyle/>
                    <a:p>
                      <a:pPr algn="r" fontAlgn="ctr"/>
                      <a:r>
                        <a:rPr lang="en-GB" sz="1100" dirty="0">
                          <a:effectLst/>
                        </a:rPr>
                        <a:t>Standard Deviation</a:t>
                      </a:r>
                    </a:p>
                  </a:txBody>
                  <a:tcPr marL="76200" marR="76200" marT="38100" marB="38100" anchor="ctr"/>
                </a:tc>
                <a:tc>
                  <a:txBody>
                    <a:bodyPr/>
                    <a:lstStyle/>
                    <a:p>
                      <a:pPr algn="r" fontAlgn="ctr"/>
                      <a:r>
                        <a:rPr lang="en-GB" sz="1100" dirty="0">
                          <a:effectLst/>
                        </a:rPr>
                        <a:t>Mean Absolute Percentage Error</a:t>
                      </a:r>
                    </a:p>
                  </a:txBody>
                  <a:tcPr marL="76200" marR="76200" marT="38100" marB="38100" anchor="ctr"/>
                </a:tc>
                <a:tc>
                  <a:txBody>
                    <a:bodyPr/>
                    <a:lstStyle/>
                    <a:p>
                      <a:pPr algn="r" fontAlgn="ctr"/>
                      <a:r>
                        <a:rPr lang="en-GB" sz="1100" dirty="0">
                          <a:effectLst/>
                        </a:rPr>
                        <a:t>R2 Score </a:t>
                      </a:r>
                    </a:p>
                  </a:txBody>
                  <a:tcPr marL="76200" marR="76200" marT="38100" marB="38100" anchor="ctr"/>
                </a:tc>
                <a:tc>
                  <a:txBody>
                    <a:bodyPr/>
                    <a:lstStyle/>
                    <a:p>
                      <a:pPr algn="r" fontAlgn="ctr"/>
                      <a:r>
                        <a:rPr lang="en-GB" sz="1100" dirty="0">
                          <a:effectLst/>
                        </a:rPr>
                        <a:t>% of Negative Predictions</a:t>
                      </a:r>
                    </a:p>
                  </a:txBody>
                  <a:tcPr marL="76200" marR="76200" marT="38100" marB="38100" anchor="ctr"/>
                </a:tc>
                <a:extLst>
                  <a:ext uri="{0D108BD9-81ED-4DB2-BD59-A6C34878D82A}">
                    <a16:rowId xmlns:a16="http://schemas.microsoft.com/office/drawing/2014/main" val="2075641376"/>
                  </a:ext>
                </a:extLst>
              </a:tr>
              <a:tr h="865267">
                <a:tc>
                  <a:txBody>
                    <a:bodyPr/>
                    <a:lstStyle/>
                    <a:p>
                      <a:pPr algn="r" fontAlgn="ctr"/>
                      <a:r>
                        <a:rPr lang="en-GB" sz="1100" b="0">
                          <a:effectLst/>
                        </a:rPr>
                        <a:t>Baseline Model 1</a:t>
                      </a:r>
                    </a:p>
                  </a:txBody>
                  <a:tcPr marL="76200" marR="76200" marT="38100" marB="38100" anchor="ctr"/>
                </a:tc>
                <a:tc>
                  <a:txBody>
                    <a:bodyPr/>
                    <a:lstStyle/>
                    <a:p>
                      <a:r>
                        <a:rPr lang="en-GB" sz="1100" dirty="0">
                          <a:effectLst/>
                        </a:rPr>
                        <a:t>916,160</a:t>
                      </a:r>
                    </a:p>
                  </a:txBody>
                  <a:tcPr marL="76200" marR="76200" marT="38100" marB="38100" anchor="ctr"/>
                </a:tc>
                <a:tc>
                  <a:txBody>
                    <a:bodyPr/>
                    <a:lstStyle/>
                    <a:p>
                      <a:r>
                        <a:rPr lang="en-GB" sz="1100" dirty="0">
                          <a:effectLst/>
                        </a:rPr>
                        <a:t>1,188,264</a:t>
                      </a:r>
                    </a:p>
                  </a:txBody>
                  <a:tcPr marL="76200" marR="76200" marT="38100" marB="38100" anchor="ctr"/>
                </a:tc>
                <a:tc>
                  <a:txBody>
                    <a:bodyPr/>
                    <a:lstStyle/>
                    <a:p>
                      <a:r>
                        <a:rPr lang="en-GB" sz="1100" dirty="0">
                          <a:effectLst/>
                        </a:rPr>
                        <a:t>3.82</a:t>
                      </a:r>
                    </a:p>
                  </a:txBody>
                  <a:tcPr marL="76200" marR="76200" marT="38100" marB="38100" anchor="ctr"/>
                </a:tc>
                <a:tc>
                  <a:txBody>
                    <a:bodyPr/>
                    <a:lstStyle/>
                    <a:p>
                      <a:r>
                        <a:rPr lang="en-GB" sz="1100">
                          <a:effectLst/>
                        </a:rPr>
                        <a:t>0.41</a:t>
                      </a:r>
                    </a:p>
                  </a:txBody>
                  <a:tcPr marL="76200" marR="76200" marT="38100" marB="38100" anchor="ctr"/>
                </a:tc>
                <a:tc>
                  <a:txBody>
                    <a:bodyPr/>
                    <a:lstStyle/>
                    <a:p>
                      <a:r>
                        <a:rPr lang="en-GB" sz="1100">
                          <a:effectLst/>
                        </a:rPr>
                        <a:t>0.08</a:t>
                      </a:r>
                    </a:p>
                  </a:txBody>
                  <a:tcPr marL="76200" marR="76200" marT="38100" marB="38100" anchor="ctr"/>
                </a:tc>
                <a:extLst>
                  <a:ext uri="{0D108BD9-81ED-4DB2-BD59-A6C34878D82A}">
                    <a16:rowId xmlns:a16="http://schemas.microsoft.com/office/drawing/2014/main" val="2307956239"/>
                  </a:ext>
                </a:extLst>
              </a:tr>
              <a:tr h="865267">
                <a:tc>
                  <a:txBody>
                    <a:bodyPr/>
                    <a:lstStyle/>
                    <a:p>
                      <a:pPr algn="r" fontAlgn="ctr"/>
                      <a:r>
                        <a:rPr lang="en-GB" sz="1100" b="0">
                          <a:effectLst/>
                        </a:rPr>
                        <a:t>Baseline Model 2 (adding geospatial features)</a:t>
                      </a:r>
                    </a:p>
                  </a:txBody>
                  <a:tcPr marL="76200" marR="76200" marT="38100" marB="38100" anchor="ctr"/>
                </a:tc>
                <a:tc>
                  <a:txBody>
                    <a:bodyPr/>
                    <a:lstStyle/>
                    <a:p>
                      <a:r>
                        <a:rPr lang="en-GB" sz="1100" dirty="0">
                          <a:effectLst/>
                        </a:rPr>
                        <a:t>918,193</a:t>
                      </a:r>
                    </a:p>
                  </a:txBody>
                  <a:tcPr marL="76200" marR="76200" marT="38100" marB="38100" anchor="ctr"/>
                </a:tc>
                <a:tc>
                  <a:txBody>
                    <a:bodyPr/>
                    <a:lstStyle/>
                    <a:p>
                      <a:r>
                        <a:rPr lang="en-GB" sz="1100" dirty="0">
                          <a:effectLst/>
                        </a:rPr>
                        <a:t>1,188,264</a:t>
                      </a:r>
                    </a:p>
                  </a:txBody>
                  <a:tcPr marL="76200" marR="76200" marT="38100" marB="38100" anchor="ctr"/>
                </a:tc>
                <a:tc>
                  <a:txBody>
                    <a:bodyPr/>
                    <a:lstStyle/>
                    <a:p>
                      <a:r>
                        <a:rPr lang="en-GB" sz="1100" dirty="0">
                          <a:effectLst/>
                        </a:rPr>
                        <a:t>4.12</a:t>
                      </a:r>
                    </a:p>
                  </a:txBody>
                  <a:tcPr marL="76200" marR="76200" marT="38100" marB="38100" anchor="ctr"/>
                </a:tc>
                <a:tc>
                  <a:txBody>
                    <a:bodyPr/>
                    <a:lstStyle/>
                    <a:p>
                      <a:r>
                        <a:rPr lang="en-GB" sz="1100">
                          <a:effectLst/>
                        </a:rPr>
                        <a:t>0.40</a:t>
                      </a:r>
                    </a:p>
                  </a:txBody>
                  <a:tcPr marL="76200" marR="76200" marT="38100" marB="38100" anchor="ctr"/>
                </a:tc>
                <a:tc>
                  <a:txBody>
                    <a:bodyPr/>
                    <a:lstStyle/>
                    <a:p>
                      <a:r>
                        <a:rPr lang="en-GB" sz="1100">
                          <a:effectLst/>
                        </a:rPr>
                        <a:t>0.09</a:t>
                      </a:r>
                    </a:p>
                  </a:txBody>
                  <a:tcPr marL="76200" marR="76200" marT="38100" marB="38100" anchor="ctr"/>
                </a:tc>
                <a:extLst>
                  <a:ext uri="{0D108BD9-81ED-4DB2-BD59-A6C34878D82A}">
                    <a16:rowId xmlns:a16="http://schemas.microsoft.com/office/drawing/2014/main" val="3040913721"/>
                  </a:ext>
                </a:extLst>
              </a:tr>
              <a:tr h="865267">
                <a:tc>
                  <a:txBody>
                    <a:bodyPr/>
                    <a:lstStyle/>
                    <a:p>
                      <a:pPr algn="r" fontAlgn="ctr"/>
                      <a:r>
                        <a:rPr lang="en-GB" sz="1100" b="0">
                          <a:effectLst/>
                        </a:rPr>
                        <a:t>Model 3 - Turnover based on company</a:t>
                      </a:r>
                    </a:p>
                  </a:txBody>
                  <a:tcPr marL="76200" marR="76200" marT="38100" marB="38100" anchor="ctr"/>
                </a:tc>
                <a:tc>
                  <a:txBody>
                    <a:bodyPr/>
                    <a:lstStyle/>
                    <a:p>
                      <a:r>
                        <a:rPr lang="en-GB" sz="1100" dirty="0">
                          <a:effectLst/>
                        </a:rPr>
                        <a:t>43,544,985</a:t>
                      </a:r>
                    </a:p>
                  </a:txBody>
                  <a:tcPr marL="76200" marR="76200" marT="38100" marB="38100" anchor="ctr"/>
                </a:tc>
                <a:tc>
                  <a:txBody>
                    <a:bodyPr/>
                    <a:lstStyle/>
                    <a:p>
                      <a:r>
                        <a:rPr lang="en-GB" sz="1100" dirty="0">
                          <a:effectLst/>
                        </a:rPr>
                        <a:t>60,450,356</a:t>
                      </a:r>
                    </a:p>
                  </a:txBody>
                  <a:tcPr marL="76200" marR="76200" marT="38100" marB="38100" anchor="ctr"/>
                </a:tc>
                <a:tc>
                  <a:txBody>
                    <a:bodyPr/>
                    <a:lstStyle/>
                    <a:p>
                      <a:r>
                        <a:rPr lang="en-GB" sz="1100" dirty="0">
                          <a:effectLst/>
                        </a:rPr>
                        <a:t>2.603</a:t>
                      </a:r>
                    </a:p>
                  </a:txBody>
                  <a:tcPr marL="76200" marR="76200" marT="38100" marB="38100" anchor="ctr"/>
                </a:tc>
                <a:tc>
                  <a:txBody>
                    <a:bodyPr/>
                    <a:lstStyle/>
                    <a:p>
                      <a:r>
                        <a:rPr lang="en-GB" sz="1100">
                          <a:effectLst/>
                        </a:rPr>
                        <a:t>0.48</a:t>
                      </a:r>
                    </a:p>
                  </a:txBody>
                  <a:tcPr marL="76200" marR="76200" marT="38100" marB="38100" anchor="ctr"/>
                </a:tc>
                <a:tc>
                  <a:txBody>
                    <a:bodyPr/>
                    <a:lstStyle/>
                    <a:p>
                      <a:r>
                        <a:rPr lang="en-GB" sz="1100" dirty="0">
                          <a:effectLst/>
                        </a:rPr>
                        <a:t>0.20</a:t>
                      </a:r>
                    </a:p>
                  </a:txBody>
                  <a:tcPr marL="76200" marR="76200" marT="38100" marB="38100" anchor="ctr"/>
                </a:tc>
                <a:extLst>
                  <a:ext uri="{0D108BD9-81ED-4DB2-BD59-A6C34878D82A}">
                    <a16:rowId xmlns:a16="http://schemas.microsoft.com/office/drawing/2014/main" val="2656013807"/>
                  </a:ext>
                </a:extLst>
              </a:tr>
            </a:tbl>
          </a:graphicData>
        </a:graphic>
      </p:graphicFrame>
    </p:spTree>
    <p:extLst>
      <p:ext uri="{BB962C8B-B14F-4D97-AF65-F5344CB8AC3E}">
        <p14:creationId xmlns:p14="http://schemas.microsoft.com/office/powerpoint/2010/main" val="333537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Office_26737868_TF03417222" id="{B3C787EA-ABF7-4164-A431-66E5F651CF88}" vid="{DD09255D-F71C-469D-AF0C-18E02DA1D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242</TotalTime>
  <Words>1541</Words>
  <Application>Microsoft Office PowerPoint</Application>
  <PresentationFormat>Widescreen</PresentationFormat>
  <Paragraphs>210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Century Gothic</vt:lpstr>
      <vt:lpstr>Courier New</vt:lpstr>
      <vt:lpstr>Wingdings 3</vt:lpstr>
      <vt:lpstr>Business Strategy</vt:lpstr>
      <vt:lpstr>Estimating Retail Turnover using Geospatial and Open-Source Data</vt:lpstr>
      <vt:lpstr>Problem Statement</vt:lpstr>
      <vt:lpstr>Data Sources</vt:lpstr>
      <vt:lpstr>Methodology Overview</vt:lpstr>
      <vt:lpstr>Model 1 – Baseline Estimation</vt:lpstr>
      <vt:lpstr>Model 2 – Adding Geospatial Features</vt:lpstr>
      <vt:lpstr>Model 3 – Company-Specific Turnover</vt:lpstr>
      <vt:lpstr>Challenges and Improvements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Retail Turnover using Geospatial and Open-Source Data</dc:title>
  <dc:creator>Wail Baalawi</dc:creator>
  <cp:lastModifiedBy>Wail Baalawi</cp:lastModifiedBy>
  <cp:revision>1</cp:revision>
  <cp:lastPrinted>2012-08-15T21:38:02Z</cp:lastPrinted>
  <dcterms:created xsi:type="dcterms:W3CDTF">2024-11-24T23:52:02Z</dcterms:created>
  <dcterms:modified xsi:type="dcterms:W3CDTF">2024-11-25T18:04:53Z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