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60" r:id="rId5"/>
    <p:sldId id="261" r:id="rId6"/>
    <p:sldId id="259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1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9D120-307F-23B8-5F4A-9EA6406A0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E0BE2D-DE01-2696-4476-42C6374723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39D11-49E2-15EF-65BC-E1E985F91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0669-A45D-462F-AC56-7F574DC97E6E}" type="datetimeFigureOut">
              <a:rPr lang="en-HK" smtClean="0"/>
              <a:t>28/11/2023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AB206-65CE-7748-E351-285B7DA5E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94DB1-18ED-F9D5-DC10-18E6C32DB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C6D3F-D844-46FC-AC52-B352391E9DB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895128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7F615-6C8B-A474-B839-E69DF8AB3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2EAB54-0155-66E6-A5F6-11CBF2975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20914-C948-4005-4A72-E5715D0A5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0669-A45D-462F-AC56-7F574DC97E6E}" type="datetimeFigureOut">
              <a:rPr lang="en-HK" smtClean="0"/>
              <a:t>28/11/2023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AD460-4DD5-7283-7116-99F72C996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9D76A-6BD4-69F6-0C4C-1AF7BECB2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C6D3F-D844-46FC-AC52-B352391E9DB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854219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79B355-1674-4E34-2B7A-2859734C37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76D13A-BB01-CEDE-4F0E-8E7E3391A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6B11A-4463-CA4B-0338-79E2B8F82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0669-A45D-462F-AC56-7F574DC97E6E}" type="datetimeFigureOut">
              <a:rPr lang="en-HK" smtClean="0"/>
              <a:t>28/11/2023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91AF2-E2E9-21C9-6137-FAEAE3C46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7E71F-8B7F-F1E4-C0B5-653E899C7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C6D3F-D844-46FC-AC52-B352391E9DB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614528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D3B21-5BD7-3515-64A0-8B460AF17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6F46B-7DE7-D465-4AE4-67A706773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2EAEC-3973-2384-ACBA-88FAB59AE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0669-A45D-462F-AC56-7F574DC97E6E}" type="datetimeFigureOut">
              <a:rPr lang="en-HK" smtClean="0"/>
              <a:t>28/11/2023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F7462-CBF9-E8F9-5C28-90F636BA7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3ECDD-D717-42DF-351D-6E691419E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C6D3F-D844-46FC-AC52-B352391E9DB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71026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3AEBD-69A1-E021-E8AD-E608CA0C5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4C8406-2E7A-979B-583C-CB2E34FFA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76DF7-1DE4-BB4F-3C2E-6BDC34334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0669-A45D-462F-AC56-7F574DC97E6E}" type="datetimeFigureOut">
              <a:rPr lang="en-HK" smtClean="0"/>
              <a:t>28/11/2023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CA217-DE74-8A4F-90BF-16D8AFCC2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202FD-9175-84BA-34CA-2BFA7937E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C6D3F-D844-46FC-AC52-B352391E9DB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00139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365AE-8D45-2CD1-3E98-6D7BAA4C2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293D8-2155-B6CF-55B5-39AC3F84D6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B868F2-F62C-45C2-0D0D-085E5D3F5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DB2CE8-A2D2-0CDA-3799-C383A0B68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0669-A45D-462F-AC56-7F574DC97E6E}" type="datetimeFigureOut">
              <a:rPr lang="en-HK" smtClean="0"/>
              <a:t>28/11/2023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28B96D-2DAC-F31C-3F8F-69AD41BD4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22117-8D91-5E0E-0447-073A715C2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C6D3F-D844-46FC-AC52-B352391E9DB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212624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3238A-F5DC-436E-8F37-E1E907000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37703-57B7-8D88-AB28-ED91D406B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6CE359-6963-9491-37E2-60C9F4718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638814-CDD9-06FC-6BC5-77FCF52448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8DC949-BEF2-9052-D241-73169EBC8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B9C636-FE38-C8A8-9C50-D40D8E999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0669-A45D-462F-AC56-7F574DC97E6E}" type="datetimeFigureOut">
              <a:rPr lang="en-HK" smtClean="0"/>
              <a:t>28/11/2023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BE5B85-0B27-C972-E64C-C34D4DD78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5C3FF0-9BE1-979A-FF28-810AC7F2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C6D3F-D844-46FC-AC52-B352391E9DB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7106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6CC98-7754-5369-609E-4DFBC23D5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94E963-28A4-45FB-567D-96ABB4718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0669-A45D-462F-AC56-7F574DC97E6E}" type="datetimeFigureOut">
              <a:rPr lang="en-HK" smtClean="0"/>
              <a:t>28/11/2023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ABDC4D-C506-739B-7D82-BCA8CACE3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C55595-0C78-DCED-DB91-EAC9E3B6E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C6D3F-D844-46FC-AC52-B352391E9DB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299644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7AF618-E0F7-2689-11FA-A90C82C86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0669-A45D-462F-AC56-7F574DC97E6E}" type="datetimeFigureOut">
              <a:rPr lang="en-HK" smtClean="0"/>
              <a:t>28/11/2023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F73356-61AC-4A45-BE71-68C66B94F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9710F-42BF-6FE8-9131-F0AA052C3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C6D3F-D844-46FC-AC52-B352391E9DB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690252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6147A-364F-7ED2-5BEA-916C17CBB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5E86E-D93E-70C0-AB2F-46AE5B08E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B42441-049F-79A7-7893-0DEEF9206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C8A86F-A0B0-9665-E92A-DC786F517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0669-A45D-462F-AC56-7F574DC97E6E}" type="datetimeFigureOut">
              <a:rPr lang="en-HK" smtClean="0"/>
              <a:t>28/11/2023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76261-FA43-4FDE-F256-A679B4CFF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20254-6358-5786-65E6-04CAF7F11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C6D3F-D844-46FC-AC52-B352391E9DB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03417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43FDA-9308-4AED-847B-087208287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17A944-59B2-907A-0A60-B1BCA13C53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2C327A-9023-9D1A-6669-17869B0AF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23D82-EC80-6C2B-921D-70AEE0A72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0669-A45D-462F-AC56-7F574DC97E6E}" type="datetimeFigureOut">
              <a:rPr lang="en-HK" smtClean="0"/>
              <a:t>28/11/2023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2EE62-659A-895A-0DCF-D62B9EB6E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A26910-C138-1798-232B-CCDE7059A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C6D3F-D844-46FC-AC52-B352391E9DB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052932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75D949-BE4C-1A4D-12E0-5E8013C36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9DC900-206D-98CE-8B9A-CCB643158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19F3F-0650-3ED4-9113-D7356ACCC7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E0669-A45D-462F-AC56-7F574DC97E6E}" type="datetimeFigureOut">
              <a:rPr lang="en-HK" smtClean="0"/>
              <a:t>28/11/2023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366ED-D25A-F840-95EC-912A8F3558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F62D2-8628-79D1-C4A7-C0741F4EE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C6D3F-D844-46FC-AC52-B352391E9DB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34699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wlloaa@connect.ust.hk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ngruo/QANet-pytorch" TargetMode="External"/><Relationship Id="rId2" Type="http://schemas.openxmlformats.org/officeDocument/2006/relationships/hyperlink" Target="https://github.com/BangLiu/QANet-PyTorch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hackiey/QAnet-pytorch" TargetMode="External"/><Relationship Id="rId4" Type="http://schemas.openxmlformats.org/officeDocument/2006/relationships/hyperlink" Target="https://github.com/andy840314/QANet-pytorch-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ileuklo/DROP-Reading-Comprehensio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5D6E8-DB76-0766-DED6-824A92F59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Project 3: DROP: Reading Comprehension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F4915-D1D0-ADB4-ED84-8B1E647AC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Group 18: Wai Leuk Lo (</a:t>
            </a:r>
            <a:r>
              <a:rPr lang="en-HK" dirty="0">
                <a:hlinkClick r:id="rId2"/>
              </a:rPr>
              <a:t>wlloaa@connect.ust.hk</a:t>
            </a:r>
            <a:r>
              <a:rPr lang="en-HK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17343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278EA-B357-B0A3-0818-0C84EC86F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Fun 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1E62C-DD86-B278-6439-3D0AC3120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44897"/>
          </a:xfrm>
        </p:spPr>
        <p:txBody>
          <a:bodyPr/>
          <a:lstStyle/>
          <a:p>
            <a:r>
              <a:rPr lang="en-HK" dirty="0"/>
              <a:t>For an array of shape (</a:t>
            </a:r>
            <a:r>
              <a:rPr lang="en-HK" dirty="0" err="1"/>
              <a:t>batch_size</a:t>
            </a:r>
            <a:r>
              <a:rPr lang="en-HK" dirty="0"/>
              <a:t>, d, l), which dimension does a torch module act on?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D9CBDD2-92A0-FA9F-9BF7-FBD9ADD2E838}"/>
              </a:ext>
            </a:extLst>
          </p:cNvPr>
          <p:cNvSpPr txBox="1">
            <a:spLocks/>
          </p:cNvSpPr>
          <p:nvPr/>
        </p:nvSpPr>
        <p:spPr>
          <a:xfrm>
            <a:off x="1082233" y="2870523"/>
            <a:ext cx="3177252" cy="558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HK" dirty="0">
                <a:solidFill>
                  <a:srgbClr val="FF0000"/>
                </a:solidFill>
              </a:rPr>
              <a:t>The last dimension.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F2667C-4634-355C-2F43-DC10EA21F55B}"/>
              </a:ext>
            </a:extLst>
          </p:cNvPr>
          <p:cNvSpPr txBox="1">
            <a:spLocks/>
          </p:cNvSpPr>
          <p:nvPr/>
        </p:nvSpPr>
        <p:spPr>
          <a:xfrm>
            <a:off x="838200" y="3563757"/>
            <a:ext cx="10515600" cy="1044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HK" dirty="0"/>
              <a:t>How to share weights between different layers?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DF58182-9CF5-6F7E-094C-11F542E1B84C}"/>
              </a:ext>
            </a:extLst>
          </p:cNvPr>
          <p:cNvSpPr txBox="1">
            <a:spLocks/>
          </p:cNvSpPr>
          <p:nvPr/>
        </p:nvSpPr>
        <p:spPr>
          <a:xfrm>
            <a:off x="1082232" y="4267201"/>
            <a:ext cx="6805915" cy="558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HK" dirty="0">
                <a:solidFill>
                  <a:srgbClr val="FF0000"/>
                </a:solidFill>
              </a:rPr>
              <a:t>Instantiate it once, use it many times.</a:t>
            </a:r>
          </a:p>
        </p:txBody>
      </p:sp>
    </p:spTree>
    <p:extLst>
      <p:ext uri="{BB962C8B-B14F-4D97-AF65-F5344CB8AC3E}">
        <p14:creationId xmlns:p14="http://schemas.microsoft.com/office/powerpoint/2010/main" val="4093684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2C8A1-9D5E-7153-D51C-CA59284E1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Acknowledgement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28C94-FF07-B5A3-CC36-6B4DDDC1A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000"/>
              </a:spcAft>
            </a:pPr>
            <a:r>
              <a:rPr lang="en-US" dirty="0"/>
              <a:t>Our model is built upon the </a:t>
            </a:r>
            <a:r>
              <a:rPr lang="en-US" dirty="0" err="1"/>
              <a:t>QANet</a:t>
            </a:r>
            <a:r>
              <a:rPr lang="en-US" dirty="0"/>
              <a:t> architecture implemented by:</a:t>
            </a:r>
          </a:p>
          <a:p>
            <a:pPr>
              <a:spcAft>
                <a:spcPts val="1000"/>
              </a:spcAft>
            </a:pPr>
            <a:r>
              <a:rPr lang="en-US" dirty="0"/>
              <a:t>Bang Liu (</a:t>
            </a:r>
            <a:r>
              <a:rPr lang="en-US" dirty="0">
                <a:hlinkClick r:id="rId2"/>
              </a:rPr>
              <a:t>https://github.com/BangLiu/QANet-PyTorch</a:t>
            </a:r>
            <a:r>
              <a:rPr lang="en-US" dirty="0"/>
              <a:t>)</a:t>
            </a:r>
          </a:p>
          <a:p>
            <a:pPr>
              <a:spcAft>
                <a:spcPts val="1000"/>
              </a:spcAft>
            </a:pPr>
            <a:r>
              <a:rPr lang="en-US" dirty="0" err="1"/>
              <a:t>hengruo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https://github.com/hengruo/QANet-pytorch</a:t>
            </a:r>
            <a:r>
              <a:rPr lang="en-US" dirty="0"/>
              <a:t>)</a:t>
            </a:r>
          </a:p>
          <a:p>
            <a:pPr>
              <a:spcAft>
                <a:spcPts val="1000"/>
              </a:spcAft>
            </a:pPr>
            <a:r>
              <a:rPr lang="en-US" dirty="0"/>
              <a:t>andy840314 (</a:t>
            </a:r>
            <a:r>
              <a:rPr lang="en-US" dirty="0">
                <a:hlinkClick r:id="rId4"/>
              </a:rPr>
              <a:t>https://github.com/andy840314/QANet-pytorch-</a:t>
            </a:r>
            <a:r>
              <a:rPr lang="en-US" dirty="0"/>
              <a:t>)</a:t>
            </a:r>
          </a:p>
          <a:p>
            <a:pPr>
              <a:spcAft>
                <a:spcPts val="1000"/>
              </a:spcAft>
            </a:pPr>
            <a:r>
              <a:rPr lang="en-US" dirty="0" err="1"/>
              <a:t>hackiey</a:t>
            </a:r>
            <a:r>
              <a:rPr lang="en-US" dirty="0"/>
              <a:t> (</a:t>
            </a:r>
            <a:r>
              <a:rPr lang="en-US" dirty="0">
                <a:hlinkClick r:id="rId5"/>
              </a:rPr>
              <a:t>https://github.com/hackiey/QAnet-pytorch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78027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E7C2C-7B87-2FD0-3B4A-A54AFF2E4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DROP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74606-008A-9F96-87EE-3F24A17CA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b="1" dirty="0"/>
              <a:t>D</a:t>
            </a:r>
            <a:r>
              <a:rPr lang="en-HK" dirty="0"/>
              <a:t>iscrete </a:t>
            </a:r>
            <a:r>
              <a:rPr lang="en-HK" b="1" dirty="0"/>
              <a:t>R</a:t>
            </a:r>
            <a:r>
              <a:rPr lang="en-HK" dirty="0"/>
              <a:t>easoning </a:t>
            </a:r>
            <a:r>
              <a:rPr lang="en-HK" b="1" dirty="0"/>
              <a:t>O</a:t>
            </a:r>
            <a:r>
              <a:rPr lang="en-HK" dirty="0"/>
              <a:t>ver the content of </a:t>
            </a:r>
            <a:r>
              <a:rPr lang="en-HK" b="1" dirty="0"/>
              <a:t>P</a:t>
            </a:r>
            <a:r>
              <a:rPr lang="en-HK" dirty="0"/>
              <a:t>aragraphs</a:t>
            </a:r>
          </a:p>
          <a:p>
            <a:r>
              <a:rPr lang="en-HK" dirty="0"/>
              <a:t>Developed in an adversarial way against the </a:t>
            </a:r>
            <a:r>
              <a:rPr lang="en-HK" dirty="0" err="1"/>
              <a:t>BiDAF</a:t>
            </a:r>
            <a:r>
              <a:rPr lang="en-HK" dirty="0"/>
              <a:t> model</a:t>
            </a:r>
          </a:p>
          <a:p>
            <a:r>
              <a:rPr lang="en-HK" dirty="0"/>
              <a:t>Requires discrete reasoning to solve</a:t>
            </a:r>
          </a:p>
        </p:txBody>
      </p:sp>
    </p:spTree>
    <p:extLst>
      <p:ext uri="{BB962C8B-B14F-4D97-AF65-F5344CB8AC3E}">
        <p14:creationId xmlns:p14="http://schemas.microsoft.com/office/powerpoint/2010/main" val="3330617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6130400-6348-CE61-F95C-1D2D5D767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055" y="0"/>
            <a:ext cx="690389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7753BA4-4F77-DDF4-DE08-466DA50B2DB4}"/>
              </a:ext>
            </a:extLst>
          </p:cNvPr>
          <p:cNvSpPr/>
          <p:nvPr/>
        </p:nvSpPr>
        <p:spPr>
          <a:xfrm>
            <a:off x="2644055" y="5764192"/>
            <a:ext cx="6903890" cy="48035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A32C49-65C5-01E5-047D-AAB75BF35BDD}"/>
              </a:ext>
            </a:extLst>
          </p:cNvPr>
          <p:cNvSpPr/>
          <p:nvPr/>
        </p:nvSpPr>
        <p:spPr>
          <a:xfrm>
            <a:off x="2644055" y="931762"/>
            <a:ext cx="6903890" cy="48035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742D2F-1D55-7E3A-D234-BCF091C3429E}"/>
              </a:ext>
            </a:extLst>
          </p:cNvPr>
          <p:cNvSpPr/>
          <p:nvPr/>
        </p:nvSpPr>
        <p:spPr>
          <a:xfrm>
            <a:off x="2644055" y="3107803"/>
            <a:ext cx="6903890" cy="1070658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3D8AA6-D28A-17C4-778F-C02F049C5E73}"/>
              </a:ext>
            </a:extLst>
          </p:cNvPr>
          <p:cNvSpPr/>
          <p:nvPr/>
        </p:nvSpPr>
        <p:spPr>
          <a:xfrm>
            <a:off x="2644055" y="1412112"/>
            <a:ext cx="6903890" cy="839164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868809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2C8A1-9D5E-7153-D51C-CA59284E1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28C94-FF07-B5A3-CC36-6B4DDDC1A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Focus on span and number (0-9) answer type</a:t>
            </a:r>
          </a:p>
          <a:p>
            <a:r>
              <a:rPr lang="en-HK" dirty="0"/>
              <a:t>Question-answer pairs shrink from 77k to 50k</a:t>
            </a:r>
          </a:p>
          <a:p>
            <a:r>
              <a:rPr lang="en-HK" dirty="0"/>
              <a:t>Limit context length to 400 tokens, question length to 50 tokens</a:t>
            </a:r>
          </a:p>
          <a:p>
            <a:r>
              <a:rPr lang="en-HK" dirty="0"/>
              <a:t>Question-answer pairs shrink from 50k to 46k</a:t>
            </a:r>
          </a:p>
          <a:p>
            <a:r>
              <a:rPr lang="en-HK" dirty="0"/>
              <a:t>Span answer type: 26,025, Number answer type: 19,854</a:t>
            </a:r>
          </a:p>
          <a:p>
            <a:endParaRPr lang="en-H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EA0BCC-92F2-461A-9831-677E6615A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441251"/>
            <a:ext cx="8863209" cy="241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577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2C8A1-9D5E-7153-D51C-CA59284E1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28C94-FF07-B5A3-CC36-6B4DDDC1A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Mainly follow the architecture of </a:t>
            </a:r>
            <a:r>
              <a:rPr lang="en-US" dirty="0" err="1"/>
              <a:t>QANet</a:t>
            </a:r>
            <a:r>
              <a:rPr lang="en-US" dirty="0"/>
              <a:t> and </a:t>
            </a:r>
            <a:r>
              <a:rPr lang="en-US" dirty="0" err="1"/>
              <a:t>NAQAnet</a:t>
            </a:r>
            <a:endParaRPr lang="en-US" dirty="0"/>
          </a:p>
          <a:p>
            <a:r>
              <a:rPr lang="en-US" dirty="0"/>
              <a:t>Add answer type prediction</a:t>
            </a:r>
          </a:p>
          <a:p>
            <a:r>
              <a:rPr lang="en-US" dirty="0"/>
              <a:t>Add number prediction</a:t>
            </a:r>
          </a:p>
          <a:p>
            <a:r>
              <a:rPr lang="en-US" dirty="0"/>
              <a:t>Code available at: </a:t>
            </a:r>
            <a:r>
              <a:rPr lang="en-US" dirty="0">
                <a:hlinkClick r:id="rId2"/>
              </a:rPr>
              <a:t>https://github.com/waileuklo/DROP-Reading-Comprehension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207461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5426FC-D4B8-E6CD-EF4E-B686B2727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061" y="1027906"/>
            <a:ext cx="7990642" cy="501216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15C1270-5F89-868D-5AA6-67A9789C3D69}"/>
              </a:ext>
            </a:extLst>
          </p:cNvPr>
          <p:cNvSpPr/>
          <p:nvPr/>
        </p:nvSpPr>
        <p:spPr>
          <a:xfrm>
            <a:off x="4311408" y="3875817"/>
            <a:ext cx="1420534" cy="85567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88B93A-905A-1ED0-08AF-C21C1D2E58BD}"/>
              </a:ext>
            </a:extLst>
          </p:cNvPr>
          <p:cNvSpPr/>
          <p:nvPr/>
        </p:nvSpPr>
        <p:spPr>
          <a:xfrm>
            <a:off x="5274961" y="1468691"/>
            <a:ext cx="3164365" cy="443994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F5519E-2021-92D1-552F-8FE34D323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HK" dirty="0"/>
              <a:t>Methodology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A2AEA65-8C6B-16EF-5EF2-48FCD9A9D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28671" cy="4351338"/>
          </a:xfrm>
        </p:spPr>
        <p:txBody>
          <a:bodyPr>
            <a:normAutofit/>
          </a:bodyPr>
          <a:lstStyle/>
          <a:p>
            <a:r>
              <a:rPr lang="en-HK" dirty="0"/>
              <a:t>Loss function = answer type loss + span answer loss + number answer loss</a:t>
            </a:r>
          </a:p>
          <a:p>
            <a:r>
              <a:rPr lang="en-HK" dirty="0"/>
              <a:t>Span answer loss = sum of losses from different positions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04490C-6F06-6FCE-658D-0AC01652C7B9}"/>
              </a:ext>
            </a:extLst>
          </p:cNvPr>
          <p:cNvSpPr/>
          <p:nvPr/>
        </p:nvSpPr>
        <p:spPr>
          <a:xfrm>
            <a:off x="8012351" y="3875817"/>
            <a:ext cx="1420534" cy="85567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38841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uiExpand="1" build="p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2664D-1CD0-5948-ECC1-0E32D9672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D8B5D1-DDB0-8F02-8662-3AE732A7F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803" y="0"/>
            <a:ext cx="4402394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E1A00C-68C9-C14F-49E5-5E185EE8A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9735" y="0"/>
            <a:ext cx="3124951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56123-F5CF-6BB9-B4EF-2735EE3FD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056603" cy="4351338"/>
          </a:xfrm>
        </p:spPr>
        <p:txBody>
          <a:bodyPr>
            <a:normAutofit/>
          </a:bodyPr>
          <a:lstStyle/>
          <a:p>
            <a:r>
              <a:rPr lang="en-HK" dirty="0"/>
              <a:t>Exact Match</a:t>
            </a:r>
          </a:p>
          <a:p>
            <a:r>
              <a:rPr lang="en-HK" dirty="0"/>
              <a:t>F1</a:t>
            </a:r>
          </a:p>
          <a:p>
            <a:r>
              <a:rPr lang="en-HK" dirty="0"/>
              <a:t>Best score over all ground truths</a:t>
            </a:r>
          </a:p>
        </p:txBody>
      </p:sp>
    </p:spTree>
    <p:extLst>
      <p:ext uri="{BB962C8B-B14F-4D97-AF65-F5344CB8AC3E}">
        <p14:creationId xmlns:p14="http://schemas.microsoft.com/office/powerpoint/2010/main" val="3117492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2664D-1CD0-5948-ECC1-0E32D9672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4C5E97-42FC-A888-4CCD-9FBD4B09F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204" y="0"/>
            <a:ext cx="95987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812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2664D-1CD0-5948-ECC1-0E32D9672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69C05F-2164-8C7D-672A-512F8E797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300" y="1027906"/>
            <a:ext cx="5067560" cy="501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336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266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Project 3: DROP: Reading Comprehension</vt:lpstr>
      <vt:lpstr>DROP Dataset</vt:lpstr>
      <vt:lpstr>PowerPoint Presentation</vt:lpstr>
      <vt:lpstr>Methodology</vt:lpstr>
      <vt:lpstr>Methodology</vt:lpstr>
      <vt:lpstr>Methodology</vt:lpstr>
      <vt:lpstr>Results</vt:lpstr>
      <vt:lpstr>Results</vt:lpstr>
      <vt:lpstr>Results</vt:lpstr>
      <vt:lpstr>Fun Facts</vt:lpstr>
      <vt:lpstr>Acknowledgement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3: DROP: Reading Comprehension</dc:title>
  <dc:creator>Wai Leuk LO</dc:creator>
  <cp:lastModifiedBy>Lo, John</cp:lastModifiedBy>
  <cp:revision>12</cp:revision>
  <dcterms:created xsi:type="dcterms:W3CDTF">2023-11-27T13:09:52Z</dcterms:created>
  <dcterms:modified xsi:type="dcterms:W3CDTF">2023-11-28T10:56:58Z</dcterms:modified>
</cp:coreProperties>
</file>