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4" r:id="rId4"/>
    <p:sldId id="273" r:id="rId5"/>
    <p:sldId id="276" r:id="rId6"/>
    <p:sldId id="277" r:id="rId7"/>
    <p:sldId id="275" r:id="rId8"/>
    <p:sldId id="278" r:id="rId9"/>
    <p:sldId id="279" r:id="rId10"/>
    <p:sldId id="282" r:id="rId11"/>
    <p:sldId id="280" r:id="rId12"/>
    <p:sldId id="281" r:id="rId13"/>
    <p:sldId id="283" r:id="rId14"/>
    <p:sldId id="266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E50D4-37CE-4EE5-99F1-457025AB53A9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D16E4-3189-439E-B97E-63070BBE72F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19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D120-307F-23B8-5F4A-9EA6406A0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0BE2D-DE01-2696-4476-42C63747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9D11-49E2-15EF-65BC-E1E985F9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B206-65CE-7748-E351-285B7DA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4DB1-18ED-F9D5-DC10-18E6C32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51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615-6C8B-A474-B839-E69DF8AB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AB54-0155-66E6-A5F6-11CBF297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0914-C948-4005-4A72-E5715D0A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D460-4DD5-7283-7116-99F72C99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9D76A-6BD4-69F6-0C4C-1AF7BECB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42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B355-1674-4E34-2B7A-2859734C3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D13A-BB01-CEDE-4F0E-8E7E3391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B11A-4463-CA4B-0338-79E2B8F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1AF2-E2E9-21C9-6137-FAEAE3C4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E71F-8B7F-F1E4-C0B5-653E899C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45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3B21-5BD7-3515-64A0-8B460AF1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46B-7DE7-D465-4AE4-67A70677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EAEC-3973-2384-ACBA-88FAB59A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7462-CBF9-E8F9-5C28-90F636BA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ECDD-D717-42DF-351D-6E691419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02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BD-69A1-E021-E8AD-E608CA0C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8406-2E7A-979B-583C-CB2E34FF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6DF7-1DE4-BB4F-3C2E-6BDC3433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A217-DE74-8A4F-90BF-16D8AFCC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2FD-9175-84BA-34CA-2BFA7937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13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65AE-8D45-2CD1-3E98-6D7BAA4C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93D8-2155-B6CF-55B5-39AC3F84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868F2-F62C-45C2-0D0D-085E5D3F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2CE8-A2D2-0CDA-3799-C383A0B6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B96D-2DAC-F31C-3F8F-69AD41BD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2117-8D91-5E0E-0447-073A715C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26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38A-F5DC-436E-8F37-E1E90700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7703-57B7-8D88-AB28-ED91D406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E359-6963-9491-37E2-60C9F471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38814-CDD9-06FC-6BC5-77FCF524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DC949-BEF2-9052-D241-73169EBC8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C636-FE38-C8A8-9C50-D40D8E9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E5B85-0B27-C972-E64C-C34D4DD7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C3FF0-9BE1-979A-FF28-810AC7F2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CC98-7754-5369-609E-4DFBC23D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4E963-28A4-45FB-567D-96ABB47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DC4D-C506-739B-7D82-BCA8CA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55595-0C78-DCED-DB91-EAC9E3B6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964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AF618-E0F7-2689-11FA-A90C82C8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73356-61AC-4A45-BE71-68C66B9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710F-42BF-6FE8-9131-F0AA052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02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147A-364F-7ED2-5BEA-916C17C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E86E-D93E-70C0-AB2F-46AE5B08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42441-049F-79A7-7893-0DEEF9206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A86F-A0B0-9665-E92A-DC786F5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6261-FA43-4FDE-F256-A679B4CF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0254-6358-5786-65E6-04CAF7F1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41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3FDA-9308-4AED-847B-08720828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7A944-59B2-907A-0A60-B1BCA13C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C327A-9023-9D1A-6669-17869B0A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3D82-EC80-6C2B-921D-70AEE0A7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EE62-659A-895A-0DCF-D62B9EB6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26910-C138-1798-232B-CCDE7059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29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5D949-BE4C-1A4D-12E0-5E8013C3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C900-206D-98CE-8B9A-CCB64315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F3F-0650-3ED4-9113-D7356ACCC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0669-A45D-462F-AC56-7F574DC97E6E}" type="datetimeFigureOut">
              <a:rPr lang="en-HK" smtClean="0"/>
              <a:t>12/2/2025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66ED-D25A-F840-95EC-912A8F355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62D2-8628-79D1-C4A7-C0741F4E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6D3F-D844-46FC-AC52-B352391E9DB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46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ileuklo/EvaluateAI" TargetMode="External"/><Relationship Id="rId2" Type="http://schemas.openxmlformats.org/officeDocument/2006/relationships/hyperlink" Target="mailto:john.lo724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mith.langchain.com/evaluation/how_to_guides/attach_user_feedback" TargetMode="External"/><Relationship Id="rId2" Type="http://schemas.openxmlformats.org/officeDocument/2006/relationships/hyperlink" Target="https://github.com/langchain-ai/langserve/tree/main?tab=readme-ov-file#deploy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agas.io/en/latest/concepts/metrics/available_metrics/" TargetMode="External"/><Relationship Id="rId2" Type="http://schemas.openxmlformats.org/officeDocument/2006/relationships/hyperlink" Target="https://huggingface.co/learn/cookbook/rag_evalu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.langchain.com/docs/tutorials/pdf_q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hkpc.org/sites/default/files/2022-11/2022hkt_security_repor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6E8-DB76-0766-DED6-824A92F5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853159"/>
          </a:xfrm>
        </p:spPr>
        <p:txBody>
          <a:bodyPr>
            <a:normAutofit/>
          </a:bodyPr>
          <a:lstStyle/>
          <a:p>
            <a:r>
              <a:rPr lang="en-HK" dirty="0"/>
              <a:t>RAG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4915-D1D0-ADB4-ED84-8B1E647A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2137"/>
            <a:ext cx="10515600" cy="3404826"/>
          </a:xfrm>
        </p:spPr>
        <p:txBody>
          <a:bodyPr/>
          <a:lstStyle/>
          <a:p>
            <a:r>
              <a:rPr lang="en-HK" dirty="0"/>
              <a:t>Wai Leuk Lo (</a:t>
            </a:r>
            <a:r>
              <a:rPr lang="en-HK" dirty="0">
                <a:hlinkClick r:id="rId2"/>
              </a:rPr>
              <a:t>john.lo7242@gmail.com</a:t>
            </a:r>
            <a:r>
              <a:rPr lang="en-HK" dirty="0"/>
              <a:t>)</a:t>
            </a:r>
          </a:p>
          <a:p>
            <a:r>
              <a:rPr lang="en-HK" dirty="0"/>
              <a:t>Code available at </a:t>
            </a:r>
            <a:r>
              <a:rPr lang="en-HK" dirty="0">
                <a:hlinkClick r:id="rId3"/>
              </a:rPr>
              <a:t>https://github.com/waileuklo/EvaluateAI</a:t>
            </a:r>
            <a:endParaRPr lang="en-H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BF39F-79F6-B51F-0072-42081CB9D4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401734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Faithfulness</a:t>
            </a:r>
          </a:p>
          <a:p>
            <a:r>
              <a:rPr lang="en-US" dirty="0"/>
              <a:t>200, 400, 600 represent chunk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8E1C0-E0E9-2236-586C-C3888180F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79853"/>
            <a:ext cx="6181359" cy="37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7081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Context </a:t>
                </a:r>
                <a:r>
                  <a:rPr lang="en-US" dirty="0" err="1"/>
                  <a:t>precision@K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𝐶𝑜𝑛𝑡𝑒𝑥𝑡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@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𝑟𝑒𝑠𝑢𝑙𝑡𝑠</m:t>
                        </m:r>
                      </m:den>
                    </m:f>
                  </m:oMath>
                </a14:m>
                <a:endParaRPr lang="en-HK" b="0" dirty="0"/>
              </a:p>
              <a:p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indicator that the rank-k document is relevant,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74606-008A-9F96-87EE-3F24A17CA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7081" cy="4351338"/>
              </a:xfrm>
              <a:blipFill>
                <a:blip r:embed="rId2"/>
                <a:stretch>
                  <a:fillRect l="-1365" t="-2661" r="-48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5039D-4396-2F08-6142-7F6482DC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187" y="1377387"/>
            <a:ext cx="5156453" cy="50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4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>
            <a:normAutofit/>
          </a:bodyPr>
          <a:lstStyle/>
          <a:p>
            <a:r>
              <a:rPr lang="en-US" dirty="0"/>
              <a:t>Context </a:t>
            </a:r>
            <a:r>
              <a:rPr lang="en-US" dirty="0" err="1"/>
              <a:t>precision@K</a:t>
            </a:r>
            <a:endParaRPr lang="en-US" dirty="0"/>
          </a:p>
          <a:p>
            <a:r>
              <a:rPr lang="en-US" dirty="0"/>
              <a:t>LLM-based and Non-LLM-based</a:t>
            </a:r>
          </a:p>
          <a:p>
            <a:r>
              <a:rPr lang="en-US" dirty="0"/>
              <a:t>Not yet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5039D-4396-2F08-6142-7F6482DC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347" y="1825625"/>
            <a:ext cx="5156453" cy="12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7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Context recall</a:t>
            </a:r>
          </a:p>
          <a:p>
            <a:r>
              <a:rPr lang="en-US" dirty="0"/>
              <a:t>Not yet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EB18C-306B-F622-3BD7-0562F865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50066"/>
            <a:ext cx="3708474" cy="50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8A1-9D5E-7153-D51C-CA59284E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C94-FF07-B5A3-CC36-6B4DDD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HK" b="0" i="0" u="none" strike="noStrike" baseline="0" dirty="0"/>
              <a:t>Deployment:  </a:t>
            </a:r>
            <a:r>
              <a:rPr lang="en-HK" b="0" i="0" u="none" strike="noStrike" baseline="0" dirty="0" err="1"/>
              <a:t>LangServe</a:t>
            </a:r>
            <a:r>
              <a:rPr lang="en-HK" b="0" i="0" u="none" strike="noStrike" baseline="0" dirty="0"/>
              <a:t>(</a:t>
            </a:r>
            <a:r>
              <a:rPr lang="en-HK" b="0" i="0" u="none" strike="noStrike" baseline="0" dirty="0">
                <a:hlinkClick r:id="rId2"/>
              </a:rPr>
              <a:t>https://github.com/langchain-ai/langserve/tree/main?tab=readme-ov-file#deployment</a:t>
            </a:r>
            <a:r>
              <a:rPr lang="en-HK" b="0" i="0" u="none" strike="noStrike" baseline="0" dirty="0"/>
              <a:t>)</a:t>
            </a:r>
          </a:p>
          <a:p>
            <a:pPr>
              <a:spcAft>
                <a:spcPts val="1000"/>
              </a:spcAft>
            </a:pPr>
            <a:r>
              <a:rPr lang="en-HK" dirty="0"/>
              <a:t>User feedback: </a:t>
            </a:r>
            <a:r>
              <a:rPr lang="en-HK" dirty="0" err="1"/>
              <a:t>LangSmith</a:t>
            </a:r>
            <a:r>
              <a:rPr lang="en-HK" dirty="0"/>
              <a:t> (</a:t>
            </a:r>
            <a:r>
              <a:rPr lang="en-HK" dirty="0">
                <a:hlinkClick r:id="rId3"/>
              </a:rPr>
              <a:t>https://docs.smith.langchain.com/evaluation/how_to_guides/attach_user_feedback</a:t>
            </a:r>
            <a:r>
              <a:rPr lang="en-HK" dirty="0"/>
              <a:t>)</a:t>
            </a:r>
            <a:endParaRPr lang="en-HK" b="0" i="0" u="none" strike="noStrike" baseline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E703B-BF37-790B-990E-A1CC8C021EA1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17802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F7AD7-8E58-604B-5458-D4E79702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0A7F-142F-4AB5-7AAA-1244FC4B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FBE4-4F69-5032-29B9-ADC968F8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Most of the codes are from </a:t>
            </a:r>
            <a:r>
              <a:rPr lang="en-HK" b="0" i="0" u="none" strike="noStrike" baseline="0" dirty="0">
                <a:hlinkClick r:id="rId2"/>
              </a:rPr>
              <a:t>https://huggingface.co/learn/cookbook/rag_evaluation</a:t>
            </a:r>
            <a:endParaRPr lang="en-HK" b="0" i="0" u="none" strike="noStrike" baseline="0" dirty="0"/>
          </a:p>
          <a:p>
            <a:pPr>
              <a:spcAft>
                <a:spcPts val="1000"/>
              </a:spcAft>
            </a:pPr>
            <a:r>
              <a:rPr lang="en-HK" dirty="0"/>
              <a:t>We referenced the following for metrics </a:t>
            </a:r>
            <a:r>
              <a:rPr lang="en-HK" dirty="0">
                <a:hlinkClick r:id="rId3"/>
              </a:rPr>
              <a:t>https://docs.ragas.io/en/latest/concepts/metrics/available_metrics/</a:t>
            </a:r>
            <a:endParaRPr lang="en-HK" dirty="0"/>
          </a:p>
          <a:p>
            <a:pPr>
              <a:spcAft>
                <a:spcPts val="1000"/>
              </a:spcAft>
            </a:pPr>
            <a:r>
              <a:rPr lang="en-HK" b="0" i="0" u="none" strike="noStrike" baseline="0" dirty="0"/>
              <a:t>We referenced the following code for pdf loading</a:t>
            </a:r>
            <a:br>
              <a:rPr lang="en-HK" dirty="0"/>
            </a:br>
            <a:r>
              <a:rPr lang="en-HK" dirty="0">
                <a:hlinkClick r:id="rId4"/>
              </a:rPr>
              <a:t>https://python.langchain.com/docs/tutorials/pdf_qa/</a:t>
            </a:r>
            <a:endParaRPr lang="en-HK" b="0" i="0" u="none" strike="noStrike" baseline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63422-0F09-A521-8B23-608AE9E4A0BD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172633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RAG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trained on past data</a:t>
            </a:r>
          </a:p>
          <a:p>
            <a:r>
              <a:rPr lang="en-US" dirty="0"/>
              <a:t>External knowledge base for update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3306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RAG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Indexing</a:t>
            </a:r>
          </a:p>
          <a:p>
            <a:pPr lvl="1"/>
            <a:r>
              <a:rPr lang="en-HK" dirty="0"/>
              <a:t>Load data / documents</a:t>
            </a:r>
          </a:p>
          <a:p>
            <a:pPr lvl="1"/>
            <a:r>
              <a:rPr lang="en-HK" dirty="0"/>
              <a:t>Split documents into small chunks</a:t>
            </a:r>
          </a:p>
          <a:p>
            <a:pPr lvl="1"/>
            <a:r>
              <a:rPr lang="en-HK" dirty="0"/>
              <a:t>Store the chunks in a </a:t>
            </a:r>
            <a:r>
              <a:rPr lang="en-HK" dirty="0" err="1"/>
              <a:t>vectorstore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5" name="Picture 4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4A834BF-0308-98BD-C103-D6633F5C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70" y="1825625"/>
            <a:ext cx="5322943" cy="2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RAG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Retrieval and Generation</a:t>
            </a:r>
          </a:p>
          <a:p>
            <a:pPr lvl="1"/>
            <a:r>
              <a:rPr lang="en-HK" dirty="0"/>
              <a:t>Retrieve relevant chunks based on input</a:t>
            </a:r>
          </a:p>
          <a:p>
            <a:pPr lvl="1"/>
            <a:r>
              <a:rPr lang="en-HK" dirty="0"/>
              <a:t>Generate answer based on input and retrieved chunks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834BF-0308-98BD-C103-D6633F5CE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9820" y="1825625"/>
            <a:ext cx="5217843" cy="26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50752" cy="4351338"/>
          </a:xfrm>
        </p:spPr>
        <p:txBody>
          <a:bodyPr/>
          <a:lstStyle/>
          <a:p>
            <a:r>
              <a:rPr lang="en-HK" dirty="0"/>
              <a:t>Guided and interactive AI: User input (Finance, IT, Logistics)</a:t>
            </a:r>
          </a:p>
          <a:p>
            <a:r>
              <a:rPr lang="en-HK" dirty="0"/>
              <a:t>Topic specific: Knowledge base</a:t>
            </a:r>
          </a:p>
          <a:p>
            <a:r>
              <a:rPr lang="en-HK" dirty="0"/>
              <a:t>Evaluation: Need questions &amp; ground truth answers</a:t>
            </a:r>
          </a:p>
          <a:p>
            <a:r>
              <a:rPr lang="en-HK" dirty="0"/>
              <a:t>Usage monitoring: </a:t>
            </a:r>
            <a:r>
              <a:rPr lang="en-HK" dirty="0" err="1"/>
              <a:t>LangSmith</a:t>
            </a:r>
            <a:r>
              <a:rPr lang="en-HK" dirty="0"/>
              <a:t> (not implemented)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13844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023" cy="4351338"/>
          </a:xfrm>
        </p:spPr>
        <p:txBody>
          <a:bodyPr/>
          <a:lstStyle/>
          <a:p>
            <a:r>
              <a:rPr lang="en-HK" dirty="0"/>
              <a:t>Knowledge base: documents online</a:t>
            </a:r>
          </a:p>
          <a:p>
            <a:r>
              <a:rPr lang="en-HK" dirty="0"/>
              <a:t>Use </a:t>
            </a:r>
            <a:r>
              <a:rPr lang="en-HK" b="1" dirty="0"/>
              <a:t>LLM </a:t>
            </a:r>
            <a:r>
              <a:rPr lang="en-HK" dirty="0"/>
              <a:t>to generate questions and ground truth answers</a:t>
            </a:r>
          </a:p>
          <a:p>
            <a:r>
              <a:rPr lang="en-HK" dirty="0"/>
              <a:t>Run RAG on questions to give answers</a:t>
            </a:r>
          </a:p>
          <a:p>
            <a:r>
              <a:rPr lang="en-HK" dirty="0"/>
              <a:t>Evaluate RAG with </a:t>
            </a:r>
            <a:r>
              <a:rPr lang="en-HK" b="1" dirty="0"/>
              <a:t>LLM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141605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/>
          <a:lstStyle/>
          <a:p>
            <a:r>
              <a:rPr lang="en-US" dirty="0"/>
              <a:t>Topic: IT</a:t>
            </a:r>
          </a:p>
          <a:p>
            <a:r>
              <a:rPr lang="en-US" dirty="0"/>
              <a:t>Knowledge base: </a:t>
            </a:r>
            <a:r>
              <a:rPr lang="en-HK" dirty="0">
                <a:hlinkClick r:id="rId2"/>
              </a:rPr>
              <a:t>2022hkt_security_report</a:t>
            </a:r>
            <a:endParaRPr lang="en-US" dirty="0"/>
          </a:p>
          <a:p>
            <a:r>
              <a:rPr lang="en-US" dirty="0"/>
              <a:t>Generate questions &amp; answers based on the pdf: Mistral AI</a:t>
            </a:r>
          </a:p>
          <a:p>
            <a:r>
              <a:rPr lang="en-US" dirty="0"/>
              <a:t>Select the good ones for RAG evaluation</a:t>
            </a:r>
          </a:p>
          <a:p>
            <a:r>
              <a:rPr lang="en-US" dirty="0"/>
              <a:t>Build and run RAG: Zephyr</a:t>
            </a:r>
          </a:p>
          <a:p>
            <a:r>
              <a:rPr lang="en-US" dirty="0"/>
              <a:t>Evaluate RAG: ChatGPT-4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FE1CB-1679-65A8-05B3-18B4A036F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603" y="1825625"/>
            <a:ext cx="6056365" cy="34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2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Faithfulness</a:t>
            </a:r>
          </a:p>
          <a:p>
            <a:r>
              <a:rPr lang="en-US" dirty="0"/>
              <a:t>Context </a:t>
            </a:r>
            <a:r>
              <a:rPr lang="en-US" dirty="0" err="1"/>
              <a:t>precision@K</a:t>
            </a:r>
            <a:endParaRPr lang="en-US" dirty="0"/>
          </a:p>
          <a:p>
            <a:r>
              <a:rPr lang="en-US" dirty="0"/>
              <a:t>Context recall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</p:spTree>
    <p:extLst>
      <p:ext uri="{BB962C8B-B14F-4D97-AF65-F5344CB8AC3E}">
        <p14:creationId xmlns:p14="http://schemas.microsoft.com/office/powerpoint/2010/main" val="341377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7C2C-7B87-2FD0-3B4A-A54AFF2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4606-008A-9F96-87EE-3F24A17C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081" cy="4351338"/>
          </a:xfrm>
        </p:spPr>
        <p:txBody>
          <a:bodyPr/>
          <a:lstStyle/>
          <a:p>
            <a:r>
              <a:rPr lang="en-US" dirty="0"/>
              <a:t>Faithfulness</a:t>
            </a:r>
          </a:p>
          <a:p>
            <a:r>
              <a:rPr lang="en-US" dirty="0"/>
              <a:t>LLM based</a:t>
            </a:r>
          </a:p>
          <a:p>
            <a:r>
              <a:rPr lang="en-US" dirty="0"/>
              <a:t>Prompt ChatGPT-4 to evaluate the faithfulness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3117-FF57-D5CF-6C04-B17F1398B7E4}"/>
              </a:ext>
            </a:extLst>
          </p:cNvPr>
          <p:cNvSpPr txBox="1"/>
          <p:nvPr/>
        </p:nvSpPr>
        <p:spPr>
          <a:xfrm>
            <a:off x="-57873" y="648866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chemeClr val="bg1">
                    <a:lumMod val="75000"/>
                  </a:schemeClr>
                </a:solidFill>
              </a:rPr>
              <a:t>Wai Leuk 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EBA89-7FE7-1223-69BA-AB8899FB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01826"/>
            <a:ext cx="7884649" cy="26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4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425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Office Theme</vt:lpstr>
      <vt:lpstr>RAG Chatbot</vt:lpstr>
      <vt:lpstr>RAG Chatbot</vt:lpstr>
      <vt:lpstr>RAG Chatbot</vt:lpstr>
      <vt:lpstr>RAG Chatbot</vt:lpstr>
      <vt:lpstr>Requirements</vt:lpstr>
      <vt:lpstr>Workflow</vt:lpstr>
      <vt:lpstr>Case Study</vt:lpstr>
      <vt:lpstr>Metrics</vt:lpstr>
      <vt:lpstr>Metrics</vt:lpstr>
      <vt:lpstr>Metrics</vt:lpstr>
      <vt:lpstr>Metrics</vt:lpstr>
      <vt:lpstr>Metrics</vt:lpstr>
      <vt:lpstr>Metrics</vt:lpstr>
      <vt:lpstr>Things to do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DROP: Reading Comprehension</dc:title>
  <dc:creator>Wai Leuk LO</dc:creator>
  <cp:lastModifiedBy>Wai Leuk LO</cp:lastModifiedBy>
  <cp:revision>63</cp:revision>
  <dcterms:created xsi:type="dcterms:W3CDTF">2023-11-27T13:09:52Z</dcterms:created>
  <dcterms:modified xsi:type="dcterms:W3CDTF">2025-02-11T18:04:38Z</dcterms:modified>
</cp:coreProperties>
</file>