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8" r:id="rId4"/>
    <p:sldId id="269" r:id="rId5"/>
    <p:sldId id="260" r:id="rId6"/>
    <p:sldId id="261" r:id="rId7"/>
    <p:sldId id="270" r:id="rId8"/>
    <p:sldId id="259" r:id="rId9"/>
    <p:sldId id="262" r:id="rId10"/>
    <p:sldId id="271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E50D4-37CE-4EE5-99F1-457025AB53A9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D16E4-3189-439E-B97E-63070BBE72F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19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D120-307F-23B8-5F4A-9EA6406A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0BE2D-DE01-2696-4476-42C63747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9D11-49E2-15EF-65BC-E1E985F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B206-65CE-7748-E351-285B7DA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4DB1-18ED-F9D5-DC10-18E6C32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51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615-6C8B-A474-B839-E69DF8AB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AB54-0155-66E6-A5F6-11CBF297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0914-C948-4005-4A72-E5715D0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D460-4DD5-7283-7116-99F72C99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D76A-6BD4-69F6-0C4C-1AF7BECB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42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B355-1674-4E34-2B7A-2859734C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D13A-BB01-CEDE-4F0E-8E7E3391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B11A-4463-CA4B-0338-79E2B8F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1AF2-E2E9-21C9-6137-FAEAE3C4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E71F-8B7F-F1E4-C0B5-653E899C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45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B21-5BD7-3515-64A0-8B460AF1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46B-7DE7-D465-4AE4-67A7067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EAEC-3973-2384-ACBA-88FAB59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7462-CBF9-E8F9-5C28-90F636B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ECDD-D717-42DF-351D-6E691419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02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BD-69A1-E021-E8AD-E608CA0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8406-2E7A-979B-583C-CB2E34FF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6DF7-1DE4-BB4F-3C2E-6BDC343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A217-DE74-8A4F-90BF-16D8AFCC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2FD-9175-84BA-34CA-2BFA7937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1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65AE-8D45-2CD1-3E98-6D7BAA4C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93D8-2155-B6CF-55B5-39AC3F84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68F2-F62C-45C2-0D0D-085E5D3F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2CE8-A2D2-0CDA-3799-C383A0B6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B96D-2DAC-F31C-3F8F-69AD41BD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2117-8D91-5E0E-0447-073A71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26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38A-F5DC-436E-8F37-E1E90700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7703-57B7-8D88-AB28-ED91D406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E359-6963-9491-37E2-60C9F471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8814-CDD9-06FC-6BC5-77FCF524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DC949-BEF2-9052-D241-73169EBC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C636-FE38-C8A8-9C50-D40D8E9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E5B85-0B27-C972-E64C-C34D4DD7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C3FF0-9BE1-979A-FF28-810AC7F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C98-7754-5369-609E-4DFBC23D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4E963-28A4-45FB-567D-96ABB47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DC4D-C506-739B-7D82-BCA8CA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55595-0C78-DCED-DB91-EAC9E3B6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9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F618-E0F7-2689-11FA-A90C82C8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73356-61AC-4A45-BE71-68C66B9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710F-42BF-6FE8-9131-F0AA052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0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147A-364F-7ED2-5BEA-916C17C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E86E-D93E-70C0-AB2F-46AE5B08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42441-049F-79A7-7893-0DEEF920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A86F-A0B0-9665-E92A-DC786F5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6261-FA43-4FDE-F256-A679B4CF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0254-6358-5786-65E6-04CAF7F1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41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3FDA-9308-4AED-847B-08720828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7A944-59B2-907A-0A60-B1BCA13C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327A-9023-9D1A-6669-17869B0A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3D82-EC80-6C2B-921D-70AEE0A7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EE62-659A-895A-0DCF-D62B9EB6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6910-C138-1798-232B-CCDE7059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29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D949-BE4C-1A4D-12E0-5E8013C3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C900-206D-98CE-8B9A-CCB64315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F3F-0650-3ED4-9113-D7356ACC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0669-A45D-462F-AC56-7F574DC97E6E}" type="datetimeFigureOut">
              <a:rPr lang="en-HK" smtClean="0"/>
              <a:t>27/4/2024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66ED-D25A-F840-95EC-912A8F35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62D2-8628-79D1-C4A7-C0741F4E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46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leuklo/VQNE" TargetMode="External"/><Relationship Id="rId2" Type="http://schemas.openxmlformats.org/officeDocument/2006/relationships/hyperlink" Target="mailto:wlloaa@connect.ust.h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80305.3599542" TargetMode="External"/><Relationship Id="rId2" Type="http://schemas.openxmlformats.org/officeDocument/2006/relationships/hyperlink" Target="https://github.com/Dywangxin/RED_experi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6E8-DB76-0766-DED6-824A92F5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853159"/>
          </a:xfrm>
        </p:spPr>
        <p:txBody>
          <a:bodyPr>
            <a:normAutofit fontScale="90000"/>
          </a:bodyPr>
          <a:lstStyle/>
          <a:p>
            <a:r>
              <a:rPr lang="en-HK" dirty="0"/>
              <a:t>Topic 4: Graph Mining –</a:t>
            </a:r>
            <a:br>
              <a:rPr lang="en-HK" dirty="0"/>
            </a:br>
            <a:r>
              <a:rPr lang="en-HK" dirty="0"/>
              <a:t>VQNE: Variational Quantum Network Embedding</a:t>
            </a:r>
            <a:br>
              <a:rPr lang="en-HK" dirty="0"/>
            </a:br>
            <a:r>
              <a:rPr lang="en-HK" dirty="0"/>
              <a:t>with Application to Network Alignment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4915-D1D0-ADB4-ED84-8B1E647A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2137"/>
            <a:ext cx="10515600" cy="3404826"/>
          </a:xfrm>
        </p:spPr>
        <p:txBody>
          <a:bodyPr/>
          <a:lstStyle/>
          <a:p>
            <a:r>
              <a:rPr lang="en-HK" dirty="0"/>
              <a:t>Group 3: Wai Leuk Lo (</a:t>
            </a:r>
            <a:r>
              <a:rPr lang="en-HK" dirty="0">
                <a:hlinkClick r:id="rId2"/>
              </a:rPr>
              <a:t>wlloaa@connect.ust.hk</a:t>
            </a:r>
            <a:r>
              <a:rPr lang="en-HK" dirty="0"/>
              <a:t>)</a:t>
            </a:r>
          </a:p>
          <a:p>
            <a:r>
              <a:rPr lang="en-HK" dirty="0"/>
              <a:t>Code available at </a:t>
            </a:r>
            <a:r>
              <a:rPr lang="en-HK" dirty="0">
                <a:hlinkClick r:id="rId3"/>
              </a:rPr>
              <a:t>https://github.com/waileuklo/VQNE</a:t>
            </a:r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BF39F-79F6-B51F-0072-42081CB9D4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401734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8B5D1-DDB0-8F02-8662-3AE732A7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503108"/>
            <a:ext cx="7177268" cy="2192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6123-F5CF-6BB9-B4EF-2735EE3F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759370" cy="2312324"/>
          </a:xfrm>
        </p:spPr>
        <p:txBody>
          <a:bodyPr>
            <a:normAutofit/>
          </a:bodyPr>
          <a:lstStyle/>
          <a:p>
            <a:r>
              <a:rPr lang="en-HK" dirty="0" err="1"/>
              <a:t>Precision@K</a:t>
            </a:r>
            <a:endParaRPr lang="en-HK" dirty="0"/>
          </a:p>
          <a:p>
            <a:r>
              <a:rPr lang="en-HK" dirty="0"/>
              <a:t>Almost no learning on Fb-Tt dataset</a:t>
            </a:r>
          </a:p>
          <a:p>
            <a:r>
              <a:rPr lang="en-HK" dirty="0"/>
              <a:t>Some learning on Wb-Db dataset</a:t>
            </a:r>
          </a:p>
          <a:p>
            <a:r>
              <a:rPr lang="en-HK" dirty="0"/>
              <a:t>More training ≠ Better performance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0D8664-F2EC-C002-885F-DC857C3C3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9" y="3819306"/>
            <a:ext cx="3733800" cy="63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AB4E6-42BB-346E-D494-22954553CEED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185800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pic>
        <p:nvPicPr>
          <p:cNvPr id="4" name="Picture 3" descr="A network diagram of blue dots&#10;&#10;Description automatically generated">
            <a:extLst>
              <a:ext uri="{FF2B5EF4-FFF2-40B4-BE49-F238E27FC236}">
                <a16:creationId xmlns:a16="http://schemas.microsoft.com/office/drawing/2014/main" id="{70BBBE9A-1329-3BC8-AA25-FD915E5B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0" y="1582750"/>
            <a:ext cx="4111747" cy="3289398"/>
          </a:xfrm>
          <a:prstGeom prst="rect">
            <a:avLst/>
          </a:prstGeom>
        </p:spPr>
      </p:pic>
      <p:pic>
        <p:nvPicPr>
          <p:cNvPr id="7" name="Picture 6" descr="A close-up of a network&#10;&#10;Description automatically generated">
            <a:extLst>
              <a:ext uri="{FF2B5EF4-FFF2-40B4-BE49-F238E27FC236}">
                <a16:creationId xmlns:a16="http://schemas.microsoft.com/office/drawing/2014/main" id="{53951389-C9EA-3CBE-07A0-F1077D74E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36" y="1505968"/>
            <a:ext cx="4615626" cy="3692501"/>
          </a:xfrm>
          <a:prstGeom prst="rect">
            <a:avLst/>
          </a:prstGeom>
        </p:spPr>
      </p:pic>
      <p:pic>
        <p:nvPicPr>
          <p:cNvPr id="9" name="Picture 8" descr="A group of blue dots&#10;&#10;Description automatically generated">
            <a:extLst>
              <a:ext uri="{FF2B5EF4-FFF2-40B4-BE49-F238E27FC236}">
                <a16:creationId xmlns:a16="http://schemas.microsoft.com/office/drawing/2014/main" id="{103157B7-48F2-6BE9-F8C6-1762F4F4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37" y="1486773"/>
            <a:ext cx="4207725" cy="336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5E580-28D4-2893-1E73-A436DE31D10B}"/>
              </a:ext>
            </a:extLst>
          </p:cNvPr>
          <p:cNvSpPr txBox="1"/>
          <p:nvPr/>
        </p:nvSpPr>
        <p:spPr>
          <a:xfrm>
            <a:off x="1359027" y="4691282"/>
            <a:ext cx="18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Matched vertices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1B9A4-93B8-D719-AC75-027F3EB281C6}"/>
              </a:ext>
            </a:extLst>
          </p:cNvPr>
          <p:cNvSpPr txBox="1"/>
          <p:nvPr/>
        </p:nvSpPr>
        <p:spPr>
          <a:xfrm>
            <a:off x="5081398" y="4691282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Un-matched vertices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74EB4-7EBD-69DA-0ED3-4920FA63F77D}"/>
              </a:ext>
            </a:extLst>
          </p:cNvPr>
          <p:cNvSpPr txBox="1"/>
          <p:nvPr/>
        </p:nvSpPr>
        <p:spPr>
          <a:xfrm>
            <a:off x="9028439" y="4691282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Un-matched 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803EC-7BEA-2548-C574-28F0066BA2C8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5528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78EA-B357-B0A3-0818-0C84EC86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Code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E62C-DD86-B278-6439-3D0AC312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5702"/>
          </a:xfrm>
        </p:spPr>
        <p:txBody>
          <a:bodyPr>
            <a:normAutofit/>
          </a:bodyPr>
          <a:lstStyle/>
          <a:p>
            <a:r>
              <a:rPr lang="en-HK" dirty="0"/>
              <a:t>Parameters have physical meaning (rotation angle)</a:t>
            </a:r>
          </a:p>
          <a:p>
            <a:r>
              <a:rPr lang="en-HK" dirty="0"/>
              <a:t>Print out model parameters</a:t>
            </a:r>
          </a:p>
          <a:p>
            <a:r>
              <a:rPr lang="en-HK" dirty="0"/>
              <a:t>Check inner products between states</a:t>
            </a:r>
          </a:p>
          <a:p>
            <a:r>
              <a:rPr lang="en-HK" dirty="0"/>
              <a:t>Check state vectors after quantum walk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5F6FD-4B78-F90F-4BB6-5ACBFCB87445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409368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We referenced the following code for quantum walk (</a:t>
            </a:r>
            <a:r>
              <a:rPr lang="en-HK" b="0" i="0" u="none" strike="noStrike" baseline="0" dirty="0">
                <a:hlinkClick r:id="rId2"/>
              </a:rPr>
              <a:t>https://github.com/Dywangxin/RED_experiments</a:t>
            </a:r>
            <a:r>
              <a:rPr lang="en-HK" b="0" i="0" u="none" strike="noStrike" baseline="0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/>
              <a:t>We thank the authors of the original VQNE paper (</a:t>
            </a:r>
            <a:r>
              <a:rPr lang="en-US" dirty="0">
                <a:hlinkClick r:id="rId3"/>
              </a:rPr>
              <a:t>Ye et al., 2023</a:t>
            </a:r>
            <a:r>
              <a:rPr lang="en-US" dirty="0"/>
              <a:t>)for the email correspondence and their input in debugging our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E703B-BF37-790B-990E-A1CC8C021EA1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1780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Network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(social) network can be modeled as a graph</a:t>
            </a:r>
          </a:p>
          <a:p>
            <a:r>
              <a:rPr lang="en-US" dirty="0"/>
              <a:t>Node: User</a:t>
            </a:r>
          </a:p>
          <a:p>
            <a:r>
              <a:rPr lang="en-US" dirty="0"/>
              <a:t>Edge: Relation between two users</a:t>
            </a:r>
          </a:p>
          <a:p>
            <a:r>
              <a:rPr lang="en-US" dirty="0"/>
              <a:t>Undirected and unweighted graph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257F-DD7C-1A59-3F26-1A94A791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22732" y="365125"/>
            <a:ext cx="419222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3306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Quantum Computing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Single qubit quantum state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HK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n-qubit quantum state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⟩=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0⋯00</m:t>
                                </m:r>
                              </m:e>
                            </m:d>
                          </m:e>
                        </m:groupChr>
                      </m:e>
                      <m:li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0⋯01</m:t>
                                </m:r>
                              </m:e>
                            </m:d>
                          </m:e>
                        </m:groupChr>
                      </m:e>
                      <m:li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HK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limLow>
                      <m:limLow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1⋯11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HK" dirty="0"/>
                              <m:t> </m:t>
                            </m:r>
                          </m:e>
                        </m:groupChr>
                      </m:e>
                      <m:li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</m:oMath>
                </a14:m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0⋯00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1, 0, 0, 0</m:t>
                            </m:r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HK" b="0" dirty="0"/>
              </a:p>
              <a:p>
                <a:pPr lvl="1"/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51257F-DD7C-1A59-3F26-1A94A791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395" y="879734"/>
            <a:ext cx="3814564" cy="403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0F8D5-D588-21DC-1D3F-03BE9609028B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24679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Quantum Computing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HK" dirty="0"/>
                  <a:t>Quantum circuits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HK" dirty="0"/>
                  <a:t>Unitary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>
                <a:blip r:embed="rId2"/>
                <a:stretch>
                  <a:fillRect l="-812" t="-23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51257F-DD7C-1A59-3F26-1A94A791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395" y="879734"/>
            <a:ext cx="3814564" cy="403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4959D-0DB3-6E37-8C63-CBF42AF99D76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243827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Methodology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Merge source graph and target graph</a:t>
            </a:r>
          </a:p>
          <a:p>
            <a:r>
              <a:rPr lang="en-HK" dirty="0"/>
              <a:t>Discrete-time quantum walk on the graph</a:t>
            </a:r>
          </a:p>
          <a:p>
            <a:r>
              <a:rPr lang="en-HK" dirty="0"/>
              <a:t>Quantum embedding ansatz on the encoded state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A0BCC-92F2-461A-9831-677E6615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429000"/>
            <a:ext cx="9791999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3D923-C376-5C0C-B04A-2A9040420606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16657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Merge source graph and target graph</a:t>
            </a:r>
          </a:p>
          <a:p>
            <a:r>
              <a:rPr lang="en-HK" dirty="0"/>
              <a:t>Start from the source graph </a:t>
            </a:r>
            <a:r>
              <a:rPr lang="en-HK" dirty="0" err="1"/>
              <a:t>G</a:t>
            </a:r>
            <a:r>
              <a:rPr lang="en-HK" baseline="30000" dirty="0" err="1"/>
              <a:t>s</a:t>
            </a:r>
            <a:endParaRPr lang="en-HK" baseline="30000" dirty="0"/>
          </a:p>
          <a:p>
            <a:r>
              <a:rPr lang="en-HK" dirty="0"/>
              <a:t>Add all edges from the target graph G</a:t>
            </a:r>
            <a:r>
              <a:rPr lang="en-HK" baseline="30000" dirty="0"/>
              <a:t>t</a:t>
            </a:r>
          </a:p>
          <a:p>
            <a:r>
              <a:rPr lang="en-HK" dirty="0"/>
              <a:t>Add only those vertices from G</a:t>
            </a:r>
            <a:r>
              <a:rPr lang="en-HK" baseline="30000" dirty="0"/>
              <a:t>t</a:t>
            </a:r>
            <a:r>
              <a:rPr lang="en-HK" dirty="0"/>
              <a:t> that are not anchor links</a:t>
            </a:r>
          </a:p>
        </p:txBody>
      </p:sp>
      <p:pic>
        <p:nvPicPr>
          <p:cNvPr id="5" name="Picture 4" descr="A diagram of a number connected to a line&#10;&#10;Description automatically generated with medium confidence">
            <a:extLst>
              <a:ext uri="{FF2B5EF4-FFF2-40B4-BE49-F238E27FC236}">
                <a16:creationId xmlns:a16="http://schemas.microsoft.com/office/drawing/2014/main" id="{280E2212-BF3B-AC4E-B999-D761573A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" y="3772772"/>
            <a:ext cx="1611397" cy="3011936"/>
          </a:xfrm>
          <a:prstGeom prst="rect">
            <a:avLst/>
          </a:prstGeom>
        </p:spPr>
      </p:pic>
      <p:pic>
        <p:nvPicPr>
          <p:cNvPr id="7" name="Picture 6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EAD0DDC4-9E1D-CD85-55DB-1DD025BF3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65" y="3772772"/>
            <a:ext cx="1538293" cy="3060797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7649F9C8-2CB5-A606-97DF-17E3F49A1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8" y="3886942"/>
            <a:ext cx="4869723" cy="2971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2F2CAB-DD74-C6E2-9C94-3BAB2D0FB936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2074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Methodology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28C94-FF07-B5A3-CC36-6B4DDDC1A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degree of vertex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Discrete-time quantum walk on the graph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⊗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ra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HK" dirty="0"/>
              </a:p>
              <a:p>
                <a:r>
                  <a:rPr lang="en-US" dirty="0"/>
                  <a:t>Biased quantum walk</a:t>
                </a:r>
              </a:p>
              <a:p>
                <a:r>
                  <a:rPr lang="en-US" dirty="0"/>
                  <a:t>Unbiased quantum walk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28C94-FF07-B5A3-CC36-6B4DDDC1A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b="-24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23D923-C376-5C0C-B04A-2A9040420606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21708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426FC-D4B8-E6CD-EF4E-B686B272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5912" y="1027906"/>
            <a:ext cx="6704940" cy="5012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8F5519E-2021-92D1-552F-8FE34D3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2AEA65-8C6B-16EF-5EF2-48FCD9A9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6642" cy="1797251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Quantum embedding ansatz on the encoded state</a:t>
            </a:r>
          </a:p>
          <a:p>
            <a:r>
              <a:rPr lang="en-HK" dirty="0"/>
              <a:t>Loss function = Triplet loss + Elastic Potential Energy</a:t>
            </a:r>
          </a:p>
        </p:txBody>
      </p:sp>
      <p:pic>
        <p:nvPicPr>
          <p:cNvPr id="4" name="Picture 3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7CB52F95-BC78-64BA-04F2-388CA1CC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1" y="3757811"/>
            <a:ext cx="3860739" cy="62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14DEE-846A-5854-CB27-7D1B14BB400A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138841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8B5D1-DDB0-8F02-8662-3AE732A7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978788"/>
            <a:ext cx="3904454" cy="2192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6123-F5CF-6BB9-B4EF-2735EE3F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759370" cy="2312324"/>
          </a:xfrm>
        </p:spPr>
        <p:txBody>
          <a:bodyPr>
            <a:normAutofit/>
          </a:bodyPr>
          <a:lstStyle/>
          <a:p>
            <a:r>
              <a:rPr lang="en-HK" dirty="0"/>
              <a:t>Facebook-Twitter</a:t>
            </a:r>
          </a:p>
          <a:p>
            <a:r>
              <a:rPr lang="en-HK" dirty="0"/>
              <a:t>Weibo-</a:t>
            </a:r>
            <a:r>
              <a:rPr lang="en-HK" dirty="0" err="1"/>
              <a:t>Doban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AB4E6-42BB-346E-D494-22954553CEED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76057-62DA-1921-1CA8-E2B05393DA21}"/>
              </a:ext>
            </a:extLst>
          </p:cNvPr>
          <p:cNvSpPr/>
          <p:nvPr/>
        </p:nvSpPr>
        <p:spPr>
          <a:xfrm>
            <a:off x="978061" y="4041406"/>
            <a:ext cx="3628663" cy="4727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74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415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Office Theme</vt:lpstr>
      <vt:lpstr>Topic 4: Graph Mining – VQNE: Variational Quantum Network Embedding with Application to Network Alignment - Implementation</vt:lpstr>
      <vt:lpstr>Network Alignment</vt:lpstr>
      <vt:lpstr>Quantum Computing</vt:lpstr>
      <vt:lpstr>Quantum Computing</vt:lpstr>
      <vt:lpstr>Methodology</vt:lpstr>
      <vt:lpstr>Methodology</vt:lpstr>
      <vt:lpstr>Methodology</vt:lpstr>
      <vt:lpstr>Methodology</vt:lpstr>
      <vt:lpstr>Datasets</vt:lpstr>
      <vt:lpstr>Results</vt:lpstr>
      <vt:lpstr>Results</vt:lpstr>
      <vt:lpstr>Code Debugging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DROP: Reading Comprehension</dc:title>
  <dc:creator>Wai Leuk LO</dc:creator>
  <cp:lastModifiedBy>Wai Leuk LO</cp:lastModifiedBy>
  <cp:revision>35</cp:revision>
  <dcterms:created xsi:type="dcterms:W3CDTF">2023-11-27T13:09:52Z</dcterms:created>
  <dcterms:modified xsi:type="dcterms:W3CDTF">2024-04-27T05:20:34Z</dcterms:modified>
</cp:coreProperties>
</file>