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8"/>
  </p:notesMasterIdLst>
  <p:sldIdLst>
    <p:sldId id="262" r:id="rId2"/>
    <p:sldId id="258" r:id="rId3"/>
    <p:sldId id="259" r:id="rId4"/>
    <p:sldId id="261" r:id="rId5"/>
    <p:sldId id="263" r:id="rId6"/>
    <p:sldId id="264" r:id="rId7"/>
    <p:sldId id="265" r:id="rId8"/>
    <p:sldId id="266" r:id="rId9"/>
    <p:sldId id="267" r:id="rId10"/>
    <p:sldId id="268" r:id="rId11"/>
    <p:sldId id="269" r:id="rId12"/>
    <p:sldId id="270" r:id="rId13"/>
    <p:sldId id="260" r:id="rId14"/>
    <p:sldId id="271" r:id="rId15"/>
    <p:sldId id="272" r:id="rId16"/>
    <p:sldId id="273"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3" d="100"/>
          <a:sy n="73" d="100"/>
        </p:scale>
        <p:origin x="-12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9B327-7F64-4E23-9541-1550D2FDFB75}" type="datetimeFigureOut">
              <a:rPr lang="fr-FR" smtClean="0"/>
              <a:pPr/>
              <a:t>19/11/2023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61ACB-359E-47CE-8E35-3A6D4A00133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BE61ACB-359E-47CE-8E35-3A6D4A001332}"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 name="Espace réservé de la date 27"/>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17" name="Espace réservé du pied de page 16"/>
          <p:cNvSpPr>
            <a:spLocks noGrp="1"/>
          </p:cNvSpPr>
          <p:nvPr>
            <p:ph type="ftr" sz="quarter" idx="11"/>
          </p:nvPr>
        </p:nvSpPr>
        <p:spPr/>
        <p:txBody>
          <a:bodyPr/>
          <a:lstStyle>
            <a:extLst/>
          </a:lstStyle>
          <a:p>
            <a:endParaRPr lang="fr-FR"/>
          </a:p>
        </p:txBody>
      </p:sp>
      <p:sp>
        <p:nvSpPr>
          <p:cNvPr id="29" name="Espace réservé du numéro de diapositive 28"/>
          <p:cNvSpPr>
            <a:spLocks noGrp="1"/>
          </p:cNvSpPr>
          <p:nvPr>
            <p:ph type="sldNum" sz="quarter" idx="12"/>
          </p:nvPr>
        </p:nvSpPr>
        <p:spPr/>
        <p:txBody>
          <a:bodyPr/>
          <a:lstStyle>
            <a:extLst/>
          </a:lstStyle>
          <a:p>
            <a:fld id="{30A7CEE9-0ACA-4142-846A-6AC3E723D9A7}" type="slidenum">
              <a:rPr lang="fr-FR" smtClean="0"/>
              <a:pPr/>
              <a:t>‹N°›</a:t>
            </a:fld>
            <a:endParaRPr lang="fr-F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r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fr-FR" smtClean="0"/>
              <a:t>Cliquez pour modifier le style du titre</a:t>
            </a:r>
            <a:endParaRPr kumimoji="0" lang="en-US"/>
          </a:p>
        </p:txBody>
      </p:sp>
      <p:sp>
        <p:nvSpPr>
          <p:cNvPr id="9" name="Sous-titr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981200" cy="5851525"/>
          </a:xfrm>
        </p:spPr>
        <p:txBody>
          <a:bodyPr vert="eaVert" anchor="ct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39"/>
            <a:ext cx="58674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4" name="Forme libre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orme libre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orme libre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orme libre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orme libre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orme libre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orme libre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orme libre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orme libre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orme libre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orme libre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orme libre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orme libre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orme libre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orme libre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Espace réservé du texte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0A7CEE9-0ACA-4142-846A-6AC3E723D9A7}" type="slidenum">
              <a:rPr lang="fr-FR" smtClean="0"/>
              <a:pPr/>
              <a:t>‹N°›</a:t>
            </a:fld>
            <a:endParaRPr lang="fr-F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fr-FR" smtClean="0"/>
              <a:t>Cliquez pour modifier le style du titre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512064"/>
            <a:ext cx="8229600" cy="9144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504824" y="512064"/>
            <a:ext cx="7772400" cy="914400"/>
          </a:xfrm>
        </p:spPr>
        <p:txBody>
          <a:bodyPr anchor="t"/>
          <a:lstStyle>
            <a:lvl1pPr>
              <a:defRPr sz="400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30A7CEE9-0ACA-4142-846A-6AC3E723D9A7}" type="slidenum">
              <a:rPr lang="fr-FR" smtClean="0"/>
              <a:pPr/>
              <a:t>‹N°›</a:t>
            </a:fld>
            <a:endParaRPr lang="fr-F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14400" y="512064"/>
            <a:ext cx="7772400" cy="914400"/>
          </a:xfrm>
        </p:spPr>
        <p:txBody>
          <a:bodyPr/>
          <a:lstStyle>
            <a:lvl1pPr>
              <a:defRPr sz="4000" cap="none" baseline="0"/>
            </a:lvl1pPr>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273050"/>
            <a:ext cx="8229600" cy="1162050"/>
          </a:xfrm>
        </p:spPr>
        <p:txBody>
          <a:bodyPr anchor="ctr"/>
          <a:lstStyle>
            <a:lvl1pPr algn="l">
              <a:buNone/>
              <a:defRPr sz="3600" b="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BC08581-3AC9-4700-A06E-19B35B1EDB4C}" type="datetimeFigureOut">
              <a:rPr lang="fr-FR" smtClean="0"/>
              <a:pPr/>
              <a:t>19/11/2023</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30A7CEE9-0ACA-4142-846A-6AC3E723D9A7}"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Connecteur droit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e 9"/>
          <p:cNvGrpSpPr/>
          <p:nvPr/>
        </p:nvGrpSpPr>
        <p:grpSpPr>
          <a:xfrm rot="5400000">
            <a:off x="8514581" y="1219200"/>
            <a:ext cx="132763" cy="128466"/>
            <a:chOff x="6668087" y="1297746"/>
            <a:chExt cx="161840" cy="156602"/>
          </a:xfrm>
        </p:grpSpPr>
        <p:cxnSp>
          <p:nvCxnSpPr>
            <p:cNvPr id="15" name="Connecteur droit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Connecteur droit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r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grpSp>
        <p:nvGrpSpPr>
          <p:cNvPr id="14" name="Groupe 13"/>
          <p:cNvGrpSpPr/>
          <p:nvPr/>
        </p:nvGrpSpPr>
        <p:grpSpPr>
          <a:xfrm rot="5400000">
            <a:off x="8666981" y="1371600"/>
            <a:ext cx="132763" cy="128466"/>
            <a:chOff x="6668087" y="1297746"/>
            <a:chExt cx="161840" cy="156602"/>
          </a:xfrm>
        </p:grpSpPr>
        <p:cxnSp>
          <p:nvCxnSpPr>
            <p:cNvPr id="11" name="Connecteur droit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e 17"/>
          <p:cNvGrpSpPr/>
          <p:nvPr/>
        </p:nvGrpSpPr>
        <p:grpSpPr>
          <a:xfrm rot="5400000">
            <a:off x="8320088" y="1474763"/>
            <a:ext cx="132763" cy="128466"/>
            <a:chOff x="6668087" y="1297746"/>
            <a:chExt cx="161840" cy="156602"/>
          </a:xfrm>
        </p:grpSpPr>
        <p:cxnSp>
          <p:nvCxnSpPr>
            <p:cNvPr id="19" name="Connecteur droit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Espace réservé de la date 4"/>
          <p:cNvSpPr>
            <a:spLocks noGrp="1"/>
          </p:cNvSpPr>
          <p:nvPr>
            <p:ph type="dt" sz="half" idx="10"/>
          </p:nvPr>
        </p:nvSpPr>
        <p:spPr>
          <a:xfrm>
            <a:off x="6477000" y="55499"/>
            <a:ext cx="2133600" cy="365125"/>
          </a:xfrm>
        </p:spPr>
        <p:txBody>
          <a:bodyPr/>
          <a:lstStyle>
            <a:extLst/>
          </a:lstStyle>
          <a:p>
            <a:fld id="{DBC08581-3AC9-4700-A06E-19B35B1EDB4C}" type="datetimeFigureOut">
              <a:rPr lang="fr-FR" smtClean="0"/>
              <a:pPr/>
              <a:t>19/11/2023</a:t>
            </a:fld>
            <a:endParaRPr lang="fr-FR"/>
          </a:p>
        </p:txBody>
      </p:sp>
      <p:sp>
        <p:nvSpPr>
          <p:cNvPr id="6" name="Espace réservé du pied de page 5"/>
          <p:cNvSpPr>
            <a:spLocks noGrp="1"/>
          </p:cNvSpPr>
          <p:nvPr>
            <p:ph type="ftr" sz="quarter" idx="11"/>
          </p:nvPr>
        </p:nvSpPr>
        <p:spPr>
          <a:xfrm>
            <a:off x="914400" y="55499"/>
            <a:ext cx="5562600" cy="365125"/>
          </a:xfrm>
        </p:spPr>
        <p:txBody>
          <a:bodyPr/>
          <a:lstStyle>
            <a:extLst/>
          </a:lstStyle>
          <a:p>
            <a:endParaRPr lang="fr-FR"/>
          </a:p>
        </p:txBody>
      </p:sp>
      <p:sp>
        <p:nvSpPr>
          <p:cNvPr id="7" name="Espace réservé du numéro de diapositive 6"/>
          <p:cNvSpPr>
            <a:spLocks noGrp="1"/>
          </p:cNvSpPr>
          <p:nvPr>
            <p:ph type="sldNum" sz="quarter" idx="12"/>
          </p:nvPr>
        </p:nvSpPr>
        <p:spPr>
          <a:xfrm>
            <a:off x="8610600" y="55499"/>
            <a:ext cx="457200" cy="365125"/>
          </a:xfrm>
        </p:spPr>
        <p:txBody>
          <a:bodyPr/>
          <a:lstStyle>
            <a:extLst/>
          </a:lstStyle>
          <a:p>
            <a:fld id="{30A7CEE9-0ACA-4142-846A-6AC3E723D9A7}"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Espace réservé du titre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BC08581-3AC9-4700-A06E-19B35B1EDB4C}" type="datetimeFigureOut">
              <a:rPr lang="fr-FR" smtClean="0"/>
              <a:pPr/>
              <a:t>19/11/2023</a:t>
            </a:fld>
            <a:endParaRPr lang="fr-FR"/>
          </a:p>
        </p:txBody>
      </p:sp>
      <p:sp>
        <p:nvSpPr>
          <p:cNvPr id="3" name="Espace réservé du pied de page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fr-FR"/>
          </a:p>
        </p:txBody>
      </p:sp>
      <p:sp>
        <p:nvSpPr>
          <p:cNvPr id="23" name="Espace réservé du numéro de diapositive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0A7CEE9-0ACA-4142-846A-6AC3E723D9A7}"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28596" y="500042"/>
            <a:ext cx="6399509" cy="1015663"/>
          </a:xfrm>
          <a:prstGeom prst="rect">
            <a:avLst/>
          </a:prstGeom>
          <a:noFill/>
        </p:spPr>
        <p:txBody>
          <a:bodyPr wrap="none" rtlCol="0">
            <a:spAutoFit/>
          </a:bodyPr>
          <a:lstStyle/>
          <a:p>
            <a:r>
              <a:rPr lang="fr-FR" sz="6000" dirty="0" smtClean="0"/>
              <a:t>Présentation de tp3</a:t>
            </a:r>
            <a:endParaRPr lang="fr-FR" sz="6000" dirty="0"/>
          </a:p>
        </p:txBody>
      </p:sp>
      <p:sp>
        <p:nvSpPr>
          <p:cNvPr id="3" name="ZoneTexte 2"/>
          <p:cNvSpPr txBox="1"/>
          <p:nvPr/>
        </p:nvSpPr>
        <p:spPr>
          <a:xfrm>
            <a:off x="1571604" y="2214554"/>
            <a:ext cx="5710089" cy="707886"/>
          </a:xfrm>
          <a:prstGeom prst="rect">
            <a:avLst/>
          </a:prstGeom>
          <a:noFill/>
        </p:spPr>
        <p:txBody>
          <a:bodyPr wrap="none" rtlCol="0">
            <a:spAutoFit/>
          </a:bodyPr>
          <a:lstStyle/>
          <a:p>
            <a:r>
              <a:rPr lang="fr-FR" sz="4000" dirty="0" smtClean="0"/>
              <a:t>« Gestion des </a:t>
            </a:r>
            <a:r>
              <a:rPr lang="fr-FR" sz="4000" dirty="0" err="1" smtClean="0"/>
              <a:t>évenements</a:t>
            </a:r>
            <a:endParaRPr lang="fr-FR" sz="4000" dirty="0"/>
          </a:p>
        </p:txBody>
      </p:sp>
      <p:sp>
        <p:nvSpPr>
          <p:cNvPr id="4" name="ZoneTexte 3"/>
          <p:cNvSpPr txBox="1"/>
          <p:nvPr/>
        </p:nvSpPr>
        <p:spPr>
          <a:xfrm>
            <a:off x="2857488" y="3286124"/>
            <a:ext cx="3194721" cy="707886"/>
          </a:xfrm>
          <a:prstGeom prst="rect">
            <a:avLst/>
          </a:prstGeom>
          <a:noFill/>
        </p:spPr>
        <p:txBody>
          <a:bodyPr wrap="none" rtlCol="0">
            <a:spAutoFit/>
          </a:bodyPr>
          <a:lstStyle/>
          <a:p>
            <a:r>
              <a:rPr lang="fr-FR" sz="4000" dirty="0" smtClean="0"/>
              <a:t>Dans </a:t>
            </a:r>
            <a:r>
              <a:rPr lang="fr-FR" sz="4000" dirty="0" err="1" smtClean="0"/>
              <a:t>JavaFX</a:t>
            </a:r>
            <a:r>
              <a:rPr lang="fr-FR" sz="4000" dirty="0" smtClean="0"/>
              <a:t> »</a:t>
            </a:r>
            <a:endParaRPr lang="fr-FR" sz="4000" dirty="0"/>
          </a:p>
        </p:txBody>
      </p:sp>
      <p:sp>
        <p:nvSpPr>
          <p:cNvPr id="5" name="ZoneTexte 4"/>
          <p:cNvSpPr txBox="1"/>
          <p:nvPr/>
        </p:nvSpPr>
        <p:spPr>
          <a:xfrm>
            <a:off x="7429520" y="5929330"/>
            <a:ext cx="1061509" cy="369332"/>
          </a:xfrm>
          <a:prstGeom prst="rect">
            <a:avLst/>
          </a:prstGeom>
          <a:noFill/>
        </p:spPr>
        <p:txBody>
          <a:bodyPr wrap="none" rtlCol="0">
            <a:spAutoFit/>
          </a:bodyPr>
          <a:lstStyle/>
          <a:p>
            <a:r>
              <a:rPr lang="fr-FR" dirty="0" smtClean="0"/>
              <a:t>Groupe 2</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4565673" cy="800219"/>
          </a:xfrm>
          <a:prstGeom prst="rect">
            <a:avLst/>
          </a:prstGeom>
          <a:noFill/>
        </p:spPr>
        <p:txBody>
          <a:bodyPr wrap="none" rtlCol="0">
            <a:spAutoFit/>
          </a:bodyPr>
          <a:lstStyle/>
          <a:p>
            <a:pPr>
              <a:buFont typeface="Wingdings" pitchFamily="2" charset="2"/>
              <a:buChar char="Ø"/>
            </a:pPr>
            <a:r>
              <a:rPr lang="fr-FR" sz="2800" b="1" dirty="0" err="1" smtClean="0"/>
              <a:t>e.consume</a:t>
            </a:r>
            <a:r>
              <a:rPr lang="fr-FR" sz="2800" b="1" dirty="0" smtClean="0"/>
              <a:t>() dans </a:t>
            </a:r>
            <a:r>
              <a:rPr lang="en-US" sz="2800" b="1" dirty="0" smtClean="0"/>
              <a:t>le stage:</a:t>
            </a:r>
            <a:endParaRPr lang="fr-FR" sz="2800" dirty="0" smtClean="0"/>
          </a:p>
          <a:p>
            <a:pPr>
              <a:buFont typeface="Wingdings" pitchFamily="2" charset="2"/>
              <a:buChar char="Ø"/>
            </a:pPr>
            <a:endParaRPr lang="fr-FR" dirty="0"/>
          </a:p>
        </p:txBody>
      </p:sp>
      <p:pic>
        <p:nvPicPr>
          <p:cNvPr id="3" name="Image 2" descr="377302628_893209078480300_413011287016038083_n.png"/>
          <p:cNvPicPr>
            <a:picLocks noChangeAspect="1"/>
          </p:cNvPicPr>
          <p:nvPr/>
        </p:nvPicPr>
        <p:blipFill>
          <a:blip r:embed="rId2"/>
          <a:stretch>
            <a:fillRect/>
          </a:stretch>
        </p:blipFill>
        <p:spPr>
          <a:xfrm>
            <a:off x="214282" y="714356"/>
            <a:ext cx="8643966" cy="53578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14348" y="571480"/>
            <a:ext cx="1986441" cy="861774"/>
          </a:xfrm>
          <a:prstGeom prst="rect">
            <a:avLst/>
          </a:prstGeom>
          <a:noFill/>
        </p:spPr>
        <p:txBody>
          <a:bodyPr wrap="none" rtlCol="0">
            <a:spAutoFit/>
          </a:bodyPr>
          <a:lstStyle/>
          <a:p>
            <a:r>
              <a:rPr lang="fr-FR" sz="3200" dirty="0" err="1" smtClean="0"/>
              <a:t>Exucution</a:t>
            </a:r>
            <a:r>
              <a:rPr lang="fr-FR" sz="3200" dirty="0" smtClean="0"/>
              <a:t>:</a:t>
            </a:r>
          </a:p>
          <a:p>
            <a:endParaRPr lang="fr-FR" dirty="0"/>
          </a:p>
        </p:txBody>
      </p:sp>
      <p:pic>
        <p:nvPicPr>
          <p:cNvPr id="3" name="Image 2" descr="370516261_1074154120688246_6941077561829530241_n.png"/>
          <p:cNvPicPr>
            <a:picLocks noChangeAspect="1"/>
          </p:cNvPicPr>
          <p:nvPr/>
        </p:nvPicPr>
        <p:blipFill>
          <a:blip r:embed="rId2"/>
          <a:stretch>
            <a:fillRect/>
          </a:stretch>
        </p:blipFill>
        <p:spPr>
          <a:xfrm>
            <a:off x="481012" y="2000240"/>
            <a:ext cx="8181975" cy="24574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42910" y="1857364"/>
            <a:ext cx="7643866" cy="3231654"/>
          </a:xfrm>
          <a:prstGeom prst="rect">
            <a:avLst/>
          </a:prstGeom>
          <a:noFill/>
        </p:spPr>
        <p:txBody>
          <a:bodyPr wrap="square" rtlCol="0">
            <a:spAutoFit/>
          </a:bodyPr>
          <a:lstStyle/>
          <a:p>
            <a:r>
              <a:rPr lang="fr-FR" sz="2400" dirty="0" err="1"/>
              <a:t>event.consume</a:t>
            </a:r>
            <a:r>
              <a:rPr lang="fr-FR" sz="2400" dirty="0"/>
              <a:t>() en </a:t>
            </a:r>
            <a:r>
              <a:rPr lang="fr-FR" sz="2400" dirty="0" err="1"/>
              <a:t>JavaFX</a:t>
            </a:r>
            <a:r>
              <a:rPr lang="fr-FR" sz="2400" dirty="0"/>
              <a:t> est une méthode permettant d'arrêter la transmission d'un événement vers d'autres gestionnaires. Elle indique qu'un événement a été traité et empêche sa propagation aux autres éléments, évitant ainsi leur réaction à cet événement spécifique. Cela permet un contrôle précis sur la gestion des événements dans une interface graphique </a:t>
            </a:r>
            <a:r>
              <a:rPr lang="fr-FR" sz="2400" dirty="0" err="1"/>
              <a:t>JavaFX</a:t>
            </a:r>
            <a:r>
              <a:rPr lang="fr-FR" dirty="0"/>
              <a:t>.</a:t>
            </a:r>
          </a:p>
          <a:p>
            <a:r>
              <a:rPr lang="fr-FR" dirty="0"/>
              <a:t/>
            </a:r>
            <a:br>
              <a:rPr lang="fr-FR" dirty="0"/>
            </a:br>
            <a:endParaRPr lang="fr-FR" dirty="0"/>
          </a:p>
        </p:txBody>
      </p:sp>
      <p:sp>
        <p:nvSpPr>
          <p:cNvPr id="4" name="ZoneTexte 3"/>
          <p:cNvSpPr txBox="1"/>
          <p:nvPr/>
        </p:nvSpPr>
        <p:spPr>
          <a:xfrm>
            <a:off x="1785918" y="500042"/>
            <a:ext cx="5493812" cy="646331"/>
          </a:xfrm>
          <a:prstGeom prst="rect">
            <a:avLst/>
          </a:prstGeom>
          <a:noFill/>
        </p:spPr>
        <p:txBody>
          <a:bodyPr wrap="none" rtlCol="0">
            <a:spAutoFit/>
          </a:bodyPr>
          <a:lstStyle/>
          <a:p>
            <a:r>
              <a:rPr lang="fr-FR" sz="3600" b="1" dirty="0" smtClean="0"/>
              <a:t>Le </a:t>
            </a:r>
            <a:r>
              <a:rPr lang="fr-FR" sz="3600" b="1" dirty="0" err="1" smtClean="0"/>
              <a:t>role</a:t>
            </a:r>
            <a:r>
              <a:rPr lang="fr-FR" sz="3600" b="1" dirty="0" smtClean="0"/>
              <a:t> de </a:t>
            </a:r>
            <a:r>
              <a:rPr lang="fr-FR" sz="3600" b="1" dirty="0" err="1"/>
              <a:t>E</a:t>
            </a:r>
            <a:r>
              <a:rPr lang="fr-FR" sz="3600" b="1" dirty="0" err="1" smtClean="0"/>
              <a:t>vent.consume</a:t>
            </a:r>
            <a:r>
              <a:rPr lang="fr-FR" sz="3600" b="1" dirty="0" smtClean="0"/>
              <a:t>  </a:t>
            </a:r>
            <a:endParaRPr lang="fr-FR" sz="36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p:cNvCxnSpPr/>
          <p:nvPr/>
        </p:nvCxnSpPr>
        <p:spPr>
          <a:xfrm>
            <a:off x="285720" y="714356"/>
            <a:ext cx="2214578"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000364" y="571480"/>
            <a:ext cx="2444900" cy="646331"/>
          </a:xfrm>
          <a:prstGeom prst="rect">
            <a:avLst/>
          </a:prstGeom>
          <a:noFill/>
        </p:spPr>
        <p:txBody>
          <a:bodyPr wrap="none" rtlCol="0">
            <a:spAutoFit/>
          </a:bodyPr>
          <a:lstStyle/>
          <a:p>
            <a:r>
              <a:rPr lang="fr-FR" sz="3600" dirty="0" smtClean="0"/>
              <a:t>observation</a:t>
            </a:r>
            <a:endParaRPr lang="fr-FR" sz="3600" dirty="0"/>
          </a:p>
        </p:txBody>
      </p:sp>
      <p:sp>
        <p:nvSpPr>
          <p:cNvPr id="9" name="ZoneTexte 8"/>
          <p:cNvSpPr txBox="1"/>
          <p:nvPr/>
        </p:nvSpPr>
        <p:spPr>
          <a:xfrm>
            <a:off x="0" y="0"/>
            <a:ext cx="2645276" cy="769441"/>
          </a:xfrm>
          <a:prstGeom prst="rect">
            <a:avLst/>
          </a:prstGeom>
          <a:noFill/>
        </p:spPr>
        <p:txBody>
          <a:bodyPr wrap="square" rtlCol="0">
            <a:spAutoFit/>
          </a:bodyPr>
          <a:lstStyle/>
          <a:p>
            <a:r>
              <a:rPr lang="fr-FR" sz="4400" dirty="0" smtClean="0"/>
              <a:t>Question3</a:t>
            </a:r>
            <a:r>
              <a:rPr lang="fr-FR" dirty="0" smtClean="0"/>
              <a:t>:</a:t>
            </a:r>
            <a:endParaRPr lang="fr-FR" dirty="0"/>
          </a:p>
        </p:txBody>
      </p:sp>
      <p:pic>
        <p:nvPicPr>
          <p:cNvPr id="10" name="Image 9" descr="370288910_1057957875621875_4807522371242348167_n.jpg"/>
          <p:cNvPicPr>
            <a:picLocks noChangeAspect="1"/>
          </p:cNvPicPr>
          <p:nvPr/>
        </p:nvPicPr>
        <p:blipFill>
          <a:blip r:embed="rId3"/>
          <a:stretch>
            <a:fillRect/>
          </a:stretch>
        </p:blipFill>
        <p:spPr>
          <a:xfrm>
            <a:off x="0" y="2428868"/>
            <a:ext cx="3571868" cy="2928958"/>
          </a:xfrm>
          <a:prstGeom prst="rect">
            <a:avLst/>
          </a:prstGeom>
        </p:spPr>
      </p:pic>
      <p:sp>
        <p:nvSpPr>
          <p:cNvPr id="11" name="ZoneTexte 10"/>
          <p:cNvSpPr txBox="1"/>
          <p:nvPr/>
        </p:nvSpPr>
        <p:spPr>
          <a:xfrm>
            <a:off x="5143504" y="1500174"/>
            <a:ext cx="2587568" cy="461665"/>
          </a:xfrm>
          <a:prstGeom prst="rect">
            <a:avLst/>
          </a:prstGeom>
          <a:noFill/>
        </p:spPr>
        <p:txBody>
          <a:bodyPr wrap="none" rtlCol="0">
            <a:spAutoFit/>
          </a:bodyPr>
          <a:lstStyle/>
          <a:p>
            <a:r>
              <a:rPr lang="fr-FR" sz="2400" dirty="0" smtClean="0"/>
              <a:t>Clique sur la </a:t>
            </a:r>
            <a:r>
              <a:rPr lang="fr-FR" sz="2400" dirty="0" err="1" smtClean="0"/>
              <a:t>scene</a:t>
            </a:r>
            <a:r>
              <a:rPr lang="fr-FR" sz="2400" dirty="0" smtClean="0"/>
              <a:t>:</a:t>
            </a:r>
            <a:endParaRPr lang="fr-FR" sz="2400" dirty="0"/>
          </a:p>
        </p:txBody>
      </p:sp>
      <p:sp>
        <p:nvSpPr>
          <p:cNvPr id="12" name="ZoneTexte 11"/>
          <p:cNvSpPr txBox="1"/>
          <p:nvPr/>
        </p:nvSpPr>
        <p:spPr>
          <a:xfrm>
            <a:off x="5286380" y="4000504"/>
            <a:ext cx="2704587" cy="461665"/>
          </a:xfrm>
          <a:prstGeom prst="rect">
            <a:avLst/>
          </a:prstGeom>
          <a:noFill/>
        </p:spPr>
        <p:txBody>
          <a:bodyPr wrap="none" rtlCol="0">
            <a:spAutoFit/>
          </a:bodyPr>
          <a:lstStyle/>
          <a:p>
            <a:r>
              <a:rPr lang="fr-FR" sz="2400" dirty="0" smtClean="0"/>
              <a:t>Clique sur le </a:t>
            </a:r>
            <a:r>
              <a:rPr lang="fr-FR" sz="2400" dirty="0" err="1" smtClean="0"/>
              <a:t>button</a:t>
            </a:r>
            <a:r>
              <a:rPr lang="fr-FR" dirty="0" smtClean="0"/>
              <a:t>:</a:t>
            </a:r>
            <a:endParaRPr lang="fr-FR" dirty="0"/>
          </a:p>
        </p:txBody>
      </p:sp>
      <p:pic>
        <p:nvPicPr>
          <p:cNvPr id="13" name="Image 12" descr="371521049_995771751513280_672262187813597659_n.png"/>
          <p:cNvPicPr>
            <a:picLocks noChangeAspect="1"/>
          </p:cNvPicPr>
          <p:nvPr/>
        </p:nvPicPr>
        <p:blipFill>
          <a:blip r:embed="rId4"/>
          <a:stretch>
            <a:fillRect/>
          </a:stretch>
        </p:blipFill>
        <p:spPr>
          <a:xfrm>
            <a:off x="3929026" y="4572008"/>
            <a:ext cx="5214974" cy="1571636"/>
          </a:xfrm>
          <a:prstGeom prst="rect">
            <a:avLst/>
          </a:prstGeom>
        </p:spPr>
      </p:pic>
      <p:pic>
        <p:nvPicPr>
          <p:cNvPr id="16" name="Image 15" descr="369146185_1524804404953661_2326935712094700331_n.png"/>
          <p:cNvPicPr>
            <a:picLocks noChangeAspect="1"/>
          </p:cNvPicPr>
          <p:nvPr/>
        </p:nvPicPr>
        <p:blipFill>
          <a:blip r:embed="rId5"/>
          <a:stretch>
            <a:fillRect/>
          </a:stretch>
        </p:blipFill>
        <p:spPr>
          <a:xfrm>
            <a:off x="3975491" y="2214554"/>
            <a:ext cx="5168509" cy="16049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8732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rgbClr val="1C1E21"/>
                </a:solidFill>
                <a:effectLst/>
                <a:latin typeface="inherit"/>
                <a:cs typeface="Segoe UI Historic" pitchFamily="34" charset="0"/>
              </a:rPr>
              <a:t>  </a:t>
            </a:r>
            <a:endParaRPr kumimoji="0" lang="fr-FR"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smtClean="0">
                <a:ln>
                  <a:noFill/>
                </a:ln>
                <a:solidFill>
                  <a:srgbClr val="1C1E21"/>
                </a:solidFill>
                <a:effectLst/>
                <a:latin typeface="inherit"/>
                <a:cs typeface="Segoe UI Historic" pitchFamily="34" charset="0"/>
              </a:rPr>
              <a:t>Question 03 : En JavaFX, filterEvent est utilisé pour intercepter un événement avant qu'il n'atteigne le nœud destinataire, permettant de modifier ou de bloquer l'événement avant sa propagation. D'autre part, handleEvent est utilisé pour traiter l'événement à l'endroit où il est actuellement, impliquant une action en réponse à l'événement. En résumé, filterEvent agit avant la propagation de l'événement, tandis que handleEvent réagit à l'événement à son emplacement actuel.</a:t>
            </a:r>
            <a:endParaRPr kumimoji="0" lang="fr-FR" sz="6000" b="0" i="0" u="none" strike="noStrike" cap="none" normalizeH="0" baseline="0" smtClean="0">
              <a:ln>
                <a:noFill/>
              </a:ln>
              <a:solidFill>
                <a:srgbClr val="1C1E21"/>
              </a:solidFill>
              <a:effectLst/>
              <a:latin typeface="inherit"/>
              <a:cs typeface="Segoe UI Historic" pitchFamily="34" charset="0"/>
            </a:endParaRPr>
          </a:p>
        </p:txBody>
      </p:sp>
      <p:sp>
        <p:nvSpPr>
          <p:cNvPr id="5" name="ZoneTexte 4"/>
          <p:cNvSpPr txBox="1"/>
          <p:nvPr/>
        </p:nvSpPr>
        <p:spPr>
          <a:xfrm>
            <a:off x="0" y="3214686"/>
            <a:ext cx="184731" cy="646331"/>
          </a:xfrm>
          <a:prstGeom prst="rect">
            <a:avLst/>
          </a:prstGeom>
          <a:noFill/>
        </p:spPr>
        <p:txBody>
          <a:bodyPr wrap="none" rtlCol="0">
            <a:spAutoFit/>
          </a:bodyPr>
          <a:lstStyle/>
          <a:p>
            <a:r>
              <a:rPr lang="fr-FR" dirty="0"/>
              <a:t/>
            </a:r>
            <a:br>
              <a:rPr lang="fr-FR" dirty="0"/>
            </a:br>
            <a:endParaRPr lang="fr-FR" dirty="0"/>
          </a:p>
        </p:txBody>
      </p:sp>
      <p:sp>
        <p:nvSpPr>
          <p:cNvPr id="6" name="ZoneTexte 5"/>
          <p:cNvSpPr txBox="1"/>
          <p:nvPr/>
        </p:nvSpPr>
        <p:spPr>
          <a:xfrm>
            <a:off x="1142976" y="1357298"/>
            <a:ext cx="6215106" cy="2862322"/>
          </a:xfrm>
          <a:prstGeom prst="rect">
            <a:avLst/>
          </a:prstGeom>
          <a:noFill/>
        </p:spPr>
        <p:txBody>
          <a:bodyPr wrap="square" rtlCol="0">
            <a:spAutoFit/>
          </a:bodyPr>
          <a:lstStyle/>
          <a:p>
            <a:r>
              <a:rPr lang="fr-FR" dirty="0"/>
              <a:t>En </a:t>
            </a:r>
            <a:r>
              <a:rPr lang="fr-FR" dirty="0" err="1"/>
              <a:t>JavaFX</a:t>
            </a:r>
            <a:r>
              <a:rPr lang="fr-FR" dirty="0"/>
              <a:t>, </a:t>
            </a:r>
            <a:r>
              <a:rPr lang="fr-FR" dirty="0" err="1"/>
              <a:t>filterEvent</a:t>
            </a:r>
            <a:r>
              <a:rPr lang="fr-FR" dirty="0"/>
              <a:t> est utilisé pour intercepter un événement avant qu'il n'atteigne le nœud destinataire, permettant de modifier ou de bloquer l'événement avant sa propagation. D'autre part, </a:t>
            </a:r>
            <a:r>
              <a:rPr lang="fr-FR" dirty="0" err="1"/>
              <a:t>handleEvent</a:t>
            </a:r>
            <a:r>
              <a:rPr lang="fr-FR" dirty="0"/>
              <a:t> est utilisé pour traiter l'événement à l'endroit où il est actuellement, impliquant une action en réponse à l'événement. En résumé, </a:t>
            </a:r>
            <a:r>
              <a:rPr lang="fr-FR" dirty="0" err="1"/>
              <a:t>filterEvent</a:t>
            </a:r>
            <a:r>
              <a:rPr lang="fr-FR" dirty="0"/>
              <a:t> agit avant la propagation de l'événement, tandis que </a:t>
            </a:r>
            <a:r>
              <a:rPr lang="fr-FR" dirty="0" err="1"/>
              <a:t>handleEvent</a:t>
            </a:r>
            <a:r>
              <a:rPr lang="fr-FR" dirty="0"/>
              <a:t> réagit à l'événement à son emplacement actuel.</a:t>
            </a:r>
          </a:p>
          <a:p>
            <a:r>
              <a:rPr lang="fr-FR" dirty="0"/>
              <a:t/>
            </a:r>
            <a:br>
              <a:rPr lang="fr-FR" dirty="0"/>
            </a:br>
            <a:endParaRPr lang="fr-FR" dirty="0"/>
          </a:p>
        </p:txBody>
      </p:sp>
      <p:sp>
        <p:nvSpPr>
          <p:cNvPr id="7" name="ZoneTexte 6"/>
          <p:cNvSpPr txBox="1"/>
          <p:nvPr/>
        </p:nvSpPr>
        <p:spPr>
          <a:xfrm>
            <a:off x="1071538" y="285728"/>
            <a:ext cx="6909264" cy="523220"/>
          </a:xfrm>
          <a:prstGeom prst="rect">
            <a:avLst/>
          </a:prstGeom>
          <a:noFill/>
        </p:spPr>
        <p:txBody>
          <a:bodyPr wrap="none" rtlCol="0">
            <a:spAutoFit/>
          </a:bodyPr>
          <a:lstStyle/>
          <a:p>
            <a:r>
              <a:rPr lang="fr-FR" sz="2800" dirty="0" smtClean="0"/>
              <a:t>La déférence entre </a:t>
            </a:r>
            <a:r>
              <a:rPr lang="fr-FR" sz="2800" dirty="0" err="1" smtClean="0"/>
              <a:t>filterEvent</a:t>
            </a:r>
            <a:r>
              <a:rPr lang="fr-FR" sz="2800" dirty="0" smtClean="0"/>
              <a:t> et </a:t>
            </a:r>
            <a:r>
              <a:rPr lang="fr-FR" sz="2800" dirty="0" err="1" smtClean="0"/>
              <a:t>handleEvent</a:t>
            </a:r>
            <a:endParaRPr lang="fr-FR"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370197377_185028374689281_4606371185216408585_n.jpg"/>
          <p:cNvPicPr>
            <a:picLocks noChangeAspect="1"/>
          </p:cNvPicPr>
          <p:nvPr/>
        </p:nvPicPr>
        <p:blipFill>
          <a:blip r:embed="rId2"/>
          <a:stretch>
            <a:fillRect/>
          </a:stretch>
        </p:blipFill>
        <p:spPr>
          <a:xfrm>
            <a:off x="0" y="928670"/>
            <a:ext cx="4214810" cy="3357586"/>
          </a:xfrm>
          <a:prstGeom prst="rect">
            <a:avLst/>
          </a:prstGeom>
        </p:spPr>
      </p:pic>
      <p:pic>
        <p:nvPicPr>
          <p:cNvPr id="3" name="Image 2" descr="370199705_889992552469388_6040530911660728623_n (1).jpg"/>
          <p:cNvPicPr>
            <a:picLocks noChangeAspect="1"/>
          </p:cNvPicPr>
          <p:nvPr/>
        </p:nvPicPr>
        <p:blipFill>
          <a:blip r:embed="rId3"/>
          <a:stretch>
            <a:fillRect/>
          </a:stretch>
        </p:blipFill>
        <p:spPr>
          <a:xfrm>
            <a:off x="4429124" y="2786058"/>
            <a:ext cx="4500562" cy="3214710"/>
          </a:xfrm>
          <a:prstGeom prst="rect">
            <a:avLst/>
          </a:prstGeom>
        </p:spPr>
      </p:pic>
      <p:sp>
        <p:nvSpPr>
          <p:cNvPr id="4" name="ZoneTexte 3"/>
          <p:cNvSpPr txBox="1"/>
          <p:nvPr/>
        </p:nvSpPr>
        <p:spPr>
          <a:xfrm>
            <a:off x="1357290" y="285728"/>
            <a:ext cx="1736245" cy="523220"/>
          </a:xfrm>
          <a:prstGeom prst="rect">
            <a:avLst/>
          </a:prstGeom>
          <a:noFill/>
        </p:spPr>
        <p:txBody>
          <a:bodyPr wrap="none" rtlCol="0">
            <a:spAutoFit/>
          </a:bodyPr>
          <a:lstStyle/>
          <a:p>
            <a:r>
              <a:rPr lang="fr-FR" sz="2800" dirty="0" smtClean="0"/>
              <a:t>Filer </a:t>
            </a:r>
            <a:r>
              <a:rPr lang="fr-FR" sz="2800" dirty="0" err="1" smtClean="0"/>
              <a:t>event</a:t>
            </a:r>
            <a:endParaRPr lang="fr-FR" sz="2800" dirty="0"/>
          </a:p>
        </p:txBody>
      </p:sp>
      <p:sp>
        <p:nvSpPr>
          <p:cNvPr id="5" name="ZoneTexte 4"/>
          <p:cNvSpPr txBox="1"/>
          <p:nvPr/>
        </p:nvSpPr>
        <p:spPr>
          <a:xfrm>
            <a:off x="5500694" y="2000240"/>
            <a:ext cx="2270045" cy="523220"/>
          </a:xfrm>
          <a:prstGeom prst="rect">
            <a:avLst/>
          </a:prstGeom>
          <a:noFill/>
        </p:spPr>
        <p:txBody>
          <a:bodyPr wrap="none" rtlCol="0">
            <a:spAutoFit/>
          </a:bodyPr>
          <a:lstStyle/>
          <a:p>
            <a:r>
              <a:rPr lang="fr-FR" sz="2800" dirty="0" smtClean="0"/>
              <a:t>Handler </a:t>
            </a:r>
            <a:r>
              <a:rPr lang="fr-FR" sz="2800" dirty="0" err="1" smtClean="0"/>
              <a:t>even</a:t>
            </a:r>
            <a:r>
              <a:rPr lang="fr-FR" sz="2800" dirty="0" err="1"/>
              <a:t>t</a:t>
            </a:r>
            <a:endParaRPr lang="fr-F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28596" y="428604"/>
            <a:ext cx="2792752" cy="769441"/>
          </a:xfrm>
          <a:prstGeom prst="rect">
            <a:avLst/>
          </a:prstGeom>
          <a:noFill/>
        </p:spPr>
        <p:txBody>
          <a:bodyPr wrap="none" rtlCol="0">
            <a:spAutoFit/>
          </a:bodyPr>
          <a:lstStyle/>
          <a:p>
            <a:r>
              <a:rPr lang="fr-FR" sz="4400" dirty="0" smtClean="0"/>
              <a:t>Question 4</a:t>
            </a:r>
            <a:r>
              <a:rPr lang="fr-FR" dirty="0" smtClean="0"/>
              <a:t>:</a:t>
            </a:r>
            <a:endParaRPr lang="fr-FR" dirty="0"/>
          </a:p>
        </p:txBody>
      </p:sp>
      <p:cxnSp>
        <p:nvCxnSpPr>
          <p:cNvPr id="4" name="Connecteur droit 3"/>
          <p:cNvCxnSpPr/>
          <p:nvPr/>
        </p:nvCxnSpPr>
        <p:spPr>
          <a:xfrm>
            <a:off x="785786" y="1214422"/>
            <a:ext cx="2143140" cy="15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Image 4" descr="370220668_1055748865765097_3391050446388738293_n.png"/>
          <p:cNvPicPr>
            <a:picLocks noChangeAspect="1"/>
          </p:cNvPicPr>
          <p:nvPr/>
        </p:nvPicPr>
        <p:blipFill>
          <a:blip r:embed="rId2"/>
          <a:stretch>
            <a:fillRect/>
          </a:stretch>
        </p:blipFill>
        <p:spPr>
          <a:xfrm>
            <a:off x="857224" y="1500174"/>
            <a:ext cx="7505700" cy="3162300"/>
          </a:xfrm>
          <a:prstGeom prst="rect">
            <a:avLst/>
          </a:prstGeom>
        </p:spPr>
      </p:pic>
      <p:sp>
        <p:nvSpPr>
          <p:cNvPr id="7" name="ZoneTexte 6"/>
          <p:cNvSpPr txBox="1"/>
          <p:nvPr/>
        </p:nvSpPr>
        <p:spPr>
          <a:xfrm>
            <a:off x="1071538" y="5286388"/>
            <a:ext cx="6852132" cy="523220"/>
          </a:xfrm>
          <a:prstGeom prst="rect">
            <a:avLst/>
          </a:prstGeom>
          <a:noFill/>
        </p:spPr>
        <p:txBody>
          <a:bodyPr wrap="none" rtlCol="0">
            <a:spAutoFit/>
          </a:bodyPr>
          <a:lstStyle/>
          <a:p>
            <a:r>
              <a:rPr lang="fr-FR" sz="2800" dirty="0" smtClean="0"/>
              <a:t>Il faut d’ajouter </a:t>
            </a:r>
            <a:r>
              <a:rPr lang="fr-FR" dirty="0" smtClean="0"/>
              <a:t>: </a:t>
            </a:r>
            <a:r>
              <a:rPr lang="fr-FR" dirty="0" smtClean="0"/>
              <a:t>import </a:t>
            </a:r>
            <a:r>
              <a:rPr lang="fr-FR" dirty="0" err="1" smtClean="0"/>
              <a:t>javafx.scene.control.skin.ButtonSkin</a:t>
            </a:r>
            <a:r>
              <a:rPr lang="fr-FR" dirty="0" smtClean="0"/>
              <a:t>;</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976" y="1285860"/>
            <a:ext cx="6215106" cy="485778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643042" y="1785926"/>
            <a:ext cx="5214974" cy="400052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2214546" y="2285992"/>
            <a:ext cx="4143404" cy="307183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143504" y="2786058"/>
            <a:ext cx="1143008" cy="500066"/>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List </a:t>
            </a:r>
            <a:r>
              <a:rPr lang="fr-FR" sz="2000" dirty="0" err="1" smtClean="0">
                <a:solidFill>
                  <a:schemeClr val="tx1"/>
                </a:solidFill>
              </a:rPr>
              <a:t>vieu</a:t>
            </a:r>
            <a:endParaRPr lang="fr-FR" sz="2000" dirty="0">
              <a:solidFill>
                <a:schemeClr val="tx1"/>
              </a:solidFill>
            </a:endParaRPr>
          </a:p>
        </p:txBody>
      </p:sp>
      <p:sp>
        <p:nvSpPr>
          <p:cNvPr id="8" name="Rectangle 7"/>
          <p:cNvSpPr/>
          <p:nvPr/>
        </p:nvSpPr>
        <p:spPr>
          <a:xfrm>
            <a:off x="3786182" y="2786058"/>
            <a:ext cx="1143008" cy="500066"/>
          </a:xfrm>
          <a:prstGeom prst="rect">
            <a:avLst/>
          </a:prstGeom>
          <a:solidFill>
            <a:schemeClr val="bg2">
              <a:lumMod val="9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chekbox</a:t>
            </a:r>
            <a:endParaRPr lang="fr-FR" dirty="0">
              <a:solidFill>
                <a:schemeClr val="tx1"/>
              </a:solidFill>
            </a:endParaRPr>
          </a:p>
        </p:txBody>
      </p:sp>
      <p:sp>
        <p:nvSpPr>
          <p:cNvPr id="9" name="Rectangle 8"/>
          <p:cNvSpPr/>
          <p:nvPr/>
        </p:nvSpPr>
        <p:spPr>
          <a:xfrm>
            <a:off x="2285984" y="2786058"/>
            <a:ext cx="1214446" cy="500066"/>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button</a:t>
            </a:r>
            <a:endParaRPr lang="fr-FR" dirty="0">
              <a:solidFill>
                <a:schemeClr val="tx1"/>
              </a:solidFill>
            </a:endParaRPr>
          </a:p>
        </p:txBody>
      </p:sp>
      <p:sp>
        <p:nvSpPr>
          <p:cNvPr id="10" name="Rectangle 9"/>
          <p:cNvSpPr/>
          <p:nvPr/>
        </p:nvSpPr>
        <p:spPr>
          <a:xfrm>
            <a:off x="4643438" y="3929066"/>
            <a:ext cx="1414466" cy="485772"/>
          </a:xfrm>
          <a:prstGeom prst="rect">
            <a:avLst/>
          </a:prstGeom>
          <a:solidFill>
            <a:schemeClr val="bg2"/>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combobox</a:t>
            </a:r>
            <a:endParaRPr lang="fr-FR" dirty="0">
              <a:solidFill>
                <a:schemeClr val="tx1"/>
              </a:solidFill>
            </a:endParaRPr>
          </a:p>
        </p:txBody>
      </p:sp>
      <p:sp>
        <p:nvSpPr>
          <p:cNvPr id="11" name="Rectangle 10"/>
          <p:cNvSpPr/>
          <p:nvPr/>
        </p:nvSpPr>
        <p:spPr>
          <a:xfrm>
            <a:off x="2500298" y="4000504"/>
            <a:ext cx="1571636" cy="500066"/>
          </a:xfrm>
          <a:prstGeom prst="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Textfiel</a:t>
            </a:r>
            <a:endParaRPr lang="fr-FR" dirty="0">
              <a:solidFill>
                <a:schemeClr val="tx1"/>
              </a:solidFill>
            </a:endParaRPr>
          </a:p>
        </p:txBody>
      </p:sp>
      <p:cxnSp>
        <p:nvCxnSpPr>
          <p:cNvPr id="13" name="Connecteur droit avec flèche 12"/>
          <p:cNvCxnSpPr/>
          <p:nvPr/>
        </p:nvCxnSpPr>
        <p:spPr>
          <a:xfrm rot="5400000">
            <a:off x="822299" y="1249347"/>
            <a:ext cx="785818"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5400000">
            <a:off x="1250927" y="1463661"/>
            <a:ext cx="1214446"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rot="5400000">
            <a:off x="2358216" y="1713694"/>
            <a:ext cx="1571636"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rot="5400000">
            <a:off x="4536281" y="1107265"/>
            <a:ext cx="1714512" cy="16430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rot="5400000">
            <a:off x="5143504" y="1785926"/>
            <a:ext cx="1785950" cy="357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rot="10800000" flipV="1">
            <a:off x="3643306" y="1071546"/>
            <a:ext cx="2571768" cy="17145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214282" y="571480"/>
            <a:ext cx="1857388" cy="523220"/>
          </a:xfrm>
          <a:prstGeom prst="rect">
            <a:avLst/>
          </a:prstGeom>
          <a:noFill/>
        </p:spPr>
        <p:txBody>
          <a:bodyPr wrap="square" rtlCol="0">
            <a:spAutoFit/>
          </a:bodyPr>
          <a:lstStyle/>
          <a:p>
            <a:r>
              <a:rPr lang="fr-FR" sz="2800" dirty="0" smtClean="0"/>
              <a:t>stage</a:t>
            </a:r>
            <a:endParaRPr lang="fr-FR" sz="2800" dirty="0"/>
          </a:p>
        </p:txBody>
      </p:sp>
      <p:sp>
        <p:nvSpPr>
          <p:cNvPr id="36" name="ZoneTexte 35"/>
          <p:cNvSpPr txBox="1"/>
          <p:nvPr/>
        </p:nvSpPr>
        <p:spPr>
          <a:xfrm>
            <a:off x="1357290" y="285728"/>
            <a:ext cx="1500198" cy="523220"/>
          </a:xfrm>
          <a:prstGeom prst="rect">
            <a:avLst/>
          </a:prstGeom>
          <a:noFill/>
        </p:spPr>
        <p:txBody>
          <a:bodyPr wrap="square" rtlCol="0">
            <a:spAutoFit/>
          </a:bodyPr>
          <a:lstStyle/>
          <a:p>
            <a:r>
              <a:rPr lang="fr-FR" sz="2800" dirty="0" err="1" smtClean="0"/>
              <a:t>Scene</a:t>
            </a:r>
            <a:endParaRPr lang="fr-FR" sz="2800" dirty="0" smtClean="0"/>
          </a:p>
        </p:txBody>
      </p:sp>
      <p:sp>
        <p:nvSpPr>
          <p:cNvPr id="37" name="ZoneTexte 36"/>
          <p:cNvSpPr txBox="1"/>
          <p:nvPr/>
        </p:nvSpPr>
        <p:spPr>
          <a:xfrm>
            <a:off x="2643174" y="285728"/>
            <a:ext cx="3150221" cy="830997"/>
          </a:xfrm>
          <a:prstGeom prst="rect">
            <a:avLst/>
          </a:prstGeom>
          <a:noFill/>
        </p:spPr>
        <p:txBody>
          <a:bodyPr wrap="none" rtlCol="0">
            <a:spAutoFit/>
          </a:bodyPr>
          <a:lstStyle/>
          <a:p>
            <a:r>
              <a:rPr lang="fr-FR" sz="2800" dirty="0" err="1" smtClean="0"/>
              <a:t>Layout</a:t>
            </a:r>
            <a:r>
              <a:rPr lang="fr-FR" sz="2000" dirty="0" smtClean="0"/>
              <a:t> /</a:t>
            </a:r>
            <a:r>
              <a:rPr lang="fr-FR" sz="2800" dirty="0" smtClean="0"/>
              <a:t>conteneur</a:t>
            </a:r>
          </a:p>
          <a:p>
            <a:endParaRPr lang="fr-FR" sz="2000" dirty="0" smtClean="0"/>
          </a:p>
        </p:txBody>
      </p:sp>
      <p:sp>
        <p:nvSpPr>
          <p:cNvPr id="47" name="ZoneTexte 46"/>
          <p:cNvSpPr txBox="1"/>
          <p:nvPr/>
        </p:nvSpPr>
        <p:spPr>
          <a:xfrm>
            <a:off x="5429224" y="571480"/>
            <a:ext cx="3714776" cy="523220"/>
          </a:xfrm>
          <a:prstGeom prst="rect">
            <a:avLst/>
          </a:prstGeom>
          <a:noFill/>
        </p:spPr>
        <p:txBody>
          <a:bodyPr wrap="square" rtlCol="0">
            <a:spAutoFit/>
          </a:bodyPr>
          <a:lstStyle/>
          <a:p>
            <a:r>
              <a:rPr lang="fr-FR" sz="2800" dirty="0" err="1" smtClean="0"/>
              <a:t>Coposants</a:t>
            </a:r>
            <a:r>
              <a:rPr lang="fr-FR" sz="2800" dirty="0" smtClean="0"/>
              <a:t> graphique</a:t>
            </a:r>
            <a:endParaRPr lang="fr-FR"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842445" cy="769441"/>
          </a:xfrm>
          <a:prstGeom prst="rect">
            <a:avLst/>
          </a:prstGeom>
          <a:noFill/>
        </p:spPr>
        <p:txBody>
          <a:bodyPr wrap="none" rtlCol="0">
            <a:spAutoFit/>
          </a:bodyPr>
          <a:lstStyle/>
          <a:p>
            <a:r>
              <a:rPr lang="fr-FR" sz="4400" dirty="0" smtClean="0"/>
              <a:t>Question 1:</a:t>
            </a:r>
            <a:endParaRPr lang="fr-FR" sz="4400" dirty="0"/>
          </a:p>
        </p:txBody>
      </p:sp>
      <p:sp>
        <p:nvSpPr>
          <p:cNvPr id="5" name="ZoneTexte 4"/>
          <p:cNvSpPr txBox="1"/>
          <p:nvPr/>
        </p:nvSpPr>
        <p:spPr>
          <a:xfrm>
            <a:off x="3071802" y="428604"/>
            <a:ext cx="2214578" cy="584775"/>
          </a:xfrm>
          <a:prstGeom prst="rect">
            <a:avLst/>
          </a:prstGeom>
          <a:noFill/>
        </p:spPr>
        <p:txBody>
          <a:bodyPr wrap="square" rtlCol="0">
            <a:spAutoFit/>
          </a:bodyPr>
          <a:lstStyle/>
          <a:p>
            <a:r>
              <a:rPr lang="fr-FR" sz="3200" b="1" i="1" dirty="0" smtClean="0"/>
              <a:t>observation</a:t>
            </a:r>
            <a:endParaRPr lang="fr-FR" sz="3200" b="1" i="1" dirty="0"/>
          </a:p>
        </p:txBody>
      </p:sp>
      <p:cxnSp>
        <p:nvCxnSpPr>
          <p:cNvPr id="7" name="Connecteur droit 6"/>
          <p:cNvCxnSpPr/>
          <p:nvPr/>
        </p:nvCxnSpPr>
        <p:spPr>
          <a:xfrm>
            <a:off x="214282" y="642918"/>
            <a:ext cx="2428892" cy="1588"/>
          </a:xfrm>
          <a:prstGeom prst="line">
            <a:avLst/>
          </a:prstGeom>
          <a:ln w="381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Image 9" descr="370288910_1057957875621875_4807522371242348167_n.jpg"/>
          <p:cNvPicPr>
            <a:picLocks noChangeAspect="1"/>
          </p:cNvPicPr>
          <p:nvPr/>
        </p:nvPicPr>
        <p:blipFill>
          <a:blip r:embed="rId2"/>
          <a:stretch>
            <a:fillRect/>
          </a:stretch>
        </p:blipFill>
        <p:spPr>
          <a:xfrm>
            <a:off x="0" y="2357430"/>
            <a:ext cx="3214678" cy="3357586"/>
          </a:xfrm>
          <a:prstGeom prst="rect">
            <a:avLst/>
          </a:prstGeom>
        </p:spPr>
      </p:pic>
      <p:sp>
        <p:nvSpPr>
          <p:cNvPr id="13" name="ZoneTexte 12"/>
          <p:cNvSpPr txBox="1"/>
          <p:nvPr/>
        </p:nvSpPr>
        <p:spPr>
          <a:xfrm>
            <a:off x="5214942" y="4071942"/>
            <a:ext cx="2303836" cy="400110"/>
          </a:xfrm>
          <a:prstGeom prst="rect">
            <a:avLst/>
          </a:prstGeom>
          <a:noFill/>
        </p:spPr>
        <p:txBody>
          <a:bodyPr wrap="none" rtlCol="0">
            <a:spAutoFit/>
          </a:bodyPr>
          <a:lstStyle/>
          <a:p>
            <a:r>
              <a:rPr lang="fr-FR" sz="2000" dirty="0" smtClean="0"/>
              <a:t>Clique sur le </a:t>
            </a:r>
            <a:r>
              <a:rPr lang="fr-FR" sz="2000" dirty="0" err="1" smtClean="0"/>
              <a:t>button</a:t>
            </a:r>
            <a:r>
              <a:rPr lang="fr-FR" sz="2000" dirty="0" smtClean="0"/>
              <a:t>:</a:t>
            </a:r>
            <a:endParaRPr lang="fr-FR" sz="2000" dirty="0"/>
          </a:p>
        </p:txBody>
      </p:sp>
      <p:sp>
        <p:nvSpPr>
          <p:cNvPr id="14" name="ZoneTexte 13"/>
          <p:cNvSpPr txBox="1"/>
          <p:nvPr/>
        </p:nvSpPr>
        <p:spPr>
          <a:xfrm>
            <a:off x="5214942" y="1500174"/>
            <a:ext cx="2272193" cy="400110"/>
          </a:xfrm>
          <a:prstGeom prst="rect">
            <a:avLst/>
          </a:prstGeom>
          <a:noFill/>
        </p:spPr>
        <p:txBody>
          <a:bodyPr wrap="square" rtlCol="0">
            <a:spAutoFit/>
          </a:bodyPr>
          <a:lstStyle/>
          <a:p>
            <a:r>
              <a:rPr lang="fr-FR" sz="2000" dirty="0" smtClean="0"/>
              <a:t>Clique sur la </a:t>
            </a:r>
            <a:r>
              <a:rPr lang="fr-FR" sz="2000" dirty="0" err="1" smtClean="0"/>
              <a:t>scene</a:t>
            </a:r>
            <a:r>
              <a:rPr lang="fr-FR" sz="2000" dirty="0" smtClean="0"/>
              <a:t>:</a:t>
            </a:r>
            <a:endParaRPr lang="fr-FR" sz="2000" dirty="0"/>
          </a:p>
        </p:txBody>
      </p:sp>
      <p:pic>
        <p:nvPicPr>
          <p:cNvPr id="15" name="Image 14" descr="370246170_840581837762229_9170757587057132220_n.jpg"/>
          <p:cNvPicPr>
            <a:picLocks noChangeAspect="1"/>
          </p:cNvPicPr>
          <p:nvPr/>
        </p:nvPicPr>
        <p:blipFill>
          <a:blip r:embed="rId3"/>
          <a:stretch>
            <a:fillRect/>
          </a:stretch>
        </p:blipFill>
        <p:spPr>
          <a:xfrm>
            <a:off x="3428992" y="4714884"/>
            <a:ext cx="5715008" cy="1643049"/>
          </a:xfrm>
          <a:prstGeom prst="rect">
            <a:avLst/>
          </a:prstGeom>
        </p:spPr>
      </p:pic>
      <p:pic>
        <p:nvPicPr>
          <p:cNvPr id="16" name="Image 15" descr="368334748_879538777134038_1211231733165535578_n.png"/>
          <p:cNvPicPr>
            <a:picLocks noChangeAspect="1"/>
          </p:cNvPicPr>
          <p:nvPr/>
        </p:nvPicPr>
        <p:blipFill>
          <a:blip r:embed="rId4"/>
          <a:stretch>
            <a:fillRect/>
          </a:stretch>
        </p:blipFill>
        <p:spPr>
          <a:xfrm>
            <a:off x="3500430" y="2071678"/>
            <a:ext cx="5643570" cy="1885950"/>
          </a:xfrm>
          <a:prstGeom prst="rect">
            <a:avLst/>
          </a:prstGeom>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214290"/>
            <a:ext cx="2765501" cy="769441"/>
          </a:xfrm>
          <a:prstGeom prst="rect">
            <a:avLst/>
          </a:prstGeom>
          <a:noFill/>
        </p:spPr>
        <p:txBody>
          <a:bodyPr wrap="none" rtlCol="0">
            <a:spAutoFit/>
          </a:bodyPr>
          <a:lstStyle/>
          <a:p>
            <a:r>
              <a:rPr lang="fr-FR" sz="4400" dirty="0" smtClean="0"/>
              <a:t>Question2:</a:t>
            </a:r>
            <a:endParaRPr lang="fr-FR" sz="4400" dirty="0"/>
          </a:p>
        </p:txBody>
      </p:sp>
      <p:sp>
        <p:nvSpPr>
          <p:cNvPr id="7" name="ZoneTexte 6"/>
          <p:cNvSpPr txBox="1"/>
          <p:nvPr/>
        </p:nvSpPr>
        <p:spPr>
          <a:xfrm>
            <a:off x="428596" y="1000108"/>
            <a:ext cx="4017446" cy="461665"/>
          </a:xfrm>
          <a:prstGeom prst="rect">
            <a:avLst/>
          </a:prstGeom>
          <a:noFill/>
        </p:spPr>
        <p:txBody>
          <a:bodyPr wrap="none" rtlCol="0">
            <a:spAutoFit/>
          </a:bodyPr>
          <a:lstStyle/>
          <a:p>
            <a:pPr>
              <a:buFont typeface="Wingdings" pitchFamily="2" charset="2"/>
              <a:buChar char="Ø"/>
            </a:pPr>
            <a:r>
              <a:rPr lang="fr-FR" sz="2400" b="1" i="1" dirty="0" err="1" smtClean="0"/>
              <a:t>e.consume</a:t>
            </a:r>
            <a:r>
              <a:rPr lang="fr-FR" sz="2400" b="1" i="1" dirty="0" smtClean="0"/>
              <a:t>() dans le </a:t>
            </a:r>
            <a:r>
              <a:rPr lang="fr-FR" sz="2400" b="1" i="1" dirty="0" err="1" smtClean="0"/>
              <a:t>button</a:t>
            </a:r>
            <a:r>
              <a:rPr lang="fr-FR" sz="2400" b="1" i="1" dirty="0" smtClean="0"/>
              <a:t>:</a:t>
            </a:r>
            <a:endParaRPr lang="fr-FR" sz="2400" b="1" i="1" dirty="0"/>
          </a:p>
        </p:txBody>
      </p:sp>
      <p:pic>
        <p:nvPicPr>
          <p:cNvPr id="8" name="Image 7" descr="368071212_1767818100350253_9197211833646336617_n.png"/>
          <p:cNvPicPr>
            <a:picLocks noChangeAspect="1"/>
          </p:cNvPicPr>
          <p:nvPr/>
        </p:nvPicPr>
        <p:blipFill>
          <a:blip r:embed="rId2"/>
          <a:stretch>
            <a:fillRect/>
          </a:stretch>
        </p:blipFill>
        <p:spPr>
          <a:xfrm>
            <a:off x="500034" y="1428736"/>
            <a:ext cx="7929618" cy="5429264"/>
          </a:xfrm>
          <a:prstGeom prst="rect">
            <a:avLst/>
          </a:prstGeom>
        </p:spPr>
      </p:pic>
      <p:cxnSp>
        <p:nvCxnSpPr>
          <p:cNvPr id="10" name="Connecteur droit 9"/>
          <p:cNvCxnSpPr/>
          <p:nvPr/>
        </p:nvCxnSpPr>
        <p:spPr>
          <a:xfrm>
            <a:off x="285720" y="857232"/>
            <a:ext cx="2214578"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14348" y="500042"/>
            <a:ext cx="1986441" cy="1077218"/>
          </a:xfrm>
          <a:prstGeom prst="rect">
            <a:avLst/>
          </a:prstGeom>
          <a:noFill/>
        </p:spPr>
        <p:txBody>
          <a:bodyPr wrap="none" rtlCol="0">
            <a:spAutoFit/>
          </a:bodyPr>
          <a:lstStyle/>
          <a:p>
            <a:r>
              <a:rPr lang="fr-FR" sz="3200" dirty="0" err="1" smtClean="0"/>
              <a:t>Exucution</a:t>
            </a:r>
            <a:r>
              <a:rPr lang="fr-FR" sz="3200" dirty="0" smtClean="0"/>
              <a:t>:</a:t>
            </a:r>
          </a:p>
          <a:p>
            <a:endParaRPr lang="fr-FR" sz="3200" dirty="0"/>
          </a:p>
        </p:txBody>
      </p:sp>
      <p:pic>
        <p:nvPicPr>
          <p:cNvPr id="5" name="Image 4" descr="370169482_721335586115174_836813580434477974_n.png"/>
          <p:cNvPicPr>
            <a:picLocks noChangeAspect="1"/>
          </p:cNvPicPr>
          <p:nvPr/>
        </p:nvPicPr>
        <p:blipFill>
          <a:blip r:embed="rId2"/>
          <a:stretch>
            <a:fillRect/>
          </a:stretch>
        </p:blipFill>
        <p:spPr>
          <a:xfrm>
            <a:off x="0" y="1500174"/>
            <a:ext cx="9144000" cy="242889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85720" y="357166"/>
            <a:ext cx="4208203" cy="461665"/>
          </a:xfrm>
          <a:prstGeom prst="rect">
            <a:avLst/>
          </a:prstGeom>
          <a:noFill/>
        </p:spPr>
        <p:txBody>
          <a:bodyPr wrap="none" rtlCol="0">
            <a:spAutoFit/>
          </a:bodyPr>
          <a:lstStyle/>
          <a:p>
            <a:pPr>
              <a:buFont typeface="Wingdings" pitchFamily="2" charset="2"/>
              <a:buChar char="Ø"/>
            </a:pPr>
            <a:r>
              <a:rPr lang="fr-FR" sz="2400" b="1" dirty="0" err="1" smtClean="0"/>
              <a:t>e.consume</a:t>
            </a:r>
            <a:r>
              <a:rPr lang="fr-FR" sz="2400" b="1" dirty="0" smtClean="0"/>
              <a:t>() dans </a:t>
            </a:r>
            <a:r>
              <a:rPr lang="en-US" sz="2400" b="1" dirty="0" smtClean="0"/>
              <a:t>le </a:t>
            </a:r>
            <a:r>
              <a:rPr lang="en-US" sz="2400" b="1" dirty="0" err="1" smtClean="0"/>
              <a:t>groupe</a:t>
            </a:r>
            <a:r>
              <a:rPr lang="en-US" sz="2400" b="1" dirty="0" smtClean="0"/>
              <a:t> </a:t>
            </a:r>
            <a:r>
              <a:rPr lang="fr-FR" sz="2400" dirty="0" smtClean="0"/>
              <a:t>:</a:t>
            </a:r>
            <a:endParaRPr lang="fr-FR" sz="2400" dirty="0"/>
          </a:p>
        </p:txBody>
      </p:sp>
      <p:pic>
        <p:nvPicPr>
          <p:cNvPr id="4" name="Image 3" descr="370246224_992431451860158_792051856268464344_n.png"/>
          <p:cNvPicPr>
            <a:picLocks noChangeAspect="1"/>
          </p:cNvPicPr>
          <p:nvPr/>
        </p:nvPicPr>
        <p:blipFill>
          <a:blip r:embed="rId2"/>
          <a:stretch>
            <a:fillRect/>
          </a:stretch>
        </p:blipFill>
        <p:spPr>
          <a:xfrm>
            <a:off x="714348" y="1071546"/>
            <a:ext cx="7892920" cy="53578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57224" y="571480"/>
            <a:ext cx="1757212" cy="523220"/>
          </a:xfrm>
          <a:prstGeom prst="rect">
            <a:avLst/>
          </a:prstGeom>
          <a:noFill/>
        </p:spPr>
        <p:txBody>
          <a:bodyPr wrap="none" rtlCol="0">
            <a:spAutoFit/>
          </a:bodyPr>
          <a:lstStyle/>
          <a:p>
            <a:r>
              <a:rPr lang="fr-FR" sz="2800" dirty="0" err="1" smtClean="0"/>
              <a:t>Exucution</a:t>
            </a:r>
            <a:r>
              <a:rPr lang="fr-FR" sz="2800" dirty="0"/>
              <a:t>:</a:t>
            </a:r>
            <a:endParaRPr lang="fr-FR" dirty="0"/>
          </a:p>
        </p:txBody>
      </p:sp>
      <p:pic>
        <p:nvPicPr>
          <p:cNvPr id="3" name="Image 2" descr="375206190_1386057692341440_408736222232916565_n.png"/>
          <p:cNvPicPr>
            <a:picLocks noChangeAspect="1"/>
          </p:cNvPicPr>
          <p:nvPr/>
        </p:nvPicPr>
        <p:blipFill>
          <a:blip r:embed="rId2"/>
          <a:stretch>
            <a:fillRect/>
          </a:stretch>
        </p:blipFill>
        <p:spPr>
          <a:xfrm>
            <a:off x="66675" y="2343150"/>
            <a:ext cx="9010650" cy="2171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0034" y="214290"/>
            <a:ext cx="4049507" cy="461665"/>
          </a:xfrm>
          <a:prstGeom prst="rect">
            <a:avLst/>
          </a:prstGeom>
          <a:noFill/>
        </p:spPr>
        <p:txBody>
          <a:bodyPr wrap="none" rtlCol="0">
            <a:spAutoFit/>
          </a:bodyPr>
          <a:lstStyle/>
          <a:p>
            <a:pPr marL="342900" indent="-342900">
              <a:buFont typeface="Wingdings" pitchFamily="2" charset="2"/>
              <a:buChar char="Ø"/>
            </a:pPr>
            <a:r>
              <a:rPr lang="fr-FR" sz="2400" b="1" dirty="0" err="1" smtClean="0"/>
              <a:t>e.consume</a:t>
            </a:r>
            <a:r>
              <a:rPr lang="fr-FR" sz="2400" b="1" dirty="0" smtClean="0"/>
              <a:t>() dans </a:t>
            </a:r>
            <a:r>
              <a:rPr lang="en-US" sz="2400" b="1" dirty="0" smtClean="0"/>
              <a:t>la scene</a:t>
            </a:r>
            <a:r>
              <a:rPr lang="en-US" sz="2000" b="1" dirty="0" smtClean="0"/>
              <a:t>:</a:t>
            </a:r>
            <a:endParaRPr lang="fr-FR" sz="2000" dirty="0"/>
          </a:p>
        </p:txBody>
      </p:sp>
      <p:pic>
        <p:nvPicPr>
          <p:cNvPr id="3" name="Image 2" descr="326752563_1353481358639015_2822536308304900517_n.png"/>
          <p:cNvPicPr>
            <a:picLocks noChangeAspect="1"/>
          </p:cNvPicPr>
          <p:nvPr/>
        </p:nvPicPr>
        <p:blipFill>
          <a:blip r:embed="rId2"/>
          <a:stretch>
            <a:fillRect/>
          </a:stretch>
        </p:blipFill>
        <p:spPr>
          <a:xfrm>
            <a:off x="285720" y="857232"/>
            <a:ext cx="8579092" cy="564360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386858861_884554076634316_9209681095962073502_n.png"/>
          <p:cNvPicPr>
            <a:picLocks noChangeAspect="1"/>
          </p:cNvPicPr>
          <p:nvPr/>
        </p:nvPicPr>
        <p:blipFill>
          <a:blip r:embed="rId2"/>
          <a:stretch>
            <a:fillRect/>
          </a:stretch>
        </p:blipFill>
        <p:spPr>
          <a:xfrm>
            <a:off x="214282" y="2214554"/>
            <a:ext cx="8477250" cy="2314575"/>
          </a:xfrm>
          <a:prstGeom prst="rect">
            <a:avLst/>
          </a:prstGeom>
        </p:spPr>
      </p:pic>
      <p:sp>
        <p:nvSpPr>
          <p:cNvPr id="3" name="ZoneTexte 2"/>
          <p:cNvSpPr txBox="1"/>
          <p:nvPr/>
        </p:nvSpPr>
        <p:spPr>
          <a:xfrm>
            <a:off x="500034" y="357166"/>
            <a:ext cx="1938351" cy="954107"/>
          </a:xfrm>
          <a:prstGeom prst="rect">
            <a:avLst/>
          </a:prstGeom>
          <a:noFill/>
        </p:spPr>
        <p:txBody>
          <a:bodyPr wrap="none" rtlCol="0">
            <a:spAutoFit/>
          </a:bodyPr>
          <a:lstStyle/>
          <a:p>
            <a:r>
              <a:rPr lang="fr-FR" sz="3200" dirty="0" err="1" smtClean="0"/>
              <a:t>Exucution</a:t>
            </a:r>
            <a:r>
              <a:rPr lang="fr-FR" dirty="0" smtClean="0"/>
              <a:t>:</a:t>
            </a:r>
          </a:p>
          <a:p>
            <a:endParaRPr lang="fr-FR"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étro">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é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302</TotalTime>
  <Words>320</Words>
  <Application>Microsoft Office PowerPoint</Application>
  <PresentationFormat>Affichage à l'écran (4:3)</PresentationFormat>
  <Paragraphs>44</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Métro</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Ikram</dc:title>
  <dc:creator>CRACHE</dc:creator>
  <cp:lastModifiedBy>CRACHE</cp:lastModifiedBy>
  <cp:revision>32</cp:revision>
  <dcterms:created xsi:type="dcterms:W3CDTF">2023-11-18T18:16:11Z</dcterms:created>
  <dcterms:modified xsi:type="dcterms:W3CDTF">2023-11-18T23:34:59Z</dcterms:modified>
</cp:coreProperties>
</file>