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charts/chart1.xml" ContentType="application/vnd.openxmlformats-officedocument.drawingml.chart+xml"/>
  <Override PartName="/ppt/ink/ink8.xml" ContentType="application/inkml+xml"/>
  <Override PartName="/ppt/charts/chart2.xml" ContentType="application/vnd.openxmlformats-officedocument.drawingml.chart+xml"/>
  <Override PartName="/ppt/ink/ink9.xml" ContentType="application/inkml+xml"/>
  <Override PartName="/ppt/charts/chart3.xml" ContentType="application/vnd.openxmlformats-officedocument.drawingml.chart+xml"/>
  <Override PartName="/ppt/ink/ink10.xml" ContentType="application/inkml+xml"/>
  <Override PartName="/ppt/charts/chart4.xml" ContentType="application/vnd.openxmlformats-officedocument.drawingml.chart+xml"/>
  <Override PartName="/ppt/ink/ink11.xml" ContentType="application/inkml+xml"/>
  <Override PartName="/ppt/charts/chart5.xml" ContentType="application/vnd.openxmlformats-officedocument.drawingml.chart+xml"/>
  <Override PartName="/ppt/ink/ink12.xml" ContentType="application/inkml+xml"/>
  <Override PartName="/ppt/ink/ink13.xml" ContentType="application/inkml+xml"/>
  <Override PartName="/ppt/charts/chart6.xml" ContentType="application/vnd.openxmlformats-officedocument.drawingml.chart+xml"/>
  <Override PartName="/ppt/charts/chart7.xml" ContentType="application/vnd.openxmlformats-officedocument.drawingml.chart+xml"/>
  <Override PartName="/ppt/ink/ink14.xml" ContentType="application/inkml+xml"/>
  <Override PartName="/ppt/charts/chart8.xml" ContentType="application/vnd.openxmlformats-officedocument.drawingml.chart+xml"/>
  <Override PartName="/ppt/charts/chart9.xml" ContentType="application/vnd.openxmlformats-officedocument.drawingml.chart+xml"/>
  <Override PartName="/ppt/ink/ink15.xml" ContentType="application/inkml+xml"/>
  <Override PartName="/ppt/charts/chart10.xml" ContentType="application/vnd.openxmlformats-officedocument.drawingml.chart+xml"/>
  <Override PartName="/ppt/ink/ink16.xml" ContentType="application/inkml+xml"/>
  <Override PartName="/ppt/charts/chart11.xml" ContentType="application/vnd.openxmlformats-officedocument.drawingml.chart+xml"/>
  <Override PartName="/ppt/ink/ink17.xml" ContentType="application/inkml+xml"/>
  <Override PartName="/ppt/ink/ink18.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9.xml" ContentType="application/inkml+xml"/>
  <Override PartName="/ppt/charts/chart12.xml" ContentType="application/vnd.openxmlformats-officedocument.drawingml.chart+xml"/>
  <Override PartName="/ppt/ink/ink20.xml" ContentType="application/inkml+xml"/>
  <Override PartName="/ppt/ink/ink21.xml" ContentType="application/inkml+xml"/>
  <Override PartName="/ppt/charts/chart13.xml" ContentType="application/vnd.openxmlformats-officedocument.drawingml.chart+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ink/ink22.xml" ContentType="application/inkml+xml"/>
  <Override PartName="/ppt/charts/chart14.xml" ContentType="application/vnd.openxmlformats-officedocument.drawingml.chart+xml"/>
  <Override PartName="/ppt/ink/ink23.xml" ContentType="application/inkml+xml"/>
  <Override PartName="/ppt/charts/chart15.xml" ContentType="application/vnd.openxmlformats-officedocument.drawingml.chart+xml"/>
  <Override PartName="/ppt/charts/style1.xml" ContentType="application/vnd.ms-office.chartstyle+xml"/>
  <Override PartName="/ppt/charts/colors1.xml" ContentType="application/vnd.ms-office.chartcolorstyle+xml"/>
  <Override PartName="/ppt/ink/ink24.xml" ContentType="application/inkml+xml"/>
  <Override PartName="/ppt/charts/chart16.xml" ContentType="application/vnd.openxmlformats-officedocument.drawingml.chart+xml"/>
  <Override PartName="/ppt/charts/style2.xml" ContentType="application/vnd.ms-office.chartstyle+xml"/>
  <Override PartName="/ppt/charts/colors2.xml" ContentType="application/vnd.ms-office.chartcolorstyle+xml"/>
  <Override PartName="/ppt/ink/ink25.xml" ContentType="application/inkml+xml"/>
  <Override PartName="/ppt/charts/chart17.xml" ContentType="application/vnd.openxmlformats-officedocument.drawingml.chart+xml"/>
  <Override PartName="/ppt/charts/style3.xml" ContentType="application/vnd.ms-office.chartstyle+xml"/>
  <Override PartName="/ppt/charts/colors3.xml" ContentType="application/vnd.ms-office.chartcolorstyle+xml"/>
  <Override PartName="/ppt/ink/ink26.xml" ContentType="application/inkml+xml"/>
  <Override PartName="/ppt/charts/chart18.xml" ContentType="application/vnd.openxmlformats-officedocument.drawingml.chart+xml"/>
  <Override PartName="/ppt/charts/style4.xml" ContentType="application/vnd.ms-office.chartstyle+xml"/>
  <Override PartName="/ppt/charts/colors4.xml" ContentType="application/vnd.ms-office.chartcolorstyle+xml"/>
  <Override PartName="/ppt/ink/ink27.xml" ContentType="application/inkml+xml"/>
  <Override PartName="/ppt/charts/chart19.xml" ContentType="application/vnd.openxmlformats-officedocument.drawingml.chart+xml"/>
  <Override PartName="/ppt/charts/style5.xml" ContentType="application/vnd.ms-office.chartstyle+xml"/>
  <Override PartName="/ppt/charts/colors5.xml" ContentType="application/vnd.ms-office.chartcolorstyle+xml"/>
  <Override PartName="/ppt/ink/ink28.xml" ContentType="application/inkml+xml"/>
  <Override PartName="/ppt/ink/ink29.xml" ContentType="application/inkml+xml"/>
  <Override PartName="/ppt/ink/ink3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15" r:id="rId2"/>
    <p:sldId id="317" r:id="rId3"/>
    <p:sldId id="325" r:id="rId4"/>
    <p:sldId id="326" r:id="rId5"/>
    <p:sldId id="327" r:id="rId6"/>
    <p:sldId id="319" r:id="rId7"/>
    <p:sldId id="321" r:id="rId8"/>
    <p:sldId id="322" r:id="rId9"/>
    <p:sldId id="323" r:id="rId10"/>
    <p:sldId id="324" r:id="rId11"/>
    <p:sldId id="281" r:id="rId12"/>
    <p:sldId id="282" r:id="rId13"/>
    <p:sldId id="284" r:id="rId14"/>
    <p:sldId id="285" r:id="rId15"/>
    <p:sldId id="286" r:id="rId16"/>
    <p:sldId id="287" r:id="rId17"/>
    <p:sldId id="288" r:id="rId18"/>
    <p:sldId id="289" r:id="rId19"/>
    <p:sldId id="290" r:id="rId20"/>
    <p:sldId id="291" r:id="rId21"/>
    <p:sldId id="292" r:id="rId22"/>
    <p:sldId id="294" r:id="rId23"/>
    <p:sldId id="295" r:id="rId24"/>
    <p:sldId id="296" r:id="rId25"/>
    <p:sldId id="330" r:id="rId26"/>
    <p:sldId id="331" r:id="rId27"/>
    <p:sldId id="298" r:id="rId28"/>
    <p:sldId id="328" r:id="rId29"/>
    <p:sldId id="299" r:id="rId30"/>
    <p:sldId id="300" r:id="rId31"/>
    <p:sldId id="303" r:id="rId32"/>
    <p:sldId id="304" r:id="rId33"/>
    <p:sldId id="305" r:id="rId34"/>
    <p:sldId id="306" r:id="rId35"/>
    <p:sldId id="307" r:id="rId36"/>
    <p:sldId id="308" r:id="rId37"/>
    <p:sldId id="309" r:id="rId38"/>
    <p:sldId id="310" r:id="rId39"/>
    <p:sldId id="311" r:id="rId40"/>
    <p:sldId id="312" r:id="rId41"/>
    <p:sldId id="314" r:id="rId4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32" autoAdjust="0"/>
    <p:restoredTop sz="79693" autoAdjust="0"/>
  </p:normalViewPr>
  <p:slideViewPr>
    <p:cSldViewPr snapToGrid="0">
      <p:cViewPr varScale="1">
        <p:scale>
          <a:sx n="55" d="100"/>
          <a:sy n="55" d="100"/>
        </p:scale>
        <p:origin x="1254" y="78"/>
      </p:cViewPr>
      <p:guideLst>
        <p:guide pos="3840"/>
        <p:guide orient="horz" pos="2137"/>
      </p:guideLst>
    </p:cSldViewPr>
  </p:slideViewPr>
  <p:notesTextViewPr>
    <p:cViewPr>
      <p:scale>
        <a:sx n="1" d="1"/>
        <a:sy n="1" d="1"/>
      </p:scale>
      <p:origin x="0" y="-24"/>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Users\wail\Desktop\UGB%20SF.xlsx" TargetMode="Externa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2.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wail\Desktop\base%20donn&#233;es%2015052025.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9"/>
    </mc:Choice>
    <mc:Fallback>
      <c:style val="9"/>
    </mc:Fallback>
  </mc:AlternateContent>
  <c:chart>
    <c:autoTitleDeleted val="1"/>
    <c:plotArea>
      <c:layout>
        <c:manualLayout>
          <c:layoutTarget val="inner"/>
          <c:xMode val="edge"/>
          <c:yMode val="edge"/>
          <c:x val="0.13089129483814524"/>
          <c:y val="5.1400554097404488E-2"/>
          <c:w val="0.81400873451004641"/>
          <c:h val="0.72613808690580361"/>
        </c:manualLayout>
      </c:layout>
      <c:barChart>
        <c:barDir val="col"/>
        <c:grouping val="clustered"/>
        <c:varyColors val="0"/>
        <c:ser>
          <c:idx val="1"/>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'information eleveur'!$P$3:$P$5</c:f>
              <c:strCache>
                <c:ptCount val="3"/>
                <c:pt idx="0">
                  <c:v>&lt; 30 ans</c:v>
                </c:pt>
                <c:pt idx="1">
                  <c:v>Entre 30 et 50 ans</c:v>
                </c:pt>
                <c:pt idx="2">
                  <c:v> plus de 50 ans</c:v>
                </c:pt>
              </c:strCache>
            </c:strRef>
          </c:cat>
          <c:val>
            <c:numRef>
              <c:f>'information eleveur'!$R$3:$R$5</c:f>
              <c:numCache>
                <c:formatCode>General</c:formatCode>
                <c:ptCount val="3"/>
                <c:pt idx="0">
                  <c:v>15</c:v>
                </c:pt>
                <c:pt idx="1">
                  <c:v>50</c:v>
                </c:pt>
                <c:pt idx="2">
                  <c:v>35</c:v>
                </c:pt>
              </c:numCache>
            </c:numRef>
          </c:val>
          <c:extLst>
            <c:ext xmlns:c16="http://schemas.microsoft.com/office/drawing/2014/chart" uri="{C3380CC4-5D6E-409C-BE32-E72D297353CC}">
              <c16:uniqueId val="{00000000-0EAE-42D4-8155-20AEB07A6ABB}"/>
            </c:ext>
          </c:extLst>
        </c:ser>
        <c:dLbls>
          <c:showLegendKey val="0"/>
          <c:showVal val="0"/>
          <c:showCatName val="0"/>
          <c:showSerName val="0"/>
          <c:showPercent val="0"/>
          <c:showBubbleSize val="0"/>
        </c:dLbls>
        <c:gapWidth val="150"/>
        <c:axId val="34586624"/>
        <c:axId val="34588544"/>
      </c:barChart>
      <c:catAx>
        <c:axId val="34586624"/>
        <c:scaling>
          <c:orientation val="minMax"/>
        </c:scaling>
        <c:delete val="0"/>
        <c:axPos val="b"/>
        <c:title>
          <c:tx>
            <c:rich>
              <a:bodyPr/>
              <a:lstStyle/>
              <a:p>
                <a:pPr>
                  <a:defRPr/>
                </a:pPr>
                <a:r>
                  <a:rPr lang="fr-FR"/>
                  <a:t>Classes d'age</a:t>
                </a:r>
              </a:p>
            </c:rich>
          </c:tx>
          <c:overlay val="0"/>
        </c:title>
        <c:numFmt formatCode="General" sourceLinked="0"/>
        <c:majorTickMark val="none"/>
        <c:minorTickMark val="none"/>
        <c:tickLblPos val="nextTo"/>
        <c:crossAx val="34588544"/>
        <c:crosses val="autoZero"/>
        <c:auto val="1"/>
        <c:lblAlgn val="ctr"/>
        <c:lblOffset val="100"/>
        <c:noMultiLvlLbl val="0"/>
      </c:catAx>
      <c:valAx>
        <c:axId val="34588544"/>
        <c:scaling>
          <c:orientation val="minMax"/>
        </c:scaling>
        <c:delete val="0"/>
        <c:axPos val="l"/>
        <c:title>
          <c:tx>
            <c:rich>
              <a:bodyPr/>
              <a:lstStyle/>
              <a:p>
                <a:pPr>
                  <a:defRPr/>
                </a:pPr>
                <a:r>
                  <a:rPr lang="fr-FR"/>
                  <a:t>pourcentage</a:t>
                </a:r>
              </a:p>
            </c:rich>
          </c:tx>
          <c:overlay val="0"/>
        </c:title>
        <c:numFmt formatCode="General" sourceLinked="1"/>
        <c:majorTickMark val="none"/>
        <c:minorTickMark val="none"/>
        <c:tickLblPos val="nextTo"/>
        <c:crossAx val="34586624"/>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13672184165833767"/>
          <c:y val="0.13725216055310166"/>
          <c:w val="0.82305069145063936"/>
          <c:h val="0.49654632533738513"/>
        </c:manualLayout>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'capital foncier'!$K$22:$K$24</c:f>
              <c:strCache>
                <c:ptCount val="3"/>
                <c:pt idx="0">
                  <c:v>SL moins de 2 ha</c:v>
                </c:pt>
                <c:pt idx="1">
                  <c:v>SL entre 2 et 5 ha</c:v>
                </c:pt>
                <c:pt idx="2">
                  <c:v>SL plus de 5 ha</c:v>
                </c:pt>
              </c:strCache>
            </c:strRef>
          </c:cat>
          <c:val>
            <c:numRef>
              <c:f>'capital foncier'!$L$22:$L$24</c:f>
              <c:numCache>
                <c:formatCode>0</c:formatCode>
                <c:ptCount val="3"/>
                <c:pt idx="0">
                  <c:v>9.0909090909090917</c:v>
                </c:pt>
                <c:pt idx="1">
                  <c:v>54.545454545454547</c:v>
                </c:pt>
                <c:pt idx="2">
                  <c:v>36.363636363636367</c:v>
                </c:pt>
              </c:numCache>
            </c:numRef>
          </c:val>
          <c:extLst>
            <c:ext xmlns:c16="http://schemas.microsoft.com/office/drawing/2014/chart" uri="{C3380CC4-5D6E-409C-BE32-E72D297353CC}">
              <c16:uniqueId val="{00000000-988B-464D-B7FE-D0EE9A2E9936}"/>
            </c:ext>
          </c:extLst>
        </c:ser>
        <c:dLbls>
          <c:showLegendKey val="0"/>
          <c:showVal val="0"/>
          <c:showCatName val="0"/>
          <c:showSerName val="0"/>
          <c:showPercent val="0"/>
          <c:showBubbleSize val="0"/>
        </c:dLbls>
        <c:gapWidth val="150"/>
        <c:axId val="34222464"/>
        <c:axId val="34224384"/>
      </c:barChart>
      <c:catAx>
        <c:axId val="34222464"/>
        <c:scaling>
          <c:orientation val="minMax"/>
        </c:scaling>
        <c:delete val="0"/>
        <c:axPos val="b"/>
        <c:title>
          <c:tx>
            <c:rich>
              <a:bodyPr/>
              <a:lstStyle/>
              <a:p>
                <a:pPr>
                  <a:defRPr/>
                </a:pPr>
                <a:r>
                  <a:rPr lang="fr-FR"/>
                  <a:t>SL</a:t>
                </a:r>
              </a:p>
            </c:rich>
          </c:tx>
          <c:overlay val="0"/>
        </c:title>
        <c:numFmt formatCode="General" sourceLinked="0"/>
        <c:majorTickMark val="none"/>
        <c:minorTickMark val="none"/>
        <c:tickLblPos val="nextTo"/>
        <c:crossAx val="34224384"/>
        <c:crosses val="autoZero"/>
        <c:auto val="1"/>
        <c:lblAlgn val="ctr"/>
        <c:lblOffset val="100"/>
        <c:noMultiLvlLbl val="0"/>
      </c:catAx>
      <c:valAx>
        <c:axId val="34224384"/>
        <c:scaling>
          <c:orientation val="minMax"/>
        </c:scaling>
        <c:delete val="0"/>
        <c:axPos val="l"/>
        <c:title>
          <c:tx>
            <c:rich>
              <a:bodyPr/>
              <a:lstStyle/>
              <a:p>
                <a:pPr>
                  <a:defRPr/>
                </a:pPr>
                <a:r>
                  <a:rPr lang="fr-FR"/>
                  <a:t>pourcentage</a:t>
                </a:r>
              </a:p>
            </c:rich>
          </c:tx>
          <c:overlay val="0"/>
        </c:title>
        <c:numFmt formatCode="0" sourceLinked="1"/>
        <c:majorTickMark val="out"/>
        <c:minorTickMark val="none"/>
        <c:tickLblPos val="nextTo"/>
        <c:crossAx val="34222464"/>
        <c:crosses val="autoZero"/>
        <c:crossBetween val="between"/>
      </c:valAx>
    </c:plotArea>
    <c:plotVisOnly val="1"/>
    <c:dispBlanksAs val="gap"/>
    <c:showDLblsOverMax val="0"/>
  </c:chart>
  <c:spPr>
    <a:ln>
      <a:noFill/>
    </a:ln>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4046678846734021E-2"/>
          <c:y val="5.4812901755822742E-2"/>
          <c:w val="0.89000568158068694"/>
          <c:h val="0.83500847083834939"/>
        </c:manualLayout>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'hydrique et irrigation'!$O$8:$S$8</c:f>
              <c:strCache>
                <c:ptCount val="4"/>
                <c:pt idx="0">
                  <c:v>eau sou terraines</c:v>
                </c:pt>
                <c:pt idx="1">
                  <c:v>superficielle</c:v>
                </c:pt>
                <c:pt idx="2">
                  <c:v>robinet</c:v>
                </c:pt>
                <c:pt idx="3">
                  <c:v>citerne</c:v>
                </c:pt>
              </c:strCache>
            </c:strRef>
          </c:cat>
          <c:val>
            <c:numRef>
              <c:f>'hydrique et irrigation'!$O$9:$S$9</c:f>
              <c:numCache>
                <c:formatCode>_-* #,##0\ _€_-;\-* #,##0\ _€_-;_-* "-"??\ _€_-;_-@_-</c:formatCode>
                <c:ptCount val="5"/>
                <c:pt idx="0">
                  <c:v>57.692307692307693</c:v>
                </c:pt>
                <c:pt idx="1">
                  <c:v>34</c:v>
                </c:pt>
                <c:pt idx="2">
                  <c:v>3.8461538461538463</c:v>
                </c:pt>
                <c:pt idx="3">
                  <c:v>3.8461538461538463</c:v>
                </c:pt>
              </c:numCache>
            </c:numRef>
          </c:val>
          <c:extLst>
            <c:ext xmlns:c16="http://schemas.microsoft.com/office/drawing/2014/chart" uri="{C3380CC4-5D6E-409C-BE32-E72D297353CC}">
              <c16:uniqueId val="{00000000-C138-4B53-A296-9D3C8A152E77}"/>
            </c:ext>
          </c:extLst>
        </c:ser>
        <c:dLbls>
          <c:showLegendKey val="0"/>
          <c:showVal val="0"/>
          <c:showCatName val="0"/>
          <c:showSerName val="0"/>
          <c:showPercent val="0"/>
          <c:showBubbleSize val="0"/>
        </c:dLbls>
        <c:gapWidth val="150"/>
        <c:axId val="34232960"/>
        <c:axId val="34243328"/>
      </c:barChart>
      <c:catAx>
        <c:axId val="34232960"/>
        <c:scaling>
          <c:orientation val="minMax"/>
        </c:scaling>
        <c:delete val="0"/>
        <c:axPos val="b"/>
        <c:title>
          <c:tx>
            <c:rich>
              <a:bodyPr/>
              <a:lstStyle/>
              <a:p>
                <a:pPr>
                  <a:defRPr/>
                </a:pPr>
                <a:r>
                  <a:rPr lang="fr-FR"/>
                  <a:t>Ressource</a:t>
                </a:r>
                <a:r>
                  <a:rPr lang="fr-FR" baseline="0"/>
                  <a:t>s hydrique</a:t>
                </a:r>
                <a:endParaRPr lang="fr-FR"/>
              </a:p>
            </c:rich>
          </c:tx>
          <c:overlay val="0"/>
        </c:title>
        <c:numFmt formatCode="General" sourceLinked="0"/>
        <c:majorTickMark val="none"/>
        <c:minorTickMark val="none"/>
        <c:tickLblPos val="nextTo"/>
        <c:crossAx val="34243328"/>
        <c:crosses val="autoZero"/>
        <c:auto val="1"/>
        <c:lblAlgn val="ctr"/>
        <c:lblOffset val="100"/>
        <c:noMultiLvlLbl val="0"/>
      </c:catAx>
      <c:valAx>
        <c:axId val="34243328"/>
        <c:scaling>
          <c:orientation val="minMax"/>
        </c:scaling>
        <c:delete val="0"/>
        <c:axPos val="l"/>
        <c:title>
          <c:tx>
            <c:rich>
              <a:bodyPr/>
              <a:lstStyle/>
              <a:p>
                <a:pPr>
                  <a:defRPr/>
                </a:pPr>
                <a:r>
                  <a:rPr lang="fr-FR"/>
                  <a:t>pourcentage</a:t>
                </a:r>
              </a:p>
            </c:rich>
          </c:tx>
          <c:overlay val="0"/>
        </c:title>
        <c:numFmt formatCode="_-* #,##0\ _€_-;\-* #,##0\ _€_-;_-* &quot;-&quot;??\ _€_-;_-@_-" sourceLinked="1"/>
        <c:majorTickMark val="out"/>
        <c:minorTickMark val="none"/>
        <c:tickLblPos val="nextTo"/>
        <c:crossAx val="34232960"/>
        <c:crosses val="autoZero"/>
        <c:crossBetween val="between"/>
      </c:valAx>
    </c:plotArea>
    <c:plotVisOnly val="1"/>
    <c:dispBlanksAs val="gap"/>
    <c:showDLblsOverMax val="0"/>
  </c:chart>
  <c:spPr>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21"/>
    </mc:Choice>
    <mc:Fallback>
      <c:style val="21"/>
    </mc:Fallback>
  </mc:AlternateContent>
  <c:chart>
    <c:autoTitleDeleted val="1"/>
    <c:plotArea>
      <c:layout/>
      <c:barChart>
        <c:barDir val="col"/>
        <c:grouping val="clustered"/>
        <c:varyColors val="0"/>
        <c:ser>
          <c:idx val="0"/>
          <c:order val="0"/>
          <c:spPr>
            <a:solidFill>
              <a:srgbClr val="00B05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'production fourragère'!$M$18:$R$18</c:f>
              <c:strCache>
                <c:ptCount val="6"/>
                <c:pt idx="0">
                  <c:v>orge</c:v>
                </c:pt>
                <c:pt idx="1">
                  <c:v>avoine</c:v>
                </c:pt>
                <c:pt idx="2">
                  <c:v>sorgho</c:v>
                </c:pt>
                <c:pt idx="3">
                  <c:v>mais</c:v>
                </c:pt>
                <c:pt idx="4">
                  <c:v>dactyle</c:v>
                </c:pt>
                <c:pt idx="5">
                  <c:v>naturelle</c:v>
                </c:pt>
              </c:strCache>
            </c:strRef>
          </c:cat>
          <c:val>
            <c:numRef>
              <c:f>'production fourragère'!$M$19:$R$19</c:f>
              <c:numCache>
                <c:formatCode>0.00</c:formatCode>
                <c:ptCount val="6"/>
                <c:pt idx="0">
                  <c:v>29.464285714285715</c:v>
                </c:pt>
                <c:pt idx="1">
                  <c:v>25.892857142857149</c:v>
                </c:pt>
                <c:pt idx="2">
                  <c:v>9.8214285714285712</c:v>
                </c:pt>
                <c:pt idx="3">
                  <c:v>3.5714285714285707</c:v>
                </c:pt>
                <c:pt idx="4">
                  <c:v>16.071428571428573</c:v>
                </c:pt>
                <c:pt idx="5">
                  <c:v>15.178571428571422</c:v>
                </c:pt>
              </c:numCache>
            </c:numRef>
          </c:val>
          <c:extLst>
            <c:ext xmlns:c16="http://schemas.microsoft.com/office/drawing/2014/chart" uri="{C3380CC4-5D6E-409C-BE32-E72D297353CC}">
              <c16:uniqueId val="{00000000-8455-41E0-A7A7-919966DF5DA7}"/>
            </c:ext>
          </c:extLst>
        </c:ser>
        <c:dLbls>
          <c:showLegendKey val="0"/>
          <c:showVal val="0"/>
          <c:showCatName val="0"/>
          <c:showSerName val="0"/>
          <c:showPercent val="0"/>
          <c:showBubbleSize val="0"/>
        </c:dLbls>
        <c:gapWidth val="150"/>
        <c:axId val="34251904"/>
        <c:axId val="34253824"/>
      </c:barChart>
      <c:catAx>
        <c:axId val="34251904"/>
        <c:scaling>
          <c:orientation val="minMax"/>
        </c:scaling>
        <c:delete val="0"/>
        <c:axPos val="b"/>
        <c:title>
          <c:tx>
            <c:rich>
              <a:bodyPr/>
              <a:lstStyle/>
              <a:p>
                <a:pPr>
                  <a:defRPr/>
                </a:pPr>
                <a:r>
                  <a:rPr lang="fr-FR"/>
                  <a:t>culture fourragère</a:t>
                </a:r>
              </a:p>
            </c:rich>
          </c:tx>
          <c:overlay val="0"/>
        </c:title>
        <c:numFmt formatCode="General" sourceLinked="0"/>
        <c:majorTickMark val="none"/>
        <c:minorTickMark val="none"/>
        <c:tickLblPos val="nextTo"/>
        <c:crossAx val="34253824"/>
        <c:crosses val="autoZero"/>
        <c:auto val="1"/>
        <c:lblAlgn val="ctr"/>
        <c:lblOffset val="100"/>
        <c:noMultiLvlLbl val="0"/>
      </c:catAx>
      <c:valAx>
        <c:axId val="34253824"/>
        <c:scaling>
          <c:orientation val="minMax"/>
        </c:scaling>
        <c:delete val="0"/>
        <c:axPos val="l"/>
        <c:title>
          <c:tx>
            <c:rich>
              <a:bodyPr/>
              <a:lstStyle/>
              <a:p>
                <a:pPr>
                  <a:defRPr/>
                </a:pPr>
                <a:r>
                  <a:rPr lang="fr-FR"/>
                  <a:t>pourcentage</a:t>
                </a:r>
              </a:p>
            </c:rich>
          </c:tx>
          <c:overlay val="0"/>
        </c:title>
        <c:numFmt formatCode="0.00" sourceLinked="1"/>
        <c:majorTickMark val="out"/>
        <c:minorTickMark val="none"/>
        <c:tickLblPos val="nextTo"/>
        <c:crossAx val="34251904"/>
        <c:crosses val="autoZero"/>
        <c:crossBetween val="between"/>
      </c:valAx>
      <c:spPr>
        <a:ln>
          <a:noFill/>
        </a:ln>
      </c:spPr>
    </c:plotArea>
    <c:plotVisOnly val="1"/>
    <c:dispBlanksAs val="gap"/>
    <c:showDLblsOverMax val="0"/>
  </c:chart>
  <c:spPr>
    <a:ln>
      <a:noFill/>
    </a:ln>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'types et races des vaches'!$M$34:$M$37</c:f>
              <c:strCache>
                <c:ptCount val="4"/>
                <c:pt idx="0">
                  <c:v>ffpn/ffpr</c:v>
                </c:pt>
                <c:pt idx="1">
                  <c:v>holstein pies noir</c:v>
                </c:pt>
                <c:pt idx="2">
                  <c:v>holstein Pies rouge</c:v>
                </c:pt>
                <c:pt idx="3">
                  <c:v>monbélliard</c:v>
                </c:pt>
              </c:strCache>
            </c:strRef>
          </c:cat>
          <c:val>
            <c:numRef>
              <c:f>'types et races des vaches'!$N$34:$N$37</c:f>
              <c:numCache>
                <c:formatCode>General</c:formatCode>
                <c:ptCount val="4"/>
                <c:pt idx="0">
                  <c:v>49.62</c:v>
                </c:pt>
                <c:pt idx="1">
                  <c:v>37.4</c:v>
                </c:pt>
                <c:pt idx="2">
                  <c:v>12.21</c:v>
                </c:pt>
                <c:pt idx="3">
                  <c:v>0.76</c:v>
                </c:pt>
              </c:numCache>
            </c:numRef>
          </c:val>
          <c:extLst>
            <c:ext xmlns:c16="http://schemas.microsoft.com/office/drawing/2014/chart" uri="{C3380CC4-5D6E-409C-BE32-E72D297353CC}">
              <c16:uniqueId val="{00000000-A5DD-4C92-897B-E05CEBDF3291}"/>
            </c:ext>
          </c:extLst>
        </c:ser>
        <c:dLbls>
          <c:showLegendKey val="0"/>
          <c:showVal val="0"/>
          <c:showCatName val="0"/>
          <c:showSerName val="0"/>
          <c:showPercent val="0"/>
          <c:showBubbleSize val="0"/>
        </c:dLbls>
        <c:gapWidth val="150"/>
        <c:axId val="34352512"/>
        <c:axId val="34362880"/>
      </c:barChart>
      <c:catAx>
        <c:axId val="34352512"/>
        <c:scaling>
          <c:orientation val="minMax"/>
        </c:scaling>
        <c:delete val="0"/>
        <c:axPos val="b"/>
        <c:title>
          <c:tx>
            <c:rich>
              <a:bodyPr/>
              <a:lstStyle/>
              <a:p>
                <a:pPr>
                  <a:defRPr/>
                </a:pPr>
                <a:r>
                  <a:rPr lang="fr-FR"/>
                  <a:t>types</a:t>
                </a:r>
                <a:r>
                  <a:rPr lang="fr-FR" baseline="0"/>
                  <a:t> des races</a:t>
                </a:r>
                <a:endParaRPr lang="fr-FR"/>
              </a:p>
            </c:rich>
          </c:tx>
          <c:overlay val="0"/>
        </c:title>
        <c:numFmt formatCode="General" sourceLinked="0"/>
        <c:majorTickMark val="none"/>
        <c:minorTickMark val="none"/>
        <c:tickLblPos val="nextTo"/>
        <c:crossAx val="34362880"/>
        <c:crosses val="autoZero"/>
        <c:auto val="1"/>
        <c:lblAlgn val="ctr"/>
        <c:lblOffset val="100"/>
        <c:noMultiLvlLbl val="0"/>
      </c:catAx>
      <c:valAx>
        <c:axId val="34362880"/>
        <c:scaling>
          <c:orientation val="minMax"/>
        </c:scaling>
        <c:delete val="0"/>
        <c:axPos val="l"/>
        <c:title>
          <c:tx>
            <c:rich>
              <a:bodyPr/>
              <a:lstStyle/>
              <a:p>
                <a:pPr>
                  <a:defRPr/>
                </a:pPr>
                <a:r>
                  <a:rPr lang="fr-FR"/>
                  <a:t>pourcetage</a:t>
                </a:r>
              </a:p>
            </c:rich>
          </c:tx>
          <c:overlay val="0"/>
          <c:spPr>
            <a:ln>
              <a:noFill/>
            </a:ln>
          </c:spPr>
        </c:title>
        <c:numFmt formatCode="General" sourceLinked="1"/>
        <c:majorTickMark val="out"/>
        <c:minorTickMark val="none"/>
        <c:tickLblPos val="nextTo"/>
        <c:crossAx val="34352512"/>
        <c:crosses val="autoZero"/>
        <c:crossBetween val="between"/>
      </c:valAx>
    </c:plotArea>
    <c:plotVisOnly val="1"/>
    <c:dispBlanksAs val="gap"/>
    <c:showDLblsOverMax val="0"/>
  </c:chart>
  <c:spPr>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9200240594925633"/>
          <c:y val="6.0603354228962597E-2"/>
          <c:w val="0.74140124657514483"/>
          <c:h val="0.62244405378975864"/>
        </c:manualLayout>
      </c:layout>
      <c:barChart>
        <c:barDir val="col"/>
        <c:grouping val="clustered"/>
        <c:varyColors val="0"/>
        <c:ser>
          <c:idx val="1"/>
          <c:order val="0"/>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665-4EC3-8C52-E20224955429}"/>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665-4EC3-8C52-E20224955429}"/>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A665-4EC3-8C52-E20224955429}"/>
                </c:ext>
              </c:extLst>
            </c:dLbl>
            <c:dLbl>
              <c:idx val="3"/>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665-4EC3-8C52-E2022495542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Feuil1!$I$29:$I$32</c:f>
              <c:strCache>
                <c:ptCount val="4"/>
                <c:pt idx="0">
                  <c:v>UGB /SF = 0</c:v>
                </c:pt>
                <c:pt idx="1">
                  <c:v>UGB /SF mions de 5</c:v>
                </c:pt>
                <c:pt idx="2">
                  <c:v>UGB/SF entre 5 et 10</c:v>
                </c:pt>
                <c:pt idx="3">
                  <c:v>UGB/SF plus de 10</c:v>
                </c:pt>
              </c:strCache>
            </c:strRef>
          </c:cat>
          <c:val>
            <c:numRef>
              <c:f>Feuil1!$K$29:$K$32</c:f>
              <c:numCache>
                <c:formatCode>General</c:formatCode>
                <c:ptCount val="4"/>
                <c:pt idx="0">
                  <c:v>35</c:v>
                </c:pt>
                <c:pt idx="1">
                  <c:v>35</c:v>
                </c:pt>
                <c:pt idx="2">
                  <c:v>15</c:v>
                </c:pt>
                <c:pt idx="3">
                  <c:v>15</c:v>
                </c:pt>
              </c:numCache>
            </c:numRef>
          </c:val>
          <c:extLst>
            <c:ext xmlns:c16="http://schemas.microsoft.com/office/drawing/2014/chart" uri="{C3380CC4-5D6E-409C-BE32-E72D297353CC}">
              <c16:uniqueId val="{00000004-A665-4EC3-8C52-E20224955429}"/>
            </c:ext>
          </c:extLst>
        </c:ser>
        <c:dLbls>
          <c:showLegendKey val="0"/>
          <c:showVal val="0"/>
          <c:showCatName val="0"/>
          <c:showSerName val="0"/>
          <c:showPercent val="0"/>
          <c:showBubbleSize val="0"/>
        </c:dLbls>
        <c:gapWidth val="150"/>
        <c:axId val="34379648"/>
        <c:axId val="34406400"/>
      </c:barChart>
      <c:catAx>
        <c:axId val="34379648"/>
        <c:scaling>
          <c:orientation val="minMax"/>
        </c:scaling>
        <c:delete val="0"/>
        <c:axPos val="b"/>
        <c:title>
          <c:tx>
            <c:rich>
              <a:bodyPr/>
              <a:lstStyle/>
              <a:p>
                <a:pPr>
                  <a:defRPr/>
                </a:pPr>
                <a:r>
                  <a:rPr lang="fr-FR"/>
                  <a:t>UGB/SF</a:t>
                </a:r>
              </a:p>
            </c:rich>
          </c:tx>
          <c:overlay val="0"/>
        </c:title>
        <c:numFmt formatCode="General" sourceLinked="0"/>
        <c:majorTickMark val="none"/>
        <c:minorTickMark val="none"/>
        <c:tickLblPos val="nextTo"/>
        <c:crossAx val="34406400"/>
        <c:crosses val="autoZero"/>
        <c:auto val="1"/>
        <c:lblAlgn val="ctr"/>
        <c:lblOffset val="100"/>
        <c:noMultiLvlLbl val="0"/>
      </c:catAx>
      <c:valAx>
        <c:axId val="34406400"/>
        <c:scaling>
          <c:orientation val="minMax"/>
        </c:scaling>
        <c:delete val="0"/>
        <c:axPos val="l"/>
        <c:title>
          <c:tx>
            <c:rich>
              <a:bodyPr/>
              <a:lstStyle/>
              <a:p>
                <a:pPr>
                  <a:defRPr/>
                </a:pPr>
                <a:r>
                  <a:rPr lang="fr-FR"/>
                  <a:t>pourcentage</a:t>
                </a:r>
              </a:p>
            </c:rich>
          </c:tx>
          <c:overlay val="0"/>
        </c:title>
        <c:numFmt formatCode="General" sourceLinked="1"/>
        <c:majorTickMark val="out"/>
        <c:minorTickMark val="none"/>
        <c:tickLblPos val="nextTo"/>
        <c:crossAx val="34379648"/>
        <c:crosses val="autoZero"/>
        <c:crossBetween val="between"/>
      </c:valAx>
      <c:spPr>
        <a:ln>
          <a:noFill/>
        </a:ln>
      </c:spPr>
    </c:plotArea>
    <c:plotVisOnly val="1"/>
    <c:dispBlanksAs val="gap"/>
    <c:showDLblsOverMax val="0"/>
  </c:chart>
  <c:spPr>
    <a:noFill/>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pourcentage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Feuil1!$A$3:$A$8</c:f>
              <c:strCache>
                <c:ptCount val="6"/>
                <c:pt idx="0">
                  <c:v>Pâturage +concentrée vaches laitière</c:v>
                </c:pt>
                <c:pt idx="1">
                  <c:v>Ensilage + Pâturage +concentrée vaches laitière</c:v>
                </c:pt>
                <c:pt idx="2">
                  <c:v>pâturage + son gros+ concentré vache laitière</c:v>
                </c:pt>
                <c:pt idx="3">
                  <c:v>pâturage + soja +mais + son composé</c:v>
                </c:pt>
                <c:pt idx="4">
                  <c:v>concentré vache laitière+ son +pâturage</c:v>
                </c:pt>
                <c:pt idx="5">
                  <c:v>Pâturage +son gros</c:v>
                </c:pt>
              </c:strCache>
            </c:strRef>
          </c:cat>
          <c:val>
            <c:numRef>
              <c:f>Feuil1!$B$3:$B$8</c:f>
              <c:numCache>
                <c:formatCode>General</c:formatCode>
                <c:ptCount val="6"/>
                <c:pt idx="0">
                  <c:v>40</c:v>
                </c:pt>
                <c:pt idx="1">
                  <c:v>25</c:v>
                </c:pt>
                <c:pt idx="2">
                  <c:v>15</c:v>
                </c:pt>
                <c:pt idx="3">
                  <c:v>10</c:v>
                </c:pt>
                <c:pt idx="4">
                  <c:v>5</c:v>
                </c:pt>
                <c:pt idx="5">
                  <c:v>5</c:v>
                </c:pt>
              </c:numCache>
            </c:numRef>
          </c:val>
          <c:extLst>
            <c:ext xmlns:c16="http://schemas.microsoft.com/office/drawing/2014/chart" uri="{C3380CC4-5D6E-409C-BE32-E72D297353CC}">
              <c16:uniqueId val="{00000000-97D1-4724-A16F-4B50E241E79D}"/>
            </c:ext>
          </c:extLst>
        </c:ser>
        <c:ser>
          <c:idx val="1"/>
          <c:order val="1"/>
          <c:tx>
            <c:strRef>
              <c:f>Feuil1!$C$1</c:f>
              <c:strCache>
                <c:ptCount val="1"/>
                <c:pt idx="0">
                  <c:v>Colonne1</c:v>
                </c:pt>
              </c:strCache>
            </c:strRef>
          </c:tx>
          <c:spPr>
            <a:solidFill>
              <a:schemeClr val="accent2"/>
            </a:solidFill>
            <a:ln>
              <a:noFill/>
            </a:ln>
            <a:effectLst/>
          </c:spPr>
          <c:invertIfNegative val="0"/>
          <c:cat>
            <c:strRef>
              <c:f>Feuil1!$A$3:$A$8</c:f>
              <c:strCache>
                <c:ptCount val="6"/>
                <c:pt idx="0">
                  <c:v>Pâturage +concentrée vaches laitière</c:v>
                </c:pt>
                <c:pt idx="1">
                  <c:v>Ensilage + Pâturage +concentrée vaches laitière</c:v>
                </c:pt>
                <c:pt idx="2">
                  <c:v>pâturage + son gros+ concentré vache laitière</c:v>
                </c:pt>
                <c:pt idx="3">
                  <c:v>pâturage + soja +mais + son composé</c:v>
                </c:pt>
                <c:pt idx="4">
                  <c:v>concentré vache laitière+ son +pâturage</c:v>
                </c:pt>
                <c:pt idx="5">
                  <c:v>Pâturage +son gros</c:v>
                </c:pt>
              </c:strCache>
            </c:strRef>
          </c:cat>
          <c:val>
            <c:numRef>
              <c:f>Feuil1!$C$3:$C$8</c:f>
              <c:numCache>
                <c:formatCode>General</c:formatCode>
                <c:ptCount val="6"/>
              </c:numCache>
            </c:numRef>
          </c:val>
          <c:extLst>
            <c:ext xmlns:c16="http://schemas.microsoft.com/office/drawing/2014/chart" uri="{C3380CC4-5D6E-409C-BE32-E72D297353CC}">
              <c16:uniqueId val="{00000001-97D1-4724-A16F-4B50E241E79D}"/>
            </c:ext>
          </c:extLst>
        </c:ser>
        <c:ser>
          <c:idx val="2"/>
          <c:order val="2"/>
          <c:tx>
            <c:strRef>
              <c:f>Feuil1!$D$1</c:f>
              <c:strCache>
                <c:ptCount val="1"/>
                <c:pt idx="0">
                  <c:v>Colonne2</c:v>
                </c:pt>
              </c:strCache>
            </c:strRef>
          </c:tx>
          <c:spPr>
            <a:solidFill>
              <a:schemeClr val="accent3"/>
            </a:solidFill>
            <a:ln>
              <a:noFill/>
            </a:ln>
            <a:effectLst/>
          </c:spPr>
          <c:invertIfNegative val="0"/>
          <c:cat>
            <c:strRef>
              <c:f>Feuil1!$A$3:$A$8</c:f>
              <c:strCache>
                <c:ptCount val="6"/>
                <c:pt idx="0">
                  <c:v>Pâturage +concentrée vaches laitière</c:v>
                </c:pt>
                <c:pt idx="1">
                  <c:v>Ensilage + Pâturage +concentrée vaches laitière</c:v>
                </c:pt>
                <c:pt idx="2">
                  <c:v>pâturage + son gros+ concentré vache laitière</c:v>
                </c:pt>
                <c:pt idx="3">
                  <c:v>pâturage + soja +mais + son composé</c:v>
                </c:pt>
                <c:pt idx="4">
                  <c:v>concentré vache laitière+ son +pâturage</c:v>
                </c:pt>
                <c:pt idx="5">
                  <c:v>Pâturage +son gros</c:v>
                </c:pt>
              </c:strCache>
            </c:strRef>
          </c:cat>
          <c:val>
            <c:numRef>
              <c:f>Feuil1!$D$3:$D$8</c:f>
              <c:numCache>
                <c:formatCode>General</c:formatCode>
                <c:ptCount val="6"/>
              </c:numCache>
            </c:numRef>
          </c:val>
          <c:extLst>
            <c:ext xmlns:c16="http://schemas.microsoft.com/office/drawing/2014/chart" uri="{C3380CC4-5D6E-409C-BE32-E72D297353CC}">
              <c16:uniqueId val="{00000002-97D1-4724-A16F-4B50E241E79D}"/>
            </c:ext>
          </c:extLst>
        </c:ser>
        <c:dLbls>
          <c:showLegendKey val="0"/>
          <c:showVal val="0"/>
          <c:showCatName val="0"/>
          <c:showSerName val="0"/>
          <c:showPercent val="0"/>
          <c:showBubbleSize val="0"/>
        </c:dLbls>
        <c:gapWidth val="219"/>
        <c:overlap val="-27"/>
        <c:axId val="43156096"/>
        <c:axId val="43158016"/>
      </c:barChart>
      <c:catAx>
        <c:axId val="4315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8016"/>
        <c:crosses val="autoZero"/>
        <c:auto val="1"/>
        <c:lblAlgn val="ctr"/>
        <c:lblOffset val="100"/>
        <c:noMultiLvlLbl val="0"/>
      </c:catAx>
      <c:valAx>
        <c:axId val="43158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6096"/>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pourcentage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Feuil1!$A$3:$A$7</c:f>
              <c:strCache>
                <c:ptCount val="5"/>
                <c:pt idx="0">
                  <c:v>Pâturage +concentrée vaches laitière</c:v>
                </c:pt>
                <c:pt idx="1">
                  <c:v>Pâturage +fourrage artificiel +concentré vache laitière</c:v>
                </c:pt>
                <c:pt idx="2">
                  <c:v>Pâturage +concentrée vaches laitière +son gros</c:v>
                </c:pt>
                <c:pt idx="3">
                  <c:v>pâturage + soja +mais + son composé</c:v>
                </c:pt>
                <c:pt idx="4">
                  <c:v>Pâturage +fourrage artificielle + concentré composé par l’éleveur</c:v>
                </c:pt>
              </c:strCache>
            </c:strRef>
          </c:cat>
          <c:val>
            <c:numRef>
              <c:f>Feuil1!$B$3:$B$7</c:f>
              <c:numCache>
                <c:formatCode>General</c:formatCode>
                <c:ptCount val="5"/>
                <c:pt idx="0">
                  <c:v>40</c:v>
                </c:pt>
                <c:pt idx="1">
                  <c:v>30</c:v>
                </c:pt>
                <c:pt idx="2">
                  <c:v>20</c:v>
                </c:pt>
                <c:pt idx="3">
                  <c:v>5</c:v>
                </c:pt>
                <c:pt idx="4">
                  <c:v>5</c:v>
                </c:pt>
              </c:numCache>
            </c:numRef>
          </c:val>
          <c:extLst>
            <c:ext xmlns:c16="http://schemas.microsoft.com/office/drawing/2014/chart" uri="{C3380CC4-5D6E-409C-BE32-E72D297353CC}">
              <c16:uniqueId val="{00000000-97D1-4724-A16F-4B50E241E79D}"/>
            </c:ext>
          </c:extLst>
        </c:ser>
        <c:ser>
          <c:idx val="1"/>
          <c:order val="1"/>
          <c:tx>
            <c:strRef>
              <c:f>Feuil1!$C$1</c:f>
              <c:strCache>
                <c:ptCount val="1"/>
                <c:pt idx="0">
                  <c:v>Colonne1</c:v>
                </c:pt>
              </c:strCache>
            </c:strRef>
          </c:tx>
          <c:spPr>
            <a:solidFill>
              <a:schemeClr val="accent2"/>
            </a:solidFill>
            <a:ln>
              <a:noFill/>
            </a:ln>
            <a:effectLst/>
          </c:spPr>
          <c:invertIfNegative val="0"/>
          <c:cat>
            <c:strRef>
              <c:f>Feuil1!$A$3:$A$7</c:f>
              <c:strCache>
                <c:ptCount val="5"/>
                <c:pt idx="0">
                  <c:v>Pâturage +concentrée vaches laitière</c:v>
                </c:pt>
                <c:pt idx="1">
                  <c:v>Pâturage +fourrage artificiel +concentré vache laitière</c:v>
                </c:pt>
                <c:pt idx="2">
                  <c:v>Pâturage +concentrée vaches laitière +son gros</c:v>
                </c:pt>
                <c:pt idx="3">
                  <c:v>pâturage + soja +mais + son composé</c:v>
                </c:pt>
                <c:pt idx="4">
                  <c:v>Pâturage +fourrage artificielle + concentré composé par l’éleveur</c:v>
                </c:pt>
              </c:strCache>
            </c:strRef>
          </c:cat>
          <c:val>
            <c:numRef>
              <c:f>Feuil1!$C$3:$C$7</c:f>
              <c:numCache>
                <c:formatCode>General</c:formatCode>
                <c:ptCount val="5"/>
              </c:numCache>
            </c:numRef>
          </c:val>
          <c:extLst>
            <c:ext xmlns:c16="http://schemas.microsoft.com/office/drawing/2014/chart" uri="{C3380CC4-5D6E-409C-BE32-E72D297353CC}">
              <c16:uniqueId val="{00000001-97D1-4724-A16F-4B50E241E79D}"/>
            </c:ext>
          </c:extLst>
        </c:ser>
        <c:ser>
          <c:idx val="2"/>
          <c:order val="2"/>
          <c:tx>
            <c:strRef>
              <c:f>Feuil1!$D$1</c:f>
              <c:strCache>
                <c:ptCount val="1"/>
                <c:pt idx="0">
                  <c:v>Colonne2</c:v>
                </c:pt>
              </c:strCache>
            </c:strRef>
          </c:tx>
          <c:spPr>
            <a:solidFill>
              <a:schemeClr val="accent3"/>
            </a:solidFill>
            <a:ln>
              <a:noFill/>
            </a:ln>
            <a:effectLst/>
          </c:spPr>
          <c:invertIfNegative val="0"/>
          <c:cat>
            <c:strRef>
              <c:f>Feuil1!$A$3:$A$7</c:f>
              <c:strCache>
                <c:ptCount val="5"/>
                <c:pt idx="0">
                  <c:v>Pâturage +concentrée vaches laitière</c:v>
                </c:pt>
                <c:pt idx="1">
                  <c:v>Pâturage +fourrage artificiel +concentré vache laitière</c:v>
                </c:pt>
                <c:pt idx="2">
                  <c:v>Pâturage +concentrée vaches laitière +son gros</c:v>
                </c:pt>
                <c:pt idx="3">
                  <c:v>pâturage + soja +mais + son composé</c:v>
                </c:pt>
                <c:pt idx="4">
                  <c:v>Pâturage +fourrage artificielle + concentré composé par l’éleveur</c:v>
                </c:pt>
              </c:strCache>
            </c:strRef>
          </c:cat>
          <c:val>
            <c:numRef>
              <c:f>Feuil1!$D$3:$D$7</c:f>
              <c:numCache>
                <c:formatCode>General</c:formatCode>
                <c:ptCount val="5"/>
              </c:numCache>
            </c:numRef>
          </c:val>
          <c:extLst>
            <c:ext xmlns:c16="http://schemas.microsoft.com/office/drawing/2014/chart" uri="{C3380CC4-5D6E-409C-BE32-E72D297353CC}">
              <c16:uniqueId val="{00000002-97D1-4724-A16F-4B50E241E79D}"/>
            </c:ext>
          </c:extLst>
        </c:ser>
        <c:dLbls>
          <c:showLegendKey val="0"/>
          <c:showVal val="0"/>
          <c:showCatName val="0"/>
          <c:showSerName val="0"/>
          <c:showPercent val="0"/>
          <c:showBubbleSize val="0"/>
        </c:dLbls>
        <c:gapWidth val="219"/>
        <c:overlap val="-27"/>
        <c:axId val="43156096"/>
        <c:axId val="43158016"/>
      </c:barChart>
      <c:catAx>
        <c:axId val="4315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8016"/>
        <c:crosses val="autoZero"/>
        <c:auto val="1"/>
        <c:lblAlgn val="ctr"/>
        <c:lblOffset val="100"/>
        <c:noMultiLvlLbl val="0"/>
      </c:catAx>
      <c:valAx>
        <c:axId val="43158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6096"/>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pourcentage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Feuil1!$A$3:$A$7</c:f>
              <c:strCache>
                <c:ptCount val="5"/>
                <c:pt idx="0">
                  <c:v>concentré vache laitière +foin</c:v>
                </c:pt>
                <c:pt idx="1">
                  <c:v>Sorgho + Concentrée vache laitière</c:v>
                </c:pt>
                <c:pt idx="2">
                  <c:v>chaumes+ Concentrée vache laitière</c:v>
                </c:pt>
                <c:pt idx="3">
                  <c:v>Mais fourrager+ Concentrée vache laitière</c:v>
                </c:pt>
                <c:pt idx="4">
                  <c:v>Sorgho + Concentrée vache laitière +son gros</c:v>
                </c:pt>
              </c:strCache>
            </c:strRef>
          </c:cat>
          <c:val>
            <c:numRef>
              <c:f>Feuil1!$B$3:$B$7</c:f>
              <c:numCache>
                <c:formatCode>General</c:formatCode>
                <c:ptCount val="5"/>
                <c:pt idx="0">
                  <c:v>40</c:v>
                </c:pt>
                <c:pt idx="1">
                  <c:v>35</c:v>
                </c:pt>
                <c:pt idx="2">
                  <c:v>10</c:v>
                </c:pt>
                <c:pt idx="3">
                  <c:v>10</c:v>
                </c:pt>
                <c:pt idx="4">
                  <c:v>5</c:v>
                </c:pt>
              </c:numCache>
            </c:numRef>
          </c:val>
          <c:extLst>
            <c:ext xmlns:c16="http://schemas.microsoft.com/office/drawing/2014/chart" uri="{C3380CC4-5D6E-409C-BE32-E72D297353CC}">
              <c16:uniqueId val="{00000000-97D1-4724-A16F-4B50E241E79D}"/>
            </c:ext>
          </c:extLst>
        </c:ser>
        <c:ser>
          <c:idx val="1"/>
          <c:order val="1"/>
          <c:tx>
            <c:strRef>
              <c:f>Feuil1!$C$1</c:f>
              <c:strCache>
                <c:ptCount val="1"/>
                <c:pt idx="0">
                  <c:v>Colonne1</c:v>
                </c:pt>
              </c:strCache>
            </c:strRef>
          </c:tx>
          <c:spPr>
            <a:solidFill>
              <a:schemeClr val="accent2"/>
            </a:solidFill>
            <a:ln>
              <a:noFill/>
            </a:ln>
            <a:effectLst/>
          </c:spPr>
          <c:invertIfNegative val="0"/>
          <c:cat>
            <c:strRef>
              <c:f>Feuil1!$A$3:$A$7</c:f>
              <c:strCache>
                <c:ptCount val="5"/>
                <c:pt idx="0">
                  <c:v>concentré vache laitière +foin</c:v>
                </c:pt>
                <c:pt idx="1">
                  <c:v>Sorgho + Concentrée vache laitière</c:v>
                </c:pt>
                <c:pt idx="2">
                  <c:v>chaumes+ Concentrée vache laitière</c:v>
                </c:pt>
                <c:pt idx="3">
                  <c:v>Mais fourrager+ Concentrée vache laitière</c:v>
                </c:pt>
                <c:pt idx="4">
                  <c:v>Sorgho + Concentrée vache laitière +son gros</c:v>
                </c:pt>
              </c:strCache>
            </c:strRef>
          </c:cat>
          <c:val>
            <c:numRef>
              <c:f>Feuil1!$C$3:$C$7</c:f>
              <c:numCache>
                <c:formatCode>General</c:formatCode>
                <c:ptCount val="5"/>
              </c:numCache>
            </c:numRef>
          </c:val>
          <c:extLst>
            <c:ext xmlns:c16="http://schemas.microsoft.com/office/drawing/2014/chart" uri="{C3380CC4-5D6E-409C-BE32-E72D297353CC}">
              <c16:uniqueId val="{00000001-97D1-4724-A16F-4B50E241E79D}"/>
            </c:ext>
          </c:extLst>
        </c:ser>
        <c:ser>
          <c:idx val="2"/>
          <c:order val="2"/>
          <c:tx>
            <c:strRef>
              <c:f>Feuil1!$D$1</c:f>
              <c:strCache>
                <c:ptCount val="1"/>
                <c:pt idx="0">
                  <c:v>Colonne2</c:v>
                </c:pt>
              </c:strCache>
            </c:strRef>
          </c:tx>
          <c:spPr>
            <a:solidFill>
              <a:schemeClr val="accent3"/>
            </a:solidFill>
            <a:ln>
              <a:noFill/>
            </a:ln>
            <a:effectLst/>
          </c:spPr>
          <c:invertIfNegative val="0"/>
          <c:cat>
            <c:strRef>
              <c:f>Feuil1!$A$3:$A$7</c:f>
              <c:strCache>
                <c:ptCount val="5"/>
                <c:pt idx="0">
                  <c:v>concentré vache laitière +foin</c:v>
                </c:pt>
                <c:pt idx="1">
                  <c:v>Sorgho + Concentrée vache laitière</c:v>
                </c:pt>
                <c:pt idx="2">
                  <c:v>chaumes+ Concentrée vache laitière</c:v>
                </c:pt>
                <c:pt idx="3">
                  <c:v>Mais fourrager+ Concentrée vache laitière</c:v>
                </c:pt>
                <c:pt idx="4">
                  <c:v>Sorgho + Concentrée vache laitière +son gros</c:v>
                </c:pt>
              </c:strCache>
            </c:strRef>
          </c:cat>
          <c:val>
            <c:numRef>
              <c:f>Feuil1!$D$3:$D$7</c:f>
              <c:numCache>
                <c:formatCode>General</c:formatCode>
                <c:ptCount val="5"/>
              </c:numCache>
            </c:numRef>
          </c:val>
          <c:extLst>
            <c:ext xmlns:c16="http://schemas.microsoft.com/office/drawing/2014/chart" uri="{C3380CC4-5D6E-409C-BE32-E72D297353CC}">
              <c16:uniqueId val="{00000002-97D1-4724-A16F-4B50E241E79D}"/>
            </c:ext>
          </c:extLst>
        </c:ser>
        <c:dLbls>
          <c:showLegendKey val="0"/>
          <c:showVal val="0"/>
          <c:showCatName val="0"/>
          <c:showSerName val="0"/>
          <c:showPercent val="0"/>
          <c:showBubbleSize val="0"/>
        </c:dLbls>
        <c:gapWidth val="219"/>
        <c:overlap val="-27"/>
        <c:axId val="43156096"/>
        <c:axId val="43158016"/>
      </c:barChart>
      <c:catAx>
        <c:axId val="4315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8016"/>
        <c:crosses val="autoZero"/>
        <c:auto val="1"/>
        <c:lblAlgn val="ctr"/>
        <c:lblOffset val="100"/>
        <c:noMultiLvlLbl val="0"/>
      </c:catAx>
      <c:valAx>
        <c:axId val="43158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6096"/>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pourcentage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Feuil1!$A$3:$A$8</c:f>
              <c:strCache>
                <c:ptCount val="6"/>
                <c:pt idx="0">
                  <c:v>foin + Concentrée vache laitière</c:v>
                </c:pt>
                <c:pt idx="1">
                  <c:v>foin + Concentrée vache laitière + son gros</c:v>
                </c:pt>
                <c:pt idx="2">
                  <c:v>Foin+ concentré vache laitière +sorgho </c:v>
                </c:pt>
                <c:pt idx="3">
                  <c:v>Ensilage de mais + Concentrée vache laitière</c:v>
                </c:pt>
                <c:pt idx="4">
                  <c:v>Foin + son gros</c:v>
                </c:pt>
                <c:pt idx="5">
                  <c:v>Concentré composé par l’éleveur +foin</c:v>
                </c:pt>
              </c:strCache>
            </c:strRef>
          </c:cat>
          <c:val>
            <c:numRef>
              <c:f>Feuil1!$B$3:$B$8</c:f>
              <c:numCache>
                <c:formatCode>General</c:formatCode>
                <c:ptCount val="6"/>
                <c:pt idx="0">
                  <c:v>35</c:v>
                </c:pt>
                <c:pt idx="1">
                  <c:v>15</c:v>
                </c:pt>
                <c:pt idx="2">
                  <c:v>15</c:v>
                </c:pt>
                <c:pt idx="3">
                  <c:v>15</c:v>
                </c:pt>
                <c:pt idx="4">
                  <c:v>10</c:v>
                </c:pt>
                <c:pt idx="5">
                  <c:v>10</c:v>
                </c:pt>
              </c:numCache>
            </c:numRef>
          </c:val>
          <c:extLst>
            <c:ext xmlns:c16="http://schemas.microsoft.com/office/drawing/2014/chart" uri="{C3380CC4-5D6E-409C-BE32-E72D297353CC}">
              <c16:uniqueId val="{00000000-97D1-4724-A16F-4B50E241E79D}"/>
            </c:ext>
          </c:extLst>
        </c:ser>
        <c:ser>
          <c:idx val="1"/>
          <c:order val="1"/>
          <c:tx>
            <c:strRef>
              <c:f>Feuil1!$C$1</c:f>
              <c:strCache>
                <c:ptCount val="1"/>
                <c:pt idx="0">
                  <c:v>Colonne1</c:v>
                </c:pt>
              </c:strCache>
            </c:strRef>
          </c:tx>
          <c:spPr>
            <a:solidFill>
              <a:schemeClr val="accent2"/>
            </a:solidFill>
            <a:ln>
              <a:noFill/>
            </a:ln>
            <a:effectLst/>
          </c:spPr>
          <c:invertIfNegative val="0"/>
          <c:cat>
            <c:strRef>
              <c:f>Feuil1!$A$3:$A$8</c:f>
              <c:strCache>
                <c:ptCount val="6"/>
                <c:pt idx="0">
                  <c:v>foin + Concentrée vache laitière</c:v>
                </c:pt>
                <c:pt idx="1">
                  <c:v>foin + Concentrée vache laitière + son gros</c:v>
                </c:pt>
                <c:pt idx="2">
                  <c:v>Foin+ concentré vache laitière +sorgho </c:v>
                </c:pt>
                <c:pt idx="3">
                  <c:v>Ensilage de mais + Concentrée vache laitière</c:v>
                </c:pt>
                <c:pt idx="4">
                  <c:v>Foin + son gros</c:v>
                </c:pt>
                <c:pt idx="5">
                  <c:v>Concentré composé par l’éleveur +foin</c:v>
                </c:pt>
              </c:strCache>
            </c:strRef>
          </c:cat>
          <c:val>
            <c:numRef>
              <c:f>Feuil1!$C$3:$C$8</c:f>
              <c:numCache>
                <c:formatCode>General</c:formatCode>
                <c:ptCount val="6"/>
              </c:numCache>
            </c:numRef>
          </c:val>
          <c:extLst>
            <c:ext xmlns:c16="http://schemas.microsoft.com/office/drawing/2014/chart" uri="{C3380CC4-5D6E-409C-BE32-E72D297353CC}">
              <c16:uniqueId val="{00000001-97D1-4724-A16F-4B50E241E79D}"/>
            </c:ext>
          </c:extLst>
        </c:ser>
        <c:ser>
          <c:idx val="2"/>
          <c:order val="2"/>
          <c:tx>
            <c:strRef>
              <c:f>Feuil1!$D$1</c:f>
              <c:strCache>
                <c:ptCount val="1"/>
                <c:pt idx="0">
                  <c:v>Colonne2</c:v>
                </c:pt>
              </c:strCache>
            </c:strRef>
          </c:tx>
          <c:spPr>
            <a:solidFill>
              <a:schemeClr val="accent3"/>
            </a:solidFill>
            <a:ln>
              <a:noFill/>
            </a:ln>
            <a:effectLst/>
          </c:spPr>
          <c:invertIfNegative val="0"/>
          <c:cat>
            <c:strRef>
              <c:f>Feuil1!$A$3:$A$8</c:f>
              <c:strCache>
                <c:ptCount val="6"/>
                <c:pt idx="0">
                  <c:v>foin + Concentrée vache laitière</c:v>
                </c:pt>
                <c:pt idx="1">
                  <c:v>foin + Concentrée vache laitière + son gros</c:v>
                </c:pt>
                <c:pt idx="2">
                  <c:v>Foin+ concentré vache laitière +sorgho </c:v>
                </c:pt>
                <c:pt idx="3">
                  <c:v>Ensilage de mais + Concentrée vache laitière</c:v>
                </c:pt>
                <c:pt idx="4">
                  <c:v>Foin + son gros</c:v>
                </c:pt>
                <c:pt idx="5">
                  <c:v>Concentré composé par l’éleveur +foin</c:v>
                </c:pt>
              </c:strCache>
            </c:strRef>
          </c:cat>
          <c:val>
            <c:numRef>
              <c:f>Feuil1!$D$3:$D$8</c:f>
              <c:numCache>
                <c:formatCode>General</c:formatCode>
                <c:ptCount val="6"/>
              </c:numCache>
            </c:numRef>
          </c:val>
          <c:extLst>
            <c:ext xmlns:c16="http://schemas.microsoft.com/office/drawing/2014/chart" uri="{C3380CC4-5D6E-409C-BE32-E72D297353CC}">
              <c16:uniqueId val="{00000002-97D1-4724-A16F-4B50E241E79D}"/>
            </c:ext>
          </c:extLst>
        </c:ser>
        <c:dLbls>
          <c:showLegendKey val="0"/>
          <c:showVal val="0"/>
          <c:showCatName val="0"/>
          <c:showSerName val="0"/>
          <c:showPercent val="0"/>
          <c:showBubbleSize val="0"/>
        </c:dLbls>
        <c:gapWidth val="219"/>
        <c:overlap val="-27"/>
        <c:axId val="43156096"/>
        <c:axId val="43158016"/>
      </c:barChart>
      <c:catAx>
        <c:axId val="431560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8016"/>
        <c:crosses val="autoZero"/>
        <c:auto val="1"/>
        <c:lblAlgn val="ctr"/>
        <c:lblOffset val="100"/>
        <c:noMultiLvlLbl val="0"/>
      </c:catAx>
      <c:valAx>
        <c:axId val="43158016"/>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43156096"/>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porcentage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Feuil1!$A$2:$A$6</c:f>
              <c:strCache>
                <c:ptCount val="5"/>
                <c:pt idx="0">
                  <c:v>concentré spéciale vache laitière</c:v>
                </c:pt>
                <c:pt idx="1">
                  <c:v>concentré spéciale vache laitière + son gros</c:v>
                </c:pt>
                <c:pt idx="2">
                  <c:v>soja +mais +son composé</c:v>
                </c:pt>
                <c:pt idx="3">
                  <c:v>son gros engraissement</c:v>
                </c:pt>
                <c:pt idx="4">
                  <c:v>son + concentré spéciale vache laitière</c:v>
                </c:pt>
              </c:strCache>
            </c:strRef>
          </c:cat>
          <c:val>
            <c:numRef>
              <c:f>Feuil1!$B$2:$B$6</c:f>
              <c:numCache>
                <c:formatCode>General</c:formatCode>
                <c:ptCount val="5"/>
                <c:pt idx="0">
                  <c:v>65</c:v>
                </c:pt>
                <c:pt idx="1">
                  <c:v>15</c:v>
                </c:pt>
                <c:pt idx="2">
                  <c:v>10</c:v>
                </c:pt>
                <c:pt idx="3">
                  <c:v>5</c:v>
                </c:pt>
                <c:pt idx="4">
                  <c:v>4.5</c:v>
                </c:pt>
              </c:numCache>
            </c:numRef>
          </c:val>
          <c:extLst>
            <c:ext xmlns:c16="http://schemas.microsoft.com/office/drawing/2014/chart" uri="{C3380CC4-5D6E-409C-BE32-E72D297353CC}">
              <c16:uniqueId val="{00000000-0455-427A-AFDB-30649BC8EF43}"/>
            </c:ext>
          </c:extLst>
        </c:ser>
        <c:ser>
          <c:idx val="1"/>
          <c:order val="1"/>
          <c:tx>
            <c:strRef>
              <c:f>Feuil1!$C$1</c:f>
              <c:strCache>
                <c:ptCount val="1"/>
                <c:pt idx="0">
                  <c:v>Colonne1</c:v>
                </c:pt>
              </c:strCache>
            </c:strRef>
          </c:tx>
          <c:spPr>
            <a:solidFill>
              <a:schemeClr val="accent2"/>
            </a:solidFill>
            <a:ln>
              <a:noFill/>
            </a:ln>
            <a:effectLst/>
          </c:spPr>
          <c:invertIfNegative val="0"/>
          <c:cat>
            <c:strRef>
              <c:f>Feuil1!$A$2:$A$6</c:f>
              <c:strCache>
                <c:ptCount val="5"/>
                <c:pt idx="0">
                  <c:v>concentré spéciale vache laitière</c:v>
                </c:pt>
                <c:pt idx="1">
                  <c:v>concentré spéciale vache laitière + son gros</c:v>
                </c:pt>
                <c:pt idx="2">
                  <c:v>soja +mais +son composé</c:v>
                </c:pt>
                <c:pt idx="3">
                  <c:v>son gros engraissement</c:v>
                </c:pt>
                <c:pt idx="4">
                  <c:v>son + concentré spéciale vache laitière</c:v>
                </c:pt>
              </c:strCache>
            </c:strRef>
          </c:cat>
          <c:val>
            <c:numRef>
              <c:f>Feuil1!$C$2:$C$6</c:f>
              <c:numCache>
                <c:formatCode>General</c:formatCode>
                <c:ptCount val="5"/>
              </c:numCache>
            </c:numRef>
          </c:val>
          <c:extLst>
            <c:ext xmlns:c16="http://schemas.microsoft.com/office/drawing/2014/chart" uri="{C3380CC4-5D6E-409C-BE32-E72D297353CC}">
              <c16:uniqueId val="{00000001-0455-427A-AFDB-30649BC8EF43}"/>
            </c:ext>
          </c:extLst>
        </c:ser>
        <c:ser>
          <c:idx val="2"/>
          <c:order val="2"/>
          <c:tx>
            <c:strRef>
              <c:f>Feuil1!$D$1</c:f>
              <c:strCache>
                <c:ptCount val="1"/>
                <c:pt idx="0">
                  <c:v>Colonne2</c:v>
                </c:pt>
              </c:strCache>
            </c:strRef>
          </c:tx>
          <c:spPr>
            <a:solidFill>
              <a:schemeClr val="accent3"/>
            </a:solidFill>
            <a:ln>
              <a:noFill/>
            </a:ln>
            <a:effectLst/>
          </c:spPr>
          <c:invertIfNegative val="0"/>
          <c:cat>
            <c:strRef>
              <c:f>Feuil1!$A$2:$A$6</c:f>
              <c:strCache>
                <c:ptCount val="5"/>
                <c:pt idx="0">
                  <c:v>concentré spéciale vache laitière</c:v>
                </c:pt>
                <c:pt idx="1">
                  <c:v>concentré spéciale vache laitière + son gros</c:v>
                </c:pt>
                <c:pt idx="2">
                  <c:v>soja +mais +son composé</c:v>
                </c:pt>
                <c:pt idx="3">
                  <c:v>son gros engraissement</c:v>
                </c:pt>
                <c:pt idx="4">
                  <c:v>son + concentré spéciale vache laitière</c:v>
                </c:pt>
              </c:strCache>
            </c:strRef>
          </c:cat>
          <c:val>
            <c:numRef>
              <c:f>Feuil1!$D$2:$D$6</c:f>
              <c:numCache>
                <c:formatCode>General</c:formatCode>
                <c:ptCount val="5"/>
              </c:numCache>
            </c:numRef>
          </c:val>
          <c:extLst>
            <c:ext xmlns:c16="http://schemas.microsoft.com/office/drawing/2014/chart" uri="{C3380CC4-5D6E-409C-BE32-E72D297353CC}">
              <c16:uniqueId val="{00000002-0455-427A-AFDB-30649BC8EF43}"/>
            </c:ext>
          </c:extLst>
        </c:ser>
        <c:dLbls>
          <c:showLegendKey val="0"/>
          <c:showVal val="0"/>
          <c:showCatName val="0"/>
          <c:showSerName val="0"/>
          <c:showPercent val="0"/>
          <c:showBubbleSize val="0"/>
        </c:dLbls>
        <c:gapWidth val="219"/>
        <c:overlap val="-27"/>
        <c:axId val="38222128"/>
        <c:axId val="38221168"/>
      </c:barChart>
      <c:catAx>
        <c:axId val="38222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38221168"/>
        <c:crosses val="autoZero"/>
        <c:auto val="1"/>
        <c:lblAlgn val="ctr"/>
        <c:lblOffset val="100"/>
        <c:noMultiLvlLbl val="0"/>
      </c:catAx>
      <c:valAx>
        <c:axId val="382211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38222128"/>
        <c:crosses val="autoZero"/>
        <c:crossBetween val="between"/>
      </c:valAx>
      <c:spPr>
        <a:noFill/>
        <a:ln>
          <a:noFill/>
        </a:ln>
        <a:effectLst/>
      </c:spPr>
    </c:plotArea>
    <c:legend>
      <c:legendPos val="b"/>
      <c:legendEntry>
        <c:idx val="1"/>
        <c:delete val="1"/>
      </c:legendEntry>
      <c:legendEntry>
        <c:idx val="2"/>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9"/>
    </mc:Choice>
    <mc:Fallback>
      <c:style val="9"/>
    </mc:Fallback>
  </mc:AlternateContent>
  <c:chart>
    <c:autoTitleDeleted val="1"/>
    <c:plotArea>
      <c:layout/>
      <c:barChart>
        <c:barDir val="col"/>
        <c:grouping val="clustered"/>
        <c:varyColors val="0"/>
        <c:ser>
          <c:idx val="1"/>
          <c:order val="0"/>
          <c:invertIfNegative val="0"/>
          <c:dPt>
            <c:idx val="0"/>
            <c:invertIfNegative val="0"/>
            <c:bubble3D val="0"/>
            <c:spPr>
              <a:solidFill>
                <a:schemeClr val="accent6">
                  <a:lumMod val="60000"/>
                  <a:lumOff val="40000"/>
                </a:schemeClr>
              </a:solidFill>
            </c:spPr>
            <c:extLst>
              <c:ext xmlns:c16="http://schemas.microsoft.com/office/drawing/2014/chart" uri="{C3380CC4-5D6E-409C-BE32-E72D297353CC}">
                <c16:uniqueId val="{00000000-E7AA-40A9-A35B-8E86A1ABF557}"/>
              </c:ext>
            </c:extLst>
          </c:dPt>
          <c:dPt>
            <c:idx val="1"/>
            <c:invertIfNegative val="0"/>
            <c:bubble3D val="0"/>
            <c:spPr>
              <a:solidFill>
                <a:schemeClr val="accent6">
                  <a:lumMod val="50000"/>
                </a:schemeClr>
              </a:solidFill>
            </c:spPr>
            <c:extLst>
              <c:ext xmlns:c16="http://schemas.microsoft.com/office/drawing/2014/chart" uri="{C3380CC4-5D6E-409C-BE32-E72D297353CC}">
                <c16:uniqueId val="{00000001-E7AA-40A9-A35B-8E86A1ABF557}"/>
              </c:ext>
            </c:extLst>
          </c:dPt>
          <c:dPt>
            <c:idx val="2"/>
            <c:invertIfNegative val="0"/>
            <c:bubble3D val="0"/>
            <c:spPr>
              <a:solidFill>
                <a:schemeClr val="accent6">
                  <a:lumMod val="75000"/>
                </a:schemeClr>
              </a:solidFill>
            </c:spPr>
            <c:extLst>
              <c:ext xmlns:c16="http://schemas.microsoft.com/office/drawing/2014/chart" uri="{C3380CC4-5D6E-409C-BE32-E72D297353CC}">
                <c16:uniqueId val="{00000002-E7AA-40A9-A35B-8E86A1ABF557}"/>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'information eleveur'!$P$6:$P$8</c:f>
              <c:strCache>
                <c:ptCount val="3"/>
                <c:pt idx="0">
                  <c:v>Primaire</c:v>
                </c:pt>
                <c:pt idx="1">
                  <c:v>Moyen</c:v>
                </c:pt>
                <c:pt idx="2">
                  <c:v>Secondaire</c:v>
                </c:pt>
              </c:strCache>
            </c:strRef>
          </c:cat>
          <c:val>
            <c:numRef>
              <c:f>'information eleveur'!$Q$6:$Q$8</c:f>
              <c:numCache>
                <c:formatCode>General</c:formatCode>
                <c:ptCount val="3"/>
                <c:pt idx="0">
                  <c:v>20</c:v>
                </c:pt>
                <c:pt idx="1">
                  <c:v>50</c:v>
                </c:pt>
                <c:pt idx="2">
                  <c:v>30</c:v>
                </c:pt>
              </c:numCache>
            </c:numRef>
          </c:val>
          <c:extLst>
            <c:ext xmlns:c16="http://schemas.microsoft.com/office/drawing/2014/chart" uri="{C3380CC4-5D6E-409C-BE32-E72D297353CC}">
              <c16:uniqueId val="{00000000-10F9-41C7-B44B-132457C9EF2C}"/>
            </c:ext>
          </c:extLst>
        </c:ser>
        <c:dLbls>
          <c:showLegendKey val="0"/>
          <c:showVal val="0"/>
          <c:showCatName val="0"/>
          <c:showSerName val="0"/>
          <c:showPercent val="0"/>
          <c:showBubbleSize val="0"/>
        </c:dLbls>
        <c:gapWidth val="150"/>
        <c:axId val="7234304"/>
        <c:axId val="7236224"/>
      </c:barChart>
      <c:catAx>
        <c:axId val="7234304"/>
        <c:scaling>
          <c:orientation val="minMax"/>
        </c:scaling>
        <c:delete val="0"/>
        <c:axPos val="b"/>
        <c:title>
          <c:tx>
            <c:rich>
              <a:bodyPr/>
              <a:lstStyle/>
              <a:p>
                <a:pPr>
                  <a:defRPr/>
                </a:pPr>
                <a:r>
                  <a:rPr lang="fr-FR"/>
                  <a:t>niveau instructif</a:t>
                </a:r>
              </a:p>
            </c:rich>
          </c:tx>
          <c:overlay val="0"/>
        </c:title>
        <c:numFmt formatCode="General" sourceLinked="0"/>
        <c:majorTickMark val="none"/>
        <c:minorTickMark val="none"/>
        <c:tickLblPos val="nextTo"/>
        <c:crossAx val="7236224"/>
        <c:crosses val="autoZero"/>
        <c:auto val="1"/>
        <c:lblAlgn val="ctr"/>
        <c:lblOffset val="100"/>
        <c:noMultiLvlLbl val="0"/>
      </c:catAx>
      <c:valAx>
        <c:axId val="7236224"/>
        <c:scaling>
          <c:orientation val="minMax"/>
        </c:scaling>
        <c:delete val="0"/>
        <c:axPos val="l"/>
        <c:title>
          <c:tx>
            <c:rich>
              <a:bodyPr/>
              <a:lstStyle/>
              <a:p>
                <a:pPr>
                  <a:defRPr/>
                </a:pPr>
                <a:r>
                  <a:rPr lang="fr-FR"/>
                  <a:t>pourcentage</a:t>
                </a:r>
              </a:p>
            </c:rich>
          </c:tx>
          <c:overlay val="0"/>
        </c:title>
        <c:numFmt formatCode="General" sourceLinked="1"/>
        <c:majorTickMark val="out"/>
        <c:minorTickMark val="none"/>
        <c:tickLblPos val="nextTo"/>
        <c:crossAx val="7234304"/>
        <c:crosses val="autoZero"/>
        <c:crossBetween val="between"/>
      </c:valAx>
    </c:plotArea>
    <c:plotVisOnly val="1"/>
    <c:dispBlanksAs val="gap"/>
    <c:showDLblsOverMax val="0"/>
  </c:chart>
  <c:spPr>
    <a:ln>
      <a:noFill/>
    </a:ln>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manualLayout>
          <c:layoutTarget val="inner"/>
          <c:xMode val="edge"/>
          <c:yMode val="edge"/>
          <c:x val="0.16840465835975424"/>
          <c:y val="0.12625045708195803"/>
          <c:w val="0.76375349721468111"/>
          <c:h val="0.75089535184016754"/>
        </c:manualLayout>
      </c:layout>
      <c:barChart>
        <c:barDir val="col"/>
        <c:grouping val="clustered"/>
        <c:varyColors val="0"/>
        <c:ser>
          <c:idx val="0"/>
          <c:order val="0"/>
          <c:spPr>
            <a:solidFill>
              <a:schemeClr val="accent6">
                <a:lumMod val="50000"/>
              </a:schemeClr>
            </a:solidFill>
          </c:spPr>
          <c:invertIfNegative val="0"/>
          <c:dPt>
            <c:idx val="0"/>
            <c:invertIfNegative val="0"/>
            <c:bubble3D val="0"/>
            <c:spPr>
              <a:solidFill>
                <a:schemeClr val="accent6">
                  <a:lumMod val="75000"/>
                </a:schemeClr>
              </a:solidFill>
            </c:spPr>
            <c:extLst>
              <c:ext xmlns:c16="http://schemas.microsoft.com/office/drawing/2014/chart" uri="{C3380CC4-5D6E-409C-BE32-E72D297353CC}">
                <c16:uniqueId val="{00000000-1CB9-46F6-B2AD-BE84638EC325}"/>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'information eleveur'!$O$22:$O$23</c:f>
              <c:strCache>
                <c:ptCount val="2"/>
                <c:pt idx="0">
                  <c:v>Oui</c:v>
                </c:pt>
                <c:pt idx="1">
                  <c:v>Non</c:v>
                </c:pt>
              </c:strCache>
            </c:strRef>
          </c:cat>
          <c:val>
            <c:numRef>
              <c:f>'information eleveur'!$P$22:$P$23</c:f>
              <c:numCache>
                <c:formatCode>General</c:formatCode>
                <c:ptCount val="2"/>
                <c:pt idx="0">
                  <c:v>10</c:v>
                </c:pt>
                <c:pt idx="1">
                  <c:v>90</c:v>
                </c:pt>
              </c:numCache>
            </c:numRef>
          </c:val>
          <c:extLst>
            <c:ext xmlns:c16="http://schemas.microsoft.com/office/drawing/2014/chart" uri="{C3380CC4-5D6E-409C-BE32-E72D297353CC}">
              <c16:uniqueId val="{00000000-F6DF-467D-93C3-8D579F498E07}"/>
            </c:ext>
          </c:extLst>
        </c:ser>
        <c:dLbls>
          <c:showLegendKey val="0"/>
          <c:showVal val="0"/>
          <c:showCatName val="0"/>
          <c:showSerName val="0"/>
          <c:showPercent val="0"/>
          <c:showBubbleSize val="0"/>
        </c:dLbls>
        <c:gapWidth val="150"/>
        <c:axId val="7269376"/>
        <c:axId val="7804032"/>
      </c:barChart>
      <c:catAx>
        <c:axId val="7269376"/>
        <c:scaling>
          <c:orientation val="minMax"/>
        </c:scaling>
        <c:delete val="0"/>
        <c:axPos val="b"/>
        <c:title>
          <c:tx>
            <c:rich>
              <a:bodyPr/>
              <a:lstStyle/>
              <a:p>
                <a:pPr>
                  <a:defRPr/>
                </a:pPr>
                <a:r>
                  <a:rPr lang="fr-FR"/>
                  <a:t>formation d'elevage</a:t>
                </a:r>
              </a:p>
            </c:rich>
          </c:tx>
          <c:overlay val="0"/>
        </c:title>
        <c:numFmt formatCode="General" sourceLinked="1"/>
        <c:majorTickMark val="none"/>
        <c:minorTickMark val="none"/>
        <c:tickLblPos val="nextTo"/>
        <c:crossAx val="7804032"/>
        <c:crosses val="autoZero"/>
        <c:auto val="1"/>
        <c:lblAlgn val="ctr"/>
        <c:lblOffset val="100"/>
        <c:noMultiLvlLbl val="0"/>
      </c:catAx>
      <c:valAx>
        <c:axId val="7804032"/>
        <c:scaling>
          <c:orientation val="minMax"/>
        </c:scaling>
        <c:delete val="0"/>
        <c:axPos val="l"/>
        <c:title>
          <c:tx>
            <c:rich>
              <a:bodyPr/>
              <a:lstStyle/>
              <a:p>
                <a:pPr>
                  <a:defRPr/>
                </a:pPr>
                <a:r>
                  <a:rPr lang="fr-FR"/>
                  <a:t>pourcentage</a:t>
                </a:r>
              </a:p>
            </c:rich>
          </c:tx>
          <c:overlay val="0"/>
        </c:title>
        <c:numFmt formatCode="General" sourceLinked="1"/>
        <c:majorTickMark val="out"/>
        <c:minorTickMark val="none"/>
        <c:tickLblPos val="nextTo"/>
        <c:crossAx val="7269376"/>
        <c:crosses val="autoZero"/>
        <c:crossBetween val="between"/>
        <c:majorUnit val="10"/>
      </c:valAx>
    </c:plotArea>
    <c:plotVisOnly val="1"/>
    <c:dispBlanksAs val="gap"/>
    <c:showDLblsOverMax val="0"/>
  </c:chart>
  <c:spPr>
    <a:ln>
      <a:noFill/>
    </a:ln>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7"/>
    </mc:Choice>
    <mc:Fallback>
      <c:style val="17"/>
    </mc:Fallback>
  </mc:AlternateContent>
  <c:chart>
    <c:autoTitleDeleted val="1"/>
    <c:plotArea>
      <c:layout>
        <c:manualLayout>
          <c:layoutTarget val="inner"/>
          <c:xMode val="edge"/>
          <c:yMode val="edge"/>
          <c:x val="0.1580315136125201"/>
          <c:y val="7.4666059461935413E-2"/>
          <c:w val="0.53347410272715168"/>
          <c:h val="0.61425095383214146"/>
        </c:manualLayout>
      </c:layout>
      <c:barChart>
        <c:barDir val="col"/>
        <c:grouping val="clustered"/>
        <c:varyColors val="0"/>
        <c:ser>
          <c:idx val="0"/>
          <c:order val="0"/>
          <c:invertIfNegative val="0"/>
          <c:dPt>
            <c:idx val="0"/>
            <c:invertIfNegative val="0"/>
            <c:bubble3D val="0"/>
            <c:spPr>
              <a:solidFill>
                <a:schemeClr val="accent6">
                  <a:lumMod val="50000"/>
                </a:schemeClr>
              </a:solidFill>
            </c:spPr>
            <c:extLst>
              <c:ext xmlns:c16="http://schemas.microsoft.com/office/drawing/2014/chart" uri="{C3380CC4-5D6E-409C-BE32-E72D297353CC}">
                <c16:uniqueId val="{00000000-7B26-4433-91AA-D619ADD5D467}"/>
              </c:ext>
            </c:extLst>
          </c:dPt>
          <c:dPt>
            <c:idx val="1"/>
            <c:invertIfNegative val="0"/>
            <c:bubble3D val="0"/>
            <c:spPr>
              <a:solidFill>
                <a:schemeClr val="accent6">
                  <a:lumMod val="75000"/>
                </a:schemeClr>
              </a:solidFill>
            </c:spPr>
            <c:extLst>
              <c:ext xmlns:c16="http://schemas.microsoft.com/office/drawing/2014/chart" uri="{C3380CC4-5D6E-409C-BE32-E72D297353CC}">
                <c16:uniqueId val="{00000001-7B26-4433-91AA-D619ADD5D467}"/>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'information eleveur'!$P$11:$P$12</c:f>
              <c:strCache>
                <c:ptCount val="2"/>
                <c:pt idx="0">
                  <c:v>Familiale</c:v>
                </c:pt>
                <c:pt idx="1">
                  <c:v>permanante</c:v>
                </c:pt>
              </c:strCache>
            </c:strRef>
          </c:cat>
          <c:val>
            <c:numRef>
              <c:f>'information eleveur'!$Q$11:$Q$12</c:f>
              <c:numCache>
                <c:formatCode>General</c:formatCode>
                <c:ptCount val="2"/>
                <c:pt idx="0">
                  <c:v>55</c:v>
                </c:pt>
                <c:pt idx="1">
                  <c:v>45</c:v>
                </c:pt>
              </c:numCache>
            </c:numRef>
          </c:val>
          <c:extLst>
            <c:ext xmlns:c16="http://schemas.microsoft.com/office/drawing/2014/chart" uri="{C3380CC4-5D6E-409C-BE32-E72D297353CC}">
              <c16:uniqueId val="{00000000-E99F-4CDE-A409-4697A05D4130}"/>
            </c:ext>
          </c:extLst>
        </c:ser>
        <c:dLbls>
          <c:showLegendKey val="0"/>
          <c:showVal val="0"/>
          <c:showCatName val="0"/>
          <c:showSerName val="0"/>
          <c:showPercent val="0"/>
          <c:showBubbleSize val="0"/>
        </c:dLbls>
        <c:gapWidth val="150"/>
        <c:axId val="7844992"/>
        <c:axId val="7846912"/>
      </c:barChart>
      <c:catAx>
        <c:axId val="7844992"/>
        <c:scaling>
          <c:orientation val="minMax"/>
        </c:scaling>
        <c:delete val="0"/>
        <c:axPos val="b"/>
        <c:title>
          <c:tx>
            <c:rich>
              <a:bodyPr/>
              <a:lstStyle/>
              <a:p>
                <a:pPr>
                  <a:defRPr/>
                </a:pPr>
                <a:r>
                  <a:rPr lang="fr-FR"/>
                  <a:t>types de main d'ouevre</a:t>
                </a:r>
              </a:p>
            </c:rich>
          </c:tx>
          <c:overlay val="0"/>
        </c:title>
        <c:numFmt formatCode="General" sourceLinked="0"/>
        <c:majorTickMark val="none"/>
        <c:minorTickMark val="none"/>
        <c:tickLblPos val="nextTo"/>
        <c:crossAx val="7846912"/>
        <c:crosses val="autoZero"/>
        <c:auto val="1"/>
        <c:lblAlgn val="ctr"/>
        <c:lblOffset val="100"/>
        <c:noMultiLvlLbl val="0"/>
      </c:catAx>
      <c:valAx>
        <c:axId val="7846912"/>
        <c:scaling>
          <c:orientation val="minMax"/>
        </c:scaling>
        <c:delete val="0"/>
        <c:axPos val="l"/>
        <c:title>
          <c:tx>
            <c:rich>
              <a:bodyPr/>
              <a:lstStyle/>
              <a:p>
                <a:pPr>
                  <a:defRPr/>
                </a:pPr>
                <a:r>
                  <a:rPr lang="fr-FR"/>
                  <a:t>pourcentage</a:t>
                </a:r>
              </a:p>
            </c:rich>
          </c:tx>
          <c:overlay val="0"/>
        </c:title>
        <c:numFmt formatCode="General" sourceLinked="1"/>
        <c:majorTickMark val="out"/>
        <c:minorTickMark val="none"/>
        <c:tickLblPos val="nextTo"/>
        <c:crossAx val="7844992"/>
        <c:crosses val="autoZero"/>
        <c:crossBetween val="between"/>
      </c:valAx>
    </c:plotArea>
    <c:plotVisOnly val="1"/>
    <c:dispBlanksAs val="gap"/>
    <c:showDLblsOverMax val="0"/>
  </c:chart>
  <c:spPr>
    <a:ln>
      <a:noFill/>
    </a:ln>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6"/>
    </mc:Choice>
    <mc:Fallback>
      <c:style val="16"/>
    </mc:Fallback>
  </mc:AlternateContent>
  <c:chart>
    <c:autoTitleDeleted val="1"/>
    <c:plotArea>
      <c:layout>
        <c:manualLayout>
          <c:layoutTarget val="inner"/>
          <c:xMode val="edge"/>
          <c:yMode val="edge"/>
          <c:x val="0.13089129483814524"/>
          <c:y val="7.1297836404153783E-2"/>
          <c:w val="0.80515982335801173"/>
          <c:h val="0.72538275455775436"/>
        </c:manualLayout>
      </c:layout>
      <c:barChart>
        <c:barDir val="col"/>
        <c:grouping val="clustered"/>
        <c:varyColors val="0"/>
        <c:ser>
          <c:idx val="0"/>
          <c:order val="0"/>
          <c:invertIfNegative val="0"/>
          <c:dPt>
            <c:idx val="0"/>
            <c:invertIfNegative val="0"/>
            <c:bubble3D val="0"/>
            <c:spPr>
              <a:solidFill>
                <a:schemeClr val="accent6">
                  <a:lumMod val="50000"/>
                </a:schemeClr>
              </a:solidFill>
            </c:spPr>
            <c:extLst>
              <c:ext xmlns:c16="http://schemas.microsoft.com/office/drawing/2014/chart" uri="{C3380CC4-5D6E-409C-BE32-E72D297353CC}">
                <c16:uniqueId val="{00000001-D310-472D-A02A-C29DD617C8A1}"/>
              </c:ext>
            </c:extLst>
          </c:dPt>
          <c:dPt>
            <c:idx val="1"/>
            <c:invertIfNegative val="0"/>
            <c:bubble3D val="0"/>
            <c:extLst>
              <c:ext xmlns:c16="http://schemas.microsoft.com/office/drawing/2014/chart" uri="{C3380CC4-5D6E-409C-BE32-E72D297353CC}">
                <c16:uniqueId val="{00000000-D310-472D-A02A-C29DD617C8A1}"/>
              </c:ext>
            </c:extLst>
          </c:dPt>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D310-472D-A02A-C29DD617C8A1}"/>
                </c:ext>
              </c:extLst>
            </c:dLbl>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310-472D-A02A-C29DD617C8A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cat>
            <c:strRef>
              <c:f>'information eleveur'!$T$18:$T$19</c:f>
              <c:strCache>
                <c:ptCount val="2"/>
                <c:pt idx="0">
                  <c:v>hors sol</c:v>
                </c:pt>
                <c:pt idx="1">
                  <c:v>avec terre</c:v>
                </c:pt>
              </c:strCache>
            </c:strRef>
          </c:cat>
          <c:val>
            <c:numRef>
              <c:f>'information eleveur'!$U$18:$U$19</c:f>
              <c:numCache>
                <c:formatCode>General</c:formatCode>
                <c:ptCount val="2"/>
                <c:pt idx="0">
                  <c:v>55</c:v>
                </c:pt>
                <c:pt idx="1">
                  <c:v>45</c:v>
                </c:pt>
              </c:numCache>
            </c:numRef>
          </c:val>
          <c:extLst>
            <c:ext xmlns:c16="http://schemas.microsoft.com/office/drawing/2014/chart" uri="{C3380CC4-5D6E-409C-BE32-E72D297353CC}">
              <c16:uniqueId val="{00000002-D310-472D-A02A-C29DD617C8A1}"/>
            </c:ext>
          </c:extLst>
        </c:ser>
        <c:dLbls>
          <c:showLegendKey val="0"/>
          <c:showVal val="0"/>
          <c:showCatName val="0"/>
          <c:showSerName val="0"/>
          <c:showPercent val="0"/>
          <c:showBubbleSize val="0"/>
        </c:dLbls>
        <c:gapWidth val="150"/>
        <c:axId val="8003584"/>
        <c:axId val="8005504"/>
      </c:barChart>
      <c:catAx>
        <c:axId val="8003584"/>
        <c:scaling>
          <c:orientation val="minMax"/>
        </c:scaling>
        <c:delete val="0"/>
        <c:axPos val="b"/>
        <c:title>
          <c:tx>
            <c:rich>
              <a:bodyPr/>
              <a:lstStyle/>
              <a:p>
                <a:pPr>
                  <a:defRPr/>
                </a:pPr>
                <a:r>
                  <a:rPr lang="fr-FR"/>
                  <a:t>système d'exploitation</a:t>
                </a:r>
              </a:p>
            </c:rich>
          </c:tx>
          <c:overlay val="0"/>
        </c:title>
        <c:numFmt formatCode="General" sourceLinked="0"/>
        <c:majorTickMark val="none"/>
        <c:minorTickMark val="none"/>
        <c:tickLblPos val="nextTo"/>
        <c:crossAx val="8005504"/>
        <c:crosses val="autoZero"/>
        <c:auto val="1"/>
        <c:lblAlgn val="ctr"/>
        <c:lblOffset val="100"/>
        <c:noMultiLvlLbl val="0"/>
      </c:catAx>
      <c:valAx>
        <c:axId val="8005504"/>
        <c:scaling>
          <c:orientation val="minMax"/>
        </c:scaling>
        <c:delete val="0"/>
        <c:axPos val="l"/>
        <c:title>
          <c:tx>
            <c:rich>
              <a:bodyPr/>
              <a:lstStyle/>
              <a:p>
                <a:pPr>
                  <a:defRPr/>
                </a:pPr>
                <a:r>
                  <a:rPr lang="fr-FR"/>
                  <a:t>pourcentage</a:t>
                </a:r>
              </a:p>
            </c:rich>
          </c:tx>
          <c:overlay val="0"/>
        </c:title>
        <c:numFmt formatCode="General" sourceLinked="1"/>
        <c:majorTickMark val="out"/>
        <c:minorTickMark val="none"/>
        <c:tickLblPos val="nextTo"/>
        <c:crossAx val="8003584"/>
        <c:crosses val="autoZero"/>
        <c:crossBetween val="between"/>
      </c:valAx>
    </c:plotArea>
    <c:plotVisOnly val="1"/>
    <c:dispBlanksAs val="gap"/>
    <c:showDLblsOverMax val="0"/>
  </c:chart>
  <c:spPr>
    <a:ln>
      <a:noFill/>
    </a:ln>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26"/>
    </mc:Choice>
    <mc:Fallback>
      <c:style val="26"/>
    </mc:Fallback>
  </mc:AlternateContent>
  <c:chart>
    <c:title>
      <c:tx>
        <c:rich>
          <a:bodyPr/>
          <a:lstStyle/>
          <a:p>
            <a:pPr>
              <a:defRPr/>
            </a:pPr>
            <a:r>
              <a:rPr lang="fr-FR"/>
              <a:t> </a:t>
            </a:r>
          </a:p>
        </c:rich>
      </c:tx>
      <c:overlay val="0"/>
    </c:title>
    <c:autoTitleDeleted val="0"/>
    <c:plotArea>
      <c:layout/>
      <c:barChart>
        <c:barDir val="col"/>
        <c:grouping val="clustered"/>
        <c:varyColors val="0"/>
        <c:ser>
          <c:idx val="0"/>
          <c:order val="0"/>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'capital foncier'!$K$10:$K$13</c:f>
              <c:strCache>
                <c:ptCount val="4"/>
                <c:pt idx="0">
                  <c:v>SAT moins de2 ha</c:v>
                </c:pt>
                <c:pt idx="1">
                  <c:v>SAT entre 2 et 5 ha</c:v>
                </c:pt>
                <c:pt idx="2">
                  <c:v>SAT entre 5 et 10 ha</c:v>
                </c:pt>
                <c:pt idx="3">
                  <c:v>SAT plus de 10 ha</c:v>
                </c:pt>
              </c:strCache>
            </c:strRef>
          </c:cat>
          <c:val>
            <c:numRef>
              <c:f>'capital foncier'!$L$10:$L$13</c:f>
              <c:numCache>
                <c:formatCode>0</c:formatCode>
                <c:ptCount val="4"/>
                <c:pt idx="0">
                  <c:v>15</c:v>
                </c:pt>
                <c:pt idx="1">
                  <c:v>40</c:v>
                </c:pt>
                <c:pt idx="2">
                  <c:v>30</c:v>
                </c:pt>
                <c:pt idx="3">
                  <c:v>15</c:v>
                </c:pt>
              </c:numCache>
            </c:numRef>
          </c:val>
          <c:extLst>
            <c:ext xmlns:c16="http://schemas.microsoft.com/office/drawing/2014/chart" uri="{C3380CC4-5D6E-409C-BE32-E72D297353CC}">
              <c16:uniqueId val="{00000000-AC28-4FFA-9628-A5A3D17E3174}"/>
            </c:ext>
          </c:extLst>
        </c:ser>
        <c:dLbls>
          <c:showLegendKey val="0"/>
          <c:showVal val="0"/>
          <c:showCatName val="0"/>
          <c:showSerName val="0"/>
          <c:showPercent val="0"/>
          <c:showBubbleSize val="0"/>
        </c:dLbls>
        <c:gapWidth val="150"/>
        <c:axId val="8022272"/>
        <c:axId val="8044928"/>
      </c:barChart>
      <c:catAx>
        <c:axId val="8022272"/>
        <c:scaling>
          <c:orientation val="minMax"/>
        </c:scaling>
        <c:delete val="0"/>
        <c:axPos val="b"/>
        <c:title>
          <c:tx>
            <c:rich>
              <a:bodyPr/>
              <a:lstStyle/>
              <a:p>
                <a:pPr>
                  <a:defRPr/>
                </a:pPr>
                <a:r>
                  <a:rPr lang="fr-FR"/>
                  <a:t>SAT</a:t>
                </a:r>
              </a:p>
            </c:rich>
          </c:tx>
          <c:overlay val="0"/>
        </c:title>
        <c:numFmt formatCode="General" sourceLinked="0"/>
        <c:majorTickMark val="none"/>
        <c:minorTickMark val="none"/>
        <c:tickLblPos val="nextTo"/>
        <c:crossAx val="8044928"/>
        <c:crosses val="autoZero"/>
        <c:auto val="1"/>
        <c:lblAlgn val="ctr"/>
        <c:lblOffset val="100"/>
        <c:noMultiLvlLbl val="0"/>
      </c:catAx>
      <c:valAx>
        <c:axId val="8044928"/>
        <c:scaling>
          <c:orientation val="minMax"/>
        </c:scaling>
        <c:delete val="0"/>
        <c:axPos val="l"/>
        <c:title>
          <c:tx>
            <c:rich>
              <a:bodyPr/>
              <a:lstStyle/>
              <a:p>
                <a:pPr>
                  <a:defRPr/>
                </a:pPr>
                <a:r>
                  <a:rPr lang="fr-FR"/>
                  <a:t>pourcentage</a:t>
                </a:r>
              </a:p>
            </c:rich>
          </c:tx>
          <c:overlay val="0"/>
        </c:title>
        <c:numFmt formatCode="0" sourceLinked="1"/>
        <c:majorTickMark val="out"/>
        <c:minorTickMark val="none"/>
        <c:tickLblPos val="nextTo"/>
        <c:crossAx val="8022272"/>
        <c:crosses val="autoZero"/>
        <c:crossBetween val="between"/>
      </c:valAx>
    </c:plotArea>
    <c:plotVisOnly val="1"/>
    <c:dispBlanksAs val="gap"/>
    <c:showDLblsOverMax val="0"/>
  </c:chart>
  <c:spPr>
    <a:ln>
      <a:noFill/>
    </a:ln>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16"/>
    </mc:Choice>
    <mc:Fallback>
      <c:style val="16"/>
    </mc:Fallback>
  </mc:AlternateContent>
  <c:chart>
    <c:autoTitleDeleted val="1"/>
    <c:plotArea>
      <c:layout>
        <c:manualLayout>
          <c:layoutTarget val="inner"/>
          <c:xMode val="edge"/>
          <c:yMode val="edge"/>
          <c:x val="0.16361411854768154"/>
          <c:y val="0.10128589440635932"/>
          <c:w val="0.71833032589676293"/>
          <c:h val="0.5887367339952071"/>
        </c:manualLayout>
      </c:layout>
      <c:barChart>
        <c:barDir val="col"/>
        <c:grouping val="clustered"/>
        <c:varyColors val="0"/>
        <c:ser>
          <c:idx val="0"/>
          <c:order val="0"/>
          <c:tx>
            <c:strRef>
              <c:f>'capital foncier'!$P$9</c:f>
              <c:strCache>
                <c:ptCount val="1"/>
                <c:pt idx="0">
                  <c: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'capital foncier'!$O$10:$O$12</c:f>
              <c:strCache>
                <c:ptCount val="3"/>
                <c:pt idx="0">
                  <c:v>SAU moins de 2 ha</c:v>
                </c:pt>
                <c:pt idx="1">
                  <c:v>SAU entre 2 et 5 ha</c:v>
                </c:pt>
                <c:pt idx="2">
                  <c:v>SAU entre 5 et 10 ha</c:v>
                </c:pt>
              </c:strCache>
            </c:strRef>
          </c:cat>
          <c:val>
            <c:numRef>
              <c:f>'capital foncier'!$P$10:$P$12</c:f>
              <c:numCache>
                <c:formatCode>0</c:formatCode>
                <c:ptCount val="3"/>
                <c:pt idx="0">
                  <c:v>20</c:v>
                </c:pt>
                <c:pt idx="1">
                  <c:v>50</c:v>
                </c:pt>
                <c:pt idx="2">
                  <c:v>30</c:v>
                </c:pt>
              </c:numCache>
            </c:numRef>
          </c:val>
          <c:extLst>
            <c:ext xmlns:c16="http://schemas.microsoft.com/office/drawing/2014/chart" uri="{C3380CC4-5D6E-409C-BE32-E72D297353CC}">
              <c16:uniqueId val="{00000000-9945-4948-9405-E24867910A06}"/>
            </c:ext>
          </c:extLst>
        </c:ser>
        <c:dLbls>
          <c:showLegendKey val="0"/>
          <c:showVal val="0"/>
          <c:showCatName val="0"/>
          <c:showSerName val="0"/>
          <c:showPercent val="0"/>
          <c:showBubbleSize val="0"/>
        </c:dLbls>
        <c:gapWidth val="150"/>
        <c:axId val="8057984"/>
        <c:axId val="8059904"/>
      </c:barChart>
      <c:catAx>
        <c:axId val="8057984"/>
        <c:scaling>
          <c:orientation val="minMax"/>
        </c:scaling>
        <c:delete val="0"/>
        <c:axPos val="b"/>
        <c:title>
          <c:tx>
            <c:rich>
              <a:bodyPr/>
              <a:lstStyle/>
              <a:p>
                <a:pPr>
                  <a:defRPr/>
                </a:pPr>
                <a:r>
                  <a:rPr lang="fr-FR"/>
                  <a:t>SAU</a:t>
                </a:r>
              </a:p>
            </c:rich>
          </c:tx>
          <c:overlay val="0"/>
        </c:title>
        <c:numFmt formatCode="General" sourceLinked="0"/>
        <c:majorTickMark val="none"/>
        <c:minorTickMark val="none"/>
        <c:tickLblPos val="nextTo"/>
        <c:crossAx val="8059904"/>
        <c:crosses val="autoZero"/>
        <c:auto val="1"/>
        <c:lblAlgn val="ctr"/>
        <c:lblOffset val="100"/>
        <c:noMultiLvlLbl val="0"/>
      </c:catAx>
      <c:valAx>
        <c:axId val="8059904"/>
        <c:scaling>
          <c:orientation val="minMax"/>
        </c:scaling>
        <c:delete val="0"/>
        <c:axPos val="l"/>
        <c:title>
          <c:tx>
            <c:rich>
              <a:bodyPr/>
              <a:lstStyle/>
              <a:p>
                <a:pPr>
                  <a:defRPr/>
                </a:pPr>
                <a:r>
                  <a:rPr lang="fr-FR"/>
                  <a:t>pourcentage</a:t>
                </a:r>
              </a:p>
            </c:rich>
          </c:tx>
          <c:overlay val="0"/>
        </c:title>
        <c:numFmt formatCode="0" sourceLinked="1"/>
        <c:majorTickMark val="out"/>
        <c:minorTickMark val="none"/>
        <c:tickLblPos val="nextTo"/>
        <c:crossAx val="8057984"/>
        <c:crosses val="autoZero"/>
        <c:crossBetween val="between"/>
      </c:valAx>
    </c:plotArea>
    <c:plotVisOnly val="1"/>
    <c:dispBlanksAs val="gap"/>
    <c:showDLblsOverMax val="0"/>
  </c:chart>
  <c:spPr>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'capital foncier'!$L$15</c:f>
              <c:strCache>
                <c:ptCount val="1"/>
                <c:pt idx="0">
                  <c:v>%</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'capital foncier'!$K$16:$K$18</c:f>
              <c:strCache>
                <c:ptCount val="3"/>
                <c:pt idx="0">
                  <c:v>SFmoin de 2 ha</c:v>
                </c:pt>
                <c:pt idx="1">
                  <c:v>SF entre 2 et 5 ha</c:v>
                </c:pt>
                <c:pt idx="2">
                  <c:v>SF  plus de</c:v>
                </c:pt>
              </c:strCache>
            </c:strRef>
          </c:cat>
          <c:val>
            <c:numRef>
              <c:f>'capital foncier'!$L$16:$L$18</c:f>
              <c:numCache>
                <c:formatCode>0</c:formatCode>
                <c:ptCount val="3"/>
                <c:pt idx="0">
                  <c:v>23.076923076923077</c:v>
                </c:pt>
                <c:pt idx="1">
                  <c:v>69.230769230769226</c:v>
                </c:pt>
                <c:pt idx="2">
                  <c:v>7.6923076923076925</c:v>
                </c:pt>
              </c:numCache>
            </c:numRef>
          </c:val>
          <c:extLst>
            <c:ext xmlns:c16="http://schemas.microsoft.com/office/drawing/2014/chart" uri="{C3380CC4-5D6E-409C-BE32-E72D297353CC}">
              <c16:uniqueId val="{00000000-B0C6-4B90-BB42-77D9DA956AC3}"/>
            </c:ext>
          </c:extLst>
        </c:ser>
        <c:dLbls>
          <c:showLegendKey val="0"/>
          <c:showVal val="0"/>
          <c:showCatName val="0"/>
          <c:showSerName val="0"/>
          <c:showPercent val="0"/>
          <c:showBubbleSize val="0"/>
        </c:dLbls>
        <c:gapWidth val="150"/>
        <c:axId val="34033024"/>
        <c:axId val="34043392"/>
      </c:barChart>
      <c:catAx>
        <c:axId val="34033024"/>
        <c:scaling>
          <c:orientation val="minMax"/>
        </c:scaling>
        <c:delete val="0"/>
        <c:axPos val="b"/>
        <c:title>
          <c:tx>
            <c:rich>
              <a:bodyPr/>
              <a:lstStyle/>
              <a:p>
                <a:pPr>
                  <a:defRPr/>
                </a:pPr>
                <a:r>
                  <a:rPr lang="fr-FR"/>
                  <a:t>SF</a:t>
                </a:r>
              </a:p>
            </c:rich>
          </c:tx>
          <c:overlay val="0"/>
        </c:title>
        <c:numFmt formatCode="General" sourceLinked="0"/>
        <c:majorTickMark val="none"/>
        <c:minorTickMark val="none"/>
        <c:tickLblPos val="nextTo"/>
        <c:crossAx val="34043392"/>
        <c:crosses val="autoZero"/>
        <c:auto val="1"/>
        <c:lblAlgn val="ctr"/>
        <c:lblOffset val="100"/>
        <c:noMultiLvlLbl val="0"/>
      </c:catAx>
      <c:valAx>
        <c:axId val="34043392"/>
        <c:scaling>
          <c:orientation val="minMax"/>
        </c:scaling>
        <c:delete val="0"/>
        <c:axPos val="l"/>
        <c:title>
          <c:tx>
            <c:rich>
              <a:bodyPr/>
              <a:lstStyle/>
              <a:p>
                <a:pPr>
                  <a:defRPr/>
                </a:pPr>
                <a:r>
                  <a:rPr lang="fr-FR"/>
                  <a:t>pourcentage</a:t>
                </a:r>
              </a:p>
            </c:rich>
          </c:tx>
          <c:overlay val="0"/>
        </c:title>
        <c:numFmt formatCode="0" sourceLinked="1"/>
        <c:majorTickMark val="out"/>
        <c:minorTickMark val="none"/>
        <c:tickLblPos val="nextTo"/>
        <c:crossAx val="34033024"/>
        <c:crosses val="autoZero"/>
        <c:crossBetween val="between"/>
      </c:valAx>
    </c:plotArea>
    <c:plotVisOnly val="1"/>
    <c:dispBlanksAs val="gap"/>
    <c:showDLblsOverMax val="0"/>
  </c:chart>
  <c:spPr>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'capital foncier'!$P$15</c:f>
              <c:strCache>
                <c:ptCount val="1"/>
                <c:pt idx="0">
                  <c:v>%</c:v>
                </c:pt>
              </c:strCache>
            </c:strRef>
          </c:tx>
          <c:invertIfNegative val="0"/>
          <c:cat>
            <c:strRef>
              <c:f>'capital foncier'!$O$16:$O$18</c:f>
              <c:strCache>
                <c:ptCount val="3"/>
                <c:pt idx="0">
                  <c:v> SFS moins de 2 ha</c:v>
                </c:pt>
                <c:pt idx="1">
                  <c:v>SFS entre 2 et 5 ha</c:v>
                </c:pt>
                <c:pt idx="2">
                  <c:v>SFS plus de 5</c:v>
                </c:pt>
              </c:strCache>
            </c:strRef>
          </c:cat>
          <c:val>
            <c:numRef>
              <c:f>'capital foncier'!$P$16:$P$18</c:f>
              <c:numCache>
                <c:formatCode>0</c:formatCode>
                <c:ptCount val="3"/>
                <c:pt idx="0">
                  <c:v>36.363636363636367</c:v>
                </c:pt>
                <c:pt idx="1">
                  <c:v>54.545454545454547</c:v>
                </c:pt>
                <c:pt idx="2">
                  <c:v>9.0909090909090917</c:v>
                </c:pt>
              </c:numCache>
            </c:numRef>
          </c:val>
          <c:extLst>
            <c:ext xmlns:c16="http://schemas.microsoft.com/office/drawing/2014/chart" uri="{C3380CC4-5D6E-409C-BE32-E72D297353CC}">
              <c16:uniqueId val="{00000000-57EB-46F8-A48D-4E41DFE1C916}"/>
            </c:ext>
          </c:extLst>
        </c:ser>
        <c:dLbls>
          <c:showLegendKey val="0"/>
          <c:showVal val="0"/>
          <c:showCatName val="0"/>
          <c:showSerName val="0"/>
          <c:showPercent val="0"/>
          <c:showBubbleSize val="0"/>
        </c:dLbls>
        <c:gapWidth val="150"/>
        <c:axId val="34051968"/>
        <c:axId val="34054144"/>
      </c:barChart>
      <c:catAx>
        <c:axId val="34051968"/>
        <c:scaling>
          <c:orientation val="minMax"/>
        </c:scaling>
        <c:delete val="0"/>
        <c:axPos val="b"/>
        <c:title>
          <c:tx>
            <c:rich>
              <a:bodyPr/>
              <a:lstStyle/>
              <a:p>
                <a:pPr>
                  <a:defRPr/>
                </a:pPr>
                <a:r>
                  <a:rPr lang="fr-FR"/>
                  <a:t>SFS</a:t>
                </a:r>
              </a:p>
            </c:rich>
          </c:tx>
          <c:overlay val="0"/>
        </c:title>
        <c:numFmt formatCode="General" sourceLinked="0"/>
        <c:majorTickMark val="none"/>
        <c:minorTickMark val="none"/>
        <c:tickLblPos val="nextTo"/>
        <c:crossAx val="34054144"/>
        <c:crosses val="autoZero"/>
        <c:auto val="1"/>
        <c:lblAlgn val="ctr"/>
        <c:lblOffset val="100"/>
        <c:noMultiLvlLbl val="0"/>
      </c:catAx>
      <c:valAx>
        <c:axId val="34054144"/>
        <c:scaling>
          <c:orientation val="minMax"/>
        </c:scaling>
        <c:delete val="0"/>
        <c:axPos val="l"/>
        <c:title>
          <c:tx>
            <c:rich>
              <a:bodyPr/>
              <a:lstStyle/>
              <a:p>
                <a:pPr>
                  <a:defRPr/>
                </a:pPr>
                <a:r>
                  <a:rPr lang="fr-FR"/>
                  <a:t>pourcentage</a:t>
                </a:r>
              </a:p>
            </c:rich>
          </c:tx>
          <c:overlay val="0"/>
        </c:title>
        <c:numFmt formatCode="0" sourceLinked="1"/>
        <c:majorTickMark val="out"/>
        <c:minorTickMark val="none"/>
        <c:tickLblPos val="nextTo"/>
        <c:crossAx val="34051968"/>
        <c:crosses val="autoZero"/>
        <c:crossBetween val="between"/>
      </c:valAx>
    </c:plotArea>
    <c:plotVisOnly val="1"/>
    <c:dispBlanksAs val="gap"/>
    <c:showDLblsOverMax val="0"/>
  </c:chart>
  <c:spPr>
    <a:ln>
      <a:noFill/>
    </a:ln>
  </c:sp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24.png"/></Relationships>
</file>

<file path=ppt/diagrams/_rels/data2.xml.rels><?xml version="1.0" encoding="UTF-8" standalone="yes"?>
<Relationships xmlns="http://schemas.openxmlformats.org/package/2006/relationships"><Relationship Id="rId1" Type="http://schemas.openxmlformats.org/officeDocument/2006/relationships/image" Target="../media/image25.jpeg"/></Relationships>
</file>

<file path=ppt/diagrams/_rels/data3.xml.rels><?xml version="1.0" encoding="UTF-8" standalone="yes"?>
<Relationships xmlns="http://schemas.openxmlformats.org/package/2006/relationships"><Relationship Id="rId1" Type="http://schemas.openxmlformats.org/officeDocument/2006/relationships/image" Target="../media/image26.jpeg"/></Relationships>
</file>

<file path=ppt/diagrams/_rels/data4.xml.rels><?xml version="1.0" encoding="UTF-8" standalone="yes"?>
<Relationships xmlns="http://schemas.openxmlformats.org/package/2006/relationships"><Relationship Id="rId1" Type="http://schemas.openxmlformats.org/officeDocument/2006/relationships/image" Target="../media/image27.jpeg"/></Relationships>
</file>

<file path=ppt/diagrams/_rels/data5.xml.rels><?xml version="1.0" encoding="UTF-8" standalone="yes"?>
<Relationships xmlns="http://schemas.openxmlformats.org/package/2006/relationships"><Relationship Id="rId1" Type="http://schemas.openxmlformats.org/officeDocument/2006/relationships/image" Target="../media/image28.jpeg"/></Relationships>
</file>

<file path=ppt/diagrams/_rels/data6.xml.rels><?xml version="1.0" encoding="UTF-8" standalone="yes"?>
<Relationships xmlns="http://schemas.openxmlformats.org/package/2006/relationships"><Relationship Id="rId1" Type="http://schemas.openxmlformats.org/officeDocument/2006/relationships/image" Target="../media/image29.jpeg"/></Relationships>
</file>

<file path=ppt/diagrams/_rels/data7.xml.rels><?xml version="1.0" encoding="UTF-8" standalone="yes"?>
<Relationships xmlns="http://schemas.openxmlformats.org/package/2006/relationships"><Relationship Id="rId1" Type="http://schemas.openxmlformats.org/officeDocument/2006/relationships/image" Target="../media/image31.png"/></Relationships>
</file>

<file path=ppt/diagrams/_rels/data8.xml.rels><?xml version="1.0" encoding="UTF-8" standalone="yes"?>
<Relationships xmlns="http://schemas.openxmlformats.org/package/2006/relationships"><Relationship Id="rId1" Type="http://schemas.openxmlformats.org/officeDocument/2006/relationships/image" Target="../media/image32.jpeg"/></Relationships>
</file>

<file path=ppt/diagrams/_rels/data9.xml.rels><?xml version="1.0" encoding="UTF-8" standalone="yes"?>
<Relationships xmlns="http://schemas.openxmlformats.org/package/2006/relationships"><Relationship Id="rId1" Type="http://schemas.openxmlformats.org/officeDocument/2006/relationships/image" Target="../media/image33.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1" Type="http://schemas.openxmlformats.org/officeDocument/2006/relationships/image" Target="../media/image25.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6.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7.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8.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9.jpeg"/></Relationships>
</file>

<file path=ppt/diagrams/_rels/drawing7.xml.rels><?xml version="1.0" encoding="UTF-8" standalone="yes"?>
<Relationships xmlns="http://schemas.openxmlformats.org/package/2006/relationships"><Relationship Id="rId1" Type="http://schemas.openxmlformats.org/officeDocument/2006/relationships/image" Target="../media/image31.png"/></Relationships>
</file>

<file path=ppt/diagrams/_rels/drawing8.xml.rels><?xml version="1.0" encoding="UTF-8" standalone="yes"?>
<Relationships xmlns="http://schemas.openxmlformats.org/package/2006/relationships"><Relationship Id="rId1" Type="http://schemas.openxmlformats.org/officeDocument/2006/relationships/image" Target="../media/image32.jpeg"/></Relationships>
</file>

<file path=ppt/diagrams/_rels/drawing9.xml.rels><?xml version="1.0" encoding="UTF-8" standalone="yes"?>
<Relationships xmlns="http://schemas.openxmlformats.org/package/2006/relationships"><Relationship Id="rId1" Type="http://schemas.openxmlformats.org/officeDocument/2006/relationships/image" Target="../media/image33.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CF38B-8645-45BD-A53E-AE434B4549AE}"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9BAB3E4B-0123-4D32-B002-6E5B60827E2F}">
      <dgm:prSet phldrT="[Texte]"/>
      <dgm:spPr/>
      <dgm:t>
        <a:bodyPr/>
        <a:lstStyle/>
        <a:p>
          <a:r>
            <a:rPr lang="fr-FR" dirty="0">
              <a:solidFill>
                <a:schemeClr val="tx1"/>
              </a:solidFill>
            </a:rPr>
            <a:t>orge</a:t>
          </a:r>
        </a:p>
      </dgm:t>
    </dgm:pt>
    <dgm:pt modelId="{05ED21D7-92D1-49BE-B2CC-A72BAF218449}" type="parTrans" cxnId="{F929541F-EFE6-4E8C-8B87-44EA5FA2AD92}">
      <dgm:prSet/>
      <dgm:spPr/>
      <dgm:t>
        <a:bodyPr/>
        <a:lstStyle/>
        <a:p>
          <a:endParaRPr lang="fr-FR"/>
        </a:p>
      </dgm:t>
    </dgm:pt>
    <dgm:pt modelId="{53215BB4-9D4B-4B99-A719-FA8E9FD112DB}" type="sibTrans" cxnId="{F929541F-EFE6-4E8C-8B87-44EA5FA2AD92}">
      <dgm:prSet/>
      <dgm:spPr>
        <a:blipFill>
          <a:blip xmlns:r="http://schemas.openxmlformats.org/officeDocument/2006/relationships" r:embed="rId1"/>
          <a:srcRect/>
          <a:stretch>
            <a:fillRect/>
          </a:stretch>
        </a:blipFill>
      </dgm:spPr>
      <dgm:t>
        <a:bodyPr/>
        <a:lstStyle/>
        <a:p>
          <a:endParaRPr lang="fr-FR"/>
        </a:p>
      </dgm:t>
    </dgm:pt>
    <dgm:pt modelId="{190742E6-7E4B-4533-A65D-C5C3363A3048}" type="pres">
      <dgm:prSet presAssocID="{8AFCF38B-8645-45BD-A53E-AE434B4549AE}" presName="Name0" presStyleCnt="0">
        <dgm:presLayoutVars>
          <dgm:chMax val="7"/>
          <dgm:chPref val="7"/>
          <dgm:dir/>
        </dgm:presLayoutVars>
      </dgm:prSet>
      <dgm:spPr/>
    </dgm:pt>
    <dgm:pt modelId="{CF853A72-9E30-464E-8493-157EF9889B29}" type="pres">
      <dgm:prSet presAssocID="{8AFCF38B-8645-45BD-A53E-AE434B4549AE}" presName="Name1" presStyleCnt="0"/>
      <dgm:spPr/>
    </dgm:pt>
    <dgm:pt modelId="{56C4E6E3-34FE-4373-9762-C5ECCD8580C3}" type="pres">
      <dgm:prSet presAssocID="{53215BB4-9D4B-4B99-A719-FA8E9FD112DB}" presName="picture_1" presStyleCnt="0"/>
      <dgm:spPr/>
    </dgm:pt>
    <dgm:pt modelId="{21F98E7B-01DD-49C0-B0A0-DCC80707C376}" type="pres">
      <dgm:prSet presAssocID="{53215BB4-9D4B-4B99-A719-FA8E9FD112DB}" presName="pictureRepeatNode" presStyleLbl="alignImgPlace1" presStyleIdx="0" presStyleCnt="1"/>
      <dgm:spPr/>
    </dgm:pt>
    <dgm:pt modelId="{8AFC427B-2639-4183-9AD5-94C24F3496B2}" type="pres">
      <dgm:prSet presAssocID="{9BAB3E4B-0123-4D32-B002-6E5B60827E2F}" presName="text_1" presStyleLbl="node1" presStyleIdx="0" presStyleCnt="0" custLinFactY="99970" custLinFactNeighborX="0" custLinFactNeighborY="100000">
        <dgm:presLayoutVars>
          <dgm:bulletEnabled val="1"/>
        </dgm:presLayoutVars>
      </dgm:prSet>
      <dgm:spPr/>
    </dgm:pt>
  </dgm:ptLst>
  <dgm:cxnLst>
    <dgm:cxn modelId="{10CA110B-EF91-4EB3-B0C4-BC39521AFBFA}" type="presOf" srcId="{9BAB3E4B-0123-4D32-B002-6E5B60827E2F}" destId="{8AFC427B-2639-4183-9AD5-94C24F3496B2}" srcOrd="0" destOrd="0" presId="urn:microsoft.com/office/officeart/2008/layout/CircularPictureCallout"/>
    <dgm:cxn modelId="{F929541F-EFE6-4E8C-8B87-44EA5FA2AD92}" srcId="{8AFCF38B-8645-45BD-A53E-AE434B4549AE}" destId="{9BAB3E4B-0123-4D32-B002-6E5B60827E2F}" srcOrd="0" destOrd="0" parTransId="{05ED21D7-92D1-49BE-B2CC-A72BAF218449}" sibTransId="{53215BB4-9D4B-4B99-A719-FA8E9FD112DB}"/>
    <dgm:cxn modelId="{50D5F351-02C5-46B4-A549-C340C41AB451}" type="presOf" srcId="{8AFCF38B-8645-45BD-A53E-AE434B4549AE}" destId="{190742E6-7E4B-4533-A65D-C5C3363A3048}" srcOrd="0" destOrd="0" presId="urn:microsoft.com/office/officeart/2008/layout/CircularPictureCallout"/>
    <dgm:cxn modelId="{02269DE2-56D8-45EC-81A3-31CBAB1897C1}" type="presOf" srcId="{53215BB4-9D4B-4B99-A719-FA8E9FD112DB}" destId="{21F98E7B-01DD-49C0-B0A0-DCC80707C376}" srcOrd="0" destOrd="0" presId="urn:microsoft.com/office/officeart/2008/layout/CircularPictureCallout"/>
    <dgm:cxn modelId="{EB0C9CFA-ADCB-4A4E-B41B-92B00F56A7AD}" type="presParOf" srcId="{190742E6-7E4B-4533-A65D-C5C3363A3048}" destId="{CF853A72-9E30-464E-8493-157EF9889B29}" srcOrd="0" destOrd="0" presId="urn:microsoft.com/office/officeart/2008/layout/CircularPictureCallout"/>
    <dgm:cxn modelId="{80C28111-C635-4D52-8DED-699C40307FFA}" type="presParOf" srcId="{CF853A72-9E30-464E-8493-157EF9889B29}" destId="{56C4E6E3-34FE-4373-9762-C5ECCD8580C3}" srcOrd="0" destOrd="0" presId="urn:microsoft.com/office/officeart/2008/layout/CircularPictureCallout"/>
    <dgm:cxn modelId="{699B76A3-9510-46B5-97FB-37855F0962A4}" type="presParOf" srcId="{56C4E6E3-34FE-4373-9762-C5ECCD8580C3}" destId="{21F98E7B-01DD-49C0-B0A0-DCC80707C376}" srcOrd="0" destOrd="0" presId="urn:microsoft.com/office/officeart/2008/layout/CircularPictureCallout"/>
    <dgm:cxn modelId="{31291DCF-5F21-4476-B4B1-1B84ECD0C521}" type="presParOf" srcId="{CF853A72-9E30-464E-8493-157EF9889B29}" destId="{8AFC427B-2639-4183-9AD5-94C24F3496B2}" srcOrd="1" destOrd="0" presId="urn:microsoft.com/office/officeart/2008/layout/CircularPictureCallout"/>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B760136-981F-4C7A-AC20-F408EF2C6158}"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6230639-FD69-479C-8C69-1D255820AFE0}">
      <dgm:prSet phldrT="[Texte]" custT="1"/>
      <dgm:spPr/>
      <dgm:t>
        <a:bodyPr/>
        <a:lstStyle/>
        <a:p>
          <a:r>
            <a:rPr lang="fr-FR" sz="2500" dirty="0">
              <a:solidFill>
                <a:schemeClr val="tx1"/>
              </a:solidFill>
            </a:rPr>
            <a:t>sorgho</a:t>
          </a:r>
        </a:p>
      </dgm:t>
    </dgm:pt>
    <dgm:pt modelId="{FADFD917-C89C-4975-9D31-6D056001F25D}" type="parTrans" cxnId="{5D4DB6A1-1DEB-4B4D-B0D3-FEFB34E52988}">
      <dgm:prSet/>
      <dgm:spPr/>
      <dgm:t>
        <a:bodyPr/>
        <a:lstStyle/>
        <a:p>
          <a:endParaRPr lang="fr-FR"/>
        </a:p>
      </dgm:t>
    </dgm:pt>
    <dgm:pt modelId="{BC9295B5-0A82-4DE1-BD59-82383553FF64}" type="sibTrans" cxnId="{5D4DB6A1-1DEB-4B4D-B0D3-FEFB34E52988}">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fr-FR"/>
        </a:p>
      </dgm:t>
      <dgm:extLst>
        <a:ext uri="{E40237B7-FDA0-4F09-8148-C483321AD2D9}">
          <dgm14:cNvPr xmlns:dgm14="http://schemas.microsoft.com/office/drawing/2010/diagram" id="0" name="" descr="Le sorgho, la graine qui monte">
            <a:extLst>
              <a:ext uri="{FF2B5EF4-FFF2-40B4-BE49-F238E27FC236}">
                <a16:creationId xmlns:a16="http://schemas.microsoft.com/office/drawing/2014/main" id="{487563A9-8DDB-A9A2-48BC-7E916E4E242E}"/>
              </a:ext>
            </a:extLst>
          </dgm14:cNvPr>
        </a:ext>
      </dgm:extLst>
    </dgm:pt>
    <dgm:pt modelId="{CE1952BE-BF53-4A91-8FC2-F63D8CD3D9EE}" type="pres">
      <dgm:prSet presAssocID="{8B760136-981F-4C7A-AC20-F408EF2C6158}" presName="Name0" presStyleCnt="0">
        <dgm:presLayoutVars>
          <dgm:chMax val="7"/>
          <dgm:chPref val="7"/>
          <dgm:dir/>
        </dgm:presLayoutVars>
      </dgm:prSet>
      <dgm:spPr/>
    </dgm:pt>
    <dgm:pt modelId="{38098B24-A621-4F7D-995A-6813E07D396F}" type="pres">
      <dgm:prSet presAssocID="{8B760136-981F-4C7A-AC20-F408EF2C6158}" presName="Name1" presStyleCnt="0"/>
      <dgm:spPr/>
    </dgm:pt>
    <dgm:pt modelId="{04B31278-B21F-427C-ABDD-15FBEED33E25}" type="pres">
      <dgm:prSet presAssocID="{BC9295B5-0A82-4DE1-BD59-82383553FF64}" presName="picture_1" presStyleCnt="0"/>
      <dgm:spPr/>
    </dgm:pt>
    <dgm:pt modelId="{3E6F2E84-8BF7-4724-B075-7724E6E96BDE}" type="pres">
      <dgm:prSet presAssocID="{BC9295B5-0A82-4DE1-BD59-82383553FF64}" presName="pictureRepeatNode" presStyleLbl="alignImgPlace1" presStyleIdx="0" presStyleCnt="1" custLinFactNeighborX="1203" custLinFactNeighborY="-22149"/>
      <dgm:spPr/>
    </dgm:pt>
    <dgm:pt modelId="{F28394A3-6B50-4D54-A013-C1EAC0EC0D18}" type="pres">
      <dgm:prSet presAssocID="{16230639-FD69-479C-8C69-1D255820AFE0}" presName="text_1" presStyleLbl="node1" presStyleIdx="0" presStyleCnt="0" custScaleX="285814" custScaleY="73733" custLinFactY="12051" custLinFactNeighborX="10247" custLinFactNeighborY="100000">
        <dgm:presLayoutVars>
          <dgm:bulletEnabled val="1"/>
        </dgm:presLayoutVars>
      </dgm:prSet>
      <dgm:spPr/>
    </dgm:pt>
  </dgm:ptLst>
  <dgm:cxnLst>
    <dgm:cxn modelId="{EED69E7F-A868-4703-B3A8-7115CFB9B3A0}" type="presOf" srcId="{8B760136-981F-4C7A-AC20-F408EF2C6158}" destId="{CE1952BE-BF53-4A91-8FC2-F63D8CD3D9EE}" srcOrd="0" destOrd="0" presId="urn:microsoft.com/office/officeart/2008/layout/CircularPictureCallout"/>
    <dgm:cxn modelId="{5D4DB6A1-1DEB-4B4D-B0D3-FEFB34E52988}" srcId="{8B760136-981F-4C7A-AC20-F408EF2C6158}" destId="{16230639-FD69-479C-8C69-1D255820AFE0}" srcOrd="0" destOrd="0" parTransId="{FADFD917-C89C-4975-9D31-6D056001F25D}" sibTransId="{BC9295B5-0A82-4DE1-BD59-82383553FF64}"/>
    <dgm:cxn modelId="{9D7BE6A8-CD5B-4DB4-ACCE-B01A99E9E8F4}" type="presOf" srcId="{BC9295B5-0A82-4DE1-BD59-82383553FF64}" destId="{3E6F2E84-8BF7-4724-B075-7724E6E96BDE}" srcOrd="0" destOrd="0" presId="urn:microsoft.com/office/officeart/2008/layout/CircularPictureCallout"/>
    <dgm:cxn modelId="{DEBC56D8-D4FD-4D44-B489-81DE62322C8C}" type="presOf" srcId="{16230639-FD69-479C-8C69-1D255820AFE0}" destId="{F28394A3-6B50-4D54-A013-C1EAC0EC0D18}" srcOrd="0" destOrd="0" presId="urn:microsoft.com/office/officeart/2008/layout/CircularPictureCallout"/>
    <dgm:cxn modelId="{1BADB171-E3E0-4394-A767-4370FDE7957B}" type="presParOf" srcId="{CE1952BE-BF53-4A91-8FC2-F63D8CD3D9EE}" destId="{38098B24-A621-4F7D-995A-6813E07D396F}" srcOrd="0" destOrd="0" presId="urn:microsoft.com/office/officeart/2008/layout/CircularPictureCallout"/>
    <dgm:cxn modelId="{0996C9EB-32F3-416C-9E61-90E2425101B0}" type="presParOf" srcId="{38098B24-A621-4F7D-995A-6813E07D396F}" destId="{04B31278-B21F-427C-ABDD-15FBEED33E25}" srcOrd="0" destOrd="0" presId="urn:microsoft.com/office/officeart/2008/layout/CircularPictureCallout"/>
    <dgm:cxn modelId="{5998D713-150C-4D1C-A31A-AD948991070A}" type="presParOf" srcId="{04B31278-B21F-427C-ABDD-15FBEED33E25}" destId="{3E6F2E84-8BF7-4724-B075-7724E6E96BDE}" srcOrd="0" destOrd="0" presId="urn:microsoft.com/office/officeart/2008/layout/CircularPictureCallout"/>
    <dgm:cxn modelId="{C9E95591-65A9-4B6A-A845-FFD3CF00E145}" type="presParOf" srcId="{38098B24-A621-4F7D-995A-6813E07D396F}" destId="{F28394A3-6B50-4D54-A013-C1EAC0EC0D18}" srcOrd="1" destOrd="0" presId="urn:microsoft.com/office/officeart/2008/layout/CircularPictureCallout"/>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F52E6C1-F371-4AB2-979A-566E9478EBF3}"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D1D9903D-BF1C-47F9-910B-2893944444CE}">
      <dgm:prSet phldrT="[Texte]"/>
      <dgm:spPr/>
      <dgm:t>
        <a:bodyPr/>
        <a:lstStyle/>
        <a:p>
          <a:r>
            <a:rPr lang="fr-FR" dirty="0">
              <a:solidFill>
                <a:schemeClr val="tx1"/>
              </a:solidFill>
            </a:rPr>
            <a:t>mais</a:t>
          </a:r>
        </a:p>
      </dgm:t>
    </dgm:pt>
    <dgm:pt modelId="{C0DDC479-C7EB-4C9A-95B3-41485E51588A}" type="parTrans" cxnId="{B2A7454C-BE26-49B4-AD13-D3676021171F}">
      <dgm:prSet/>
      <dgm:spPr/>
      <dgm:t>
        <a:bodyPr/>
        <a:lstStyle/>
        <a:p>
          <a:endParaRPr lang="fr-FR"/>
        </a:p>
      </dgm:t>
    </dgm:pt>
    <dgm:pt modelId="{C1DF76CD-65EA-474B-87BD-DF22C1B266B0}" type="sibTrans" cxnId="{B2A7454C-BE26-49B4-AD13-D3676021171F}">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dgm:spPr>
      <dgm:t>
        <a:bodyPr/>
        <a:lstStyle/>
        <a:p>
          <a:endParaRPr lang="fr-FR"/>
        </a:p>
      </dgm:t>
      <dgm:extLst>
        <a:ext uri="{E40237B7-FDA0-4F09-8148-C483321AD2D9}">
          <dgm14:cNvPr xmlns:dgm14="http://schemas.microsoft.com/office/drawing/2010/diagram" id="0" name="" descr="Le maïs – Terre de culture">
            <a:extLst>
              <a:ext uri="{FF2B5EF4-FFF2-40B4-BE49-F238E27FC236}">
                <a16:creationId xmlns:a16="http://schemas.microsoft.com/office/drawing/2014/main" id="{1A16C953-13C9-8D5C-E17B-D5474AFE1044}"/>
              </a:ext>
            </a:extLst>
          </dgm14:cNvPr>
        </a:ext>
      </dgm:extLst>
    </dgm:pt>
    <dgm:pt modelId="{0B915B10-6A5F-4B61-B64D-AC0203ADAA4D}" type="pres">
      <dgm:prSet presAssocID="{AF52E6C1-F371-4AB2-979A-566E9478EBF3}" presName="Name0" presStyleCnt="0">
        <dgm:presLayoutVars>
          <dgm:chMax val="7"/>
          <dgm:chPref val="7"/>
          <dgm:dir/>
        </dgm:presLayoutVars>
      </dgm:prSet>
      <dgm:spPr/>
    </dgm:pt>
    <dgm:pt modelId="{53BA7D08-6CCE-4B4C-90E7-6C51394FE804}" type="pres">
      <dgm:prSet presAssocID="{AF52E6C1-F371-4AB2-979A-566E9478EBF3}" presName="Name1" presStyleCnt="0"/>
      <dgm:spPr/>
    </dgm:pt>
    <dgm:pt modelId="{70A16F64-052E-4D60-94EE-6600F0F32D87}" type="pres">
      <dgm:prSet presAssocID="{C1DF76CD-65EA-474B-87BD-DF22C1B266B0}" presName="picture_1" presStyleCnt="0"/>
      <dgm:spPr/>
    </dgm:pt>
    <dgm:pt modelId="{D54509AF-48A9-42C0-A66F-02FD01517272}" type="pres">
      <dgm:prSet presAssocID="{C1DF76CD-65EA-474B-87BD-DF22C1B266B0}" presName="pictureRepeatNode" presStyleLbl="alignImgPlace1" presStyleIdx="0" presStyleCnt="1" custLinFactNeighborX="140" custLinFactNeighborY="-20728"/>
      <dgm:spPr/>
    </dgm:pt>
    <dgm:pt modelId="{C6A5A620-12CF-44C5-92D5-77BA1D0276FC}" type="pres">
      <dgm:prSet presAssocID="{D1D9903D-BF1C-47F9-910B-2893944444CE}" presName="text_1" presStyleLbl="node1" presStyleIdx="0" presStyleCnt="0" custLinFactNeighborX="-1780" custLinFactNeighborY="92394">
        <dgm:presLayoutVars>
          <dgm:bulletEnabled val="1"/>
        </dgm:presLayoutVars>
      </dgm:prSet>
      <dgm:spPr/>
    </dgm:pt>
  </dgm:ptLst>
  <dgm:cxnLst>
    <dgm:cxn modelId="{B2A7454C-BE26-49B4-AD13-D3676021171F}" srcId="{AF52E6C1-F371-4AB2-979A-566E9478EBF3}" destId="{D1D9903D-BF1C-47F9-910B-2893944444CE}" srcOrd="0" destOrd="0" parTransId="{C0DDC479-C7EB-4C9A-95B3-41485E51588A}" sibTransId="{C1DF76CD-65EA-474B-87BD-DF22C1B266B0}"/>
    <dgm:cxn modelId="{DE7E259B-D659-4B1C-AEBA-9F10504959AD}" type="presOf" srcId="{AF52E6C1-F371-4AB2-979A-566E9478EBF3}" destId="{0B915B10-6A5F-4B61-B64D-AC0203ADAA4D}" srcOrd="0" destOrd="0" presId="urn:microsoft.com/office/officeart/2008/layout/CircularPictureCallout"/>
    <dgm:cxn modelId="{1A07E8D0-D8E4-42BC-8370-2078809D9B2F}" type="presOf" srcId="{C1DF76CD-65EA-474B-87BD-DF22C1B266B0}" destId="{D54509AF-48A9-42C0-A66F-02FD01517272}" srcOrd="0" destOrd="0" presId="urn:microsoft.com/office/officeart/2008/layout/CircularPictureCallout"/>
    <dgm:cxn modelId="{CCAB50EC-3ECD-4006-8A05-D3EF0FB10CA7}" type="presOf" srcId="{D1D9903D-BF1C-47F9-910B-2893944444CE}" destId="{C6A5A620-12CF-44C5-92D5-77BA1D0276FC}" srcOrd="0" destOrd="0" presId="urn:microsoft.com/office/officeart/2008/layout/CircularPictureCallout"/>
    <dgm:cxn modelId="{BE42D78A-BDF5-4304-A51C-E499D82C0762}" type="presParOf" srcId="{0B915B10-6A5F-4B61-B64D-AC0203ADAA4D}" destId="{53BA7D08-6CCE-4B4C-90E7-6C51394FE804}" srcOrd="0" destOrd="0" presId="urn:microsoft.com/office/officeart/2008/layout/CircularPictureCallout"/>
    <dgm:cxn modelId="{5D61A58A-3B70-4D0B-B35F-57BFEB40F9BA}" type="presParOf" srcId="{53BA7D08-6CCE-4B4C-90E7-6C51394FE804}" destId="{70A16F64-052E-4D60-94EE-6600F0F32D87}" srcOrd="0" destOrd="0" presId="urn:microsoft.com/office/officeart/2008/layout/CircularPictureCallout"/>
    <dgm:cxn modelId="{66A78253-2D3E-4999-AE46-E9186C18A2FE}" type="presParOf" srcId="{70A16F64-052E-4D60-94EE-6600F0F32D87}" destId="{D54509AF-48A9-42C0-A66F-02FD01517272}" srcOrd="0" destOrd="0" presId="urn:microsoft.com/office/officeart/2008/layout/CircularPictureCallout"/>
    <dgm:cxn modelId="{D89348A4-7F60-4749-9AFF-240A4491DA66}" type="presParOf" srcId="{53BA7D08-6CCE-4B4C-90E7-6C51394FE804}" destId="{C6A5A620-12CF-44C5-92D5-77BA1D0276FC}" srcOrd="1" destOrd="0" presId="urn:microsoft.com/office/officeart/2008/layout/CircularPictureCallout"/>
  </dgm:cxnLst>
  <dgm:bg/>
  <dgm:whole/>
  <dgm:extLst>
    <a:ext uri="http://schemas.microsoft.com/office/drawing/2008/diagram">
      <dsp:dataModelExt xmlns:dsp="http://schemas.microsoft.com/office/drawing/2008/diagram" relId="rId34"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3E63C2-37F8-4E3A-A687-83E4868CA182}"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0F5E6346-B97C-47A3-94C9-E12294EFB9E8}">
      <dgm:prSet phldrT="[Texte]" custT="1"/>
      <dgm:spPr/>
      <dgm:t>
        <a:bodyPr/>
        <a:lstStyle/>
        <a:p>
          <a:r>
            <a:rPr lang="fr-FR" sz="2500" dirty="0" err="1">
              <a:solidFill>
                <a:schemeClr val="tx1"/>
              </a:solidFill>
            </a:rPr>
            <a:t>Dactyll</a:t>
          </a:r>
          <a:r>
            <a:rPr lang="fr-FR" sz="1400" dirty="0" err="1"/>
            <a:t>e</a:t>
          </a:r>
          <a:endParaRPr lang="fr-FR" sz="1400" dirty="0"/>
        </a:p>
      </dgm:t>
    </dgm:pt>
    <dgm:pt modelId="{391961A4-E270-4836-B163-E1DFA32569DB}" type="parTrans" cxnId="{A659BC73-B065-4FF7-83F9-2FA110725A07}">
      <dgm:prSet/>
      <dgm:spPr/>
      <dgm:t>
        <a:bodyPr/>
        <a:lstStyle/>
        <a:p>
          <a:endParaRPr lang="fr-FR"/>
        </a:p>
      </dgm:t>
    </dgm:pt>
    <dgm:pt modelId="{D25A74FD-6301-4732-A4D0-4F672FC139D1}" type="sibTrans" cxnId="{A659BC73-B065-4FF7-83F9-2FA110725A07}">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fr-FR"/>
        </a:p>
      </dgm:t>
      <dgm:extLst>
        <a:ext uri="{E40237B7-FDA0-4F09-8148-C483321AD2D9}">
          <dgm14:cNvPr xmlns:dgm14="http://schemas.microsoft.com/office/drawing/2010/diagram" id="0" name="" descr="Le dactyle - Association Francophone pour les Prairies et Fourrages">
            <a:extLst>
              <a:ext uri="{FF2B5EF4-FFF2-40B4-BE49-F238E27FC236}">
                <a16:creationId xmlns:a16="http://schemas.microsoft.com/office/drawing/2014/main" id="{A7856872-8753-316F-2538-1733F33DD8D4}"/>
              </a:ext>
            </a:extLst>
          </dgm14:cNvPr>
        </a:ext>
      </dgm:extLst>
    </dgm:pt>
    <dgm:pt modelId="{EE8C200F-94BC-4655-8ADE-E0E999022419}" type="pres">
      <dgm:prSet presAssocID="{F63E63C2-37F8-4E3A-A687-83E4868CA182}" presName="Name0" presStyleCnt="0">
        <dgm:presLayoutVars>
          <dgm:chMax val="7"/>
          <dgm:chPref val="7"/>
          <dgm:dir/>
        </dgm:presLayoutVars>
      </dgm:prSet>
      <dgm:spPr/>
    </dgm:pt>
    <dgm:pt modelId="{6F3EE48F-4C14-47A8-BB05-5A1366C3364C}" type="pres">
      <dgm:prSet presAssocID="{F63E63C2-37F8-4E3A-A687-83E4868CA182}" presName="Name1" presStyleCnt="0"/>
      <dgm:spPr/>
    </dgm:pt>
    <dgm:pt modelId="{0ABA3E9F-01B6-4D58-871A-D4A7A3D9EC33}" type="pres">
      <dgm:prSet presAssocID="{D25A74FD-6301-4732-A4D0-4F672FC139D1}" presName="picture_1" presStyleCnt="0"/>
      <dgm:spPr/>
    </dgm:pt>
    <dgm:pt modelId="{5CEBC01E-B08D-4683-8BA1-6421D8A3736D}" type="pres">
      <dgm:prSet presAssocID="{D25A74FD-6301-4732-A4D0-4F672FC139D1}" presName="pictureRepeatNode" presStyleLbl="alignImgPlace1" presStyleIdx="0" presStyleCnt="1"/>
      <dgm:spPr/>
    </dgm:pt>
    <dgm:pt modelId="{C02DAC04-5EC8-4441-8C6E-B1A6EA54C07D}" type="pres">
      <dgm:prSet presAssocID="{0F5E6346-B97C-47A3-94C9-E12294EFB9E8}" presName="text_1" presStyleLbl="node1" presStyleIdx="0" presStyleCnt="0" custScaleX="246875" custScaleY="131730" custLinFactY="47976" custLinFactNeighborY="100000">
        <dgm:presLayoutVars>
          <dgm:bulletEnabled val="1"/>
        </dgm:presLayoutVars>
      </dgm:prSet>
      <dgm:spPr/>
    </dgm:pt>
  </dgm:ptLst>
  <dgm:cxnLst>
    <dgm:cxn modelId="{97E86038-13B1-41C3-A0D1-1D6666CFA85F}" type="presOf" srcId="{D25A74FD-6301-4732-A4D0-4F672FC139D1}" destId="{5CEBC01E-B08D-4683-8BA1-6421D8A3736D}" srcOrd="0" destOrd="0" presId="urn:microsoft.com/office/officeart/2008/layout/CircularPictureCallout"/>
    <dgm:cxn modelId="{B061C83A-3BF3-4AB5-8A62-95B7A033DEB0}" type="presOf" srcId="{F63E63C2-37F8-4E3A-A687-83E4868CA182}" destId="{EE8C200F-94BC-4655-8ADE-E0E999022419}" srcOrd="0" destOrd="0" presId="urn:microsoft.com/office/officeart/2008/layout/CircularPictureCallout"/>
    <dgm:cxn modelId="{A659BC73-B065-4FF7-83F9-2FA110725A07}" srcId="{F63E63C2-37F8-4E3A-A687-83E4868CA182}" destId="{0F5E6346-B97C-47A3-94C9-E12294EFB9E8}" srcOrd="0" destOrd="0" parTransId="{391961A4-E270-4836-B163-E1DFA32569DB}" sibTransId="{D25A74FD-6301-4732-A4D0-4F672FC139D1}"/>
    <dgm:cxn modelId="{F255C8D1-AE70-4D76-B916-812A403D9A08}" type="presOf" srcId="{0F5E6346-B97C-47A3-94C9-E12294EFB9E8}" destId="{C02DAC04-5EC8-4441-8C6E-B1A6EA54C07D}" srcOrd="0" destOrd="0" presId="urn:microsoft.com/office/officeart/2008/layout/CircularPictureCallout"/>
    <dgm:cxn modelId="{94D0170F-0884-4E04-B100-5769785D98C3}" type="presParOf" srcId="{EE8C200F-94BC-4655-8ADE-E0E999022419}" destId="{6F3EE48F-4C14-47A8-BB05-5A1366C3364C}" srcOrd="0" destOrd="0" presId="urn:microsoft.com/office/officeart/2008/layout/CircularPictureCallout"/>
    <dgm:cxn modelId="{F93310BA-EE0C-477E-9D70-DB346AFF5F93}" type="presParOf" srcId="{6F3EE48F-4C14-47A8-BB05-5A1366C3364C}" destId="{0ABA3E9F-01B6-4D58-871A-D4A7A3D9EC33}" srcOrd="0" destOrd="0" presId="urn:microsoft.com/office/officeart/2008/layout/CircularPictureCallout"/>
    <dgm:cxn modelId="{11C4CC5E-81E7-44D1-8C8A-9AD14F9348FE}" type="presParOf" srcId="{0ABA3E9F-01B6-4D58-871A-D4A7A3D9EC33}" destId="{5CEBC01E-B08D-4683-8BA1-6421D8A3736D}" srcOrd="0" destOrd="0" presId="urn:microsoft.com/office/officeart/2008/layout/CircularPictureCallout"/>
    <dgm:cxn modelId="{84FC8673-CC83-420D-87CF-0808491A5F34}" type="presParOf" srcId="{6F3EE48F-4C14-47A8-BB05-5A1366C3364C}" destId="{C02DAC04-5EC8-4441-8C6E-B1A6EA54C07D}" srcOrd="1" destOrd="0" presId="urn:microsoft.com/office/officeart/2008/layout/CircularPictureCallout"/>
  </dgm:cxnLst>
  <dgm:bg/>
  <dgm:whole/>
  <dgm:extLst>
    <a:ext uri="http://schemas.microsoft.com/office/drawing/2008/diagram">
      <dsp:dataModelExt xmlns:dsp="http://schemas.microsoft.com/office/drawing/2008/diagram" relId="rId3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429BB3-9F67-475F-8819-37A3B7EC4812}"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E504287-EF31-416C-9B39-F7A1746750FF}">
      <dgm:prSet phldrT="[Texte]" custT="1"/>
      <dgm:spPr/>
      <dgm:t>
        <a:bodyPr/>
        <a:lstStyle/>
        <a:p>
          <a:r>
            <a:rPr lang="fr-FR" sz="2500" dirty="0" err="1">
              <a:solidFill>
                <a:schemeClr val="tx1"/>
              </a:solidFill>
            </a:rPr>
            <a:t>naturel</a:t>
          </a:r>
          <a:r>
            <a:rPr lang="fr-FR" sz="2400" dirty="0" err="1"/>
            <a:t>l</a:t>
          </a:r>
          <a:endParaRPr lang="fr-FR" sz="2400" dirty="0"/>
        </a:p>
      </dgm:t>
    </dgm:pt>
    <dgm:pt modelId="{DEF148B6-C697-4FB2-A38C-D3A081158751}" type="parTrans" cxnId="{66DF0386-5882-4F27-BFA8-48A67B46572B}">
      <dgm:prSet/>
      <dgm:spPr/>
      <dgm:t>
        <a:bodyPr/>
        <a:lstStyle/>
        <a:p>
          <a:endParaRPr lang="fr-FR"/>
        </a:p>
      </dgm:t>
    </dgm:pt>
    <dgm:pt modelId="{4BC4FDC6-3C2C-461D-BDAA-E2F5471F307A}" type="sibTrans" cxnId="{66DF0386-5882-4F27-BFA8-48A67B46572B}">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dgm:spPr>
      <dgm:t>
        <a:bodyPr/>
        <a:lstStyle/>
        <a:p>
          <a:endParaRPr lang="fr-FR"/>
        </a:p>
      </dgm:t>
      <dgm:extLst>
        <a:ext uri="{E40237B7-FDA0-4F09-8148-C483321AD2D9}">
          <dgm14:cNvPr xmlns:dgm14="http://schemas.microsoft.com/office/drawing/2010/diagram" id="0" name="" descr="Pratiques autorisées et interdites en élevage bio allaitant">
            <a:extLst>
              <a:ext uri="{FF2B5EF4-FFF2-40B4-BE49-F238E27FC236}">
                <a16:creationId xmlns:a16="http://schemas.microsoft.com/office/drawing/2014/main" id="{06DB3E87-7AC5-11B0-5001-19CD3E7AB075}"/>
              </a:ext>
            </a:extLst>
          </dgm14:cNvPr>
        </a:ext>
      </dgm:extLst>
    </dgm:pt>
    <dgm:pt modelId="{9AD93DAB-7E8A-4A06-A0D8-F6AFB8738671}" type="pres">
      <dgm:prSet presAssocID="{31429BB3-9F67-475F-8819-37A3B7EC4812}" presName="Name0" presStyleCnt="0">
        <dgm:presLayoutVars>
          <dgm:chMax val="7"/>
          <dgm:chPref val="7"/>
          <dgm:dir/>
        </dgm:presLayoutVars>
      </dgm:prSet>
      <dgm:spPr/>
    </dgm:pt>
    <dgm:pt modelId="{4B502EFB-82CA-47CF-B029-824A9B73836F}" type="pres">
      <dgm:prSet presAssocID="{31429BB3-9F67-475F-8819-37A3B7EC4812}" presName="Name1" presStyleCnt="0"/>
      <dgm:spPr/>
    </dgm:pt>
    <dgm:pt modelId="{72DE3568-FFBF-4540-92C8-1B429C18C532}" type="pres">
      <dgm:prSet presAssocID="{4BC4FDC6-3C2C-461D-BDAA-E2F5471F307A}" presName="picture_1" presStyleCnt="0"/>
      <dgm:spPr/>
    </dgm:pt>
    <dgm:pt modelId="{798DAB64-7942-4EA0-9951-3938B651EF5F}" type="pres">
      <dgm:prSet presAssocID="{4BC4FDC6-3C2C-461D-BDAA-E2F5471F307A}" presName="pictureRepeatNode" presStyleLbl="alignImgPlace1" presStyleIdx="0" presStyleCnt="1" custLinFactNeighborX="-2146" custLinFactNeighborY="-14038"/>
      <dgm:spPr/>
    </dgm:pt>
    <dgm:pt modelId="{1615B837-915B-4C4B-9F2E-692B453702C8}" type="pres">
      <dgm:prSet presAssocID="{1E504287-EF31-416C-9B39-F7A1746750FF}" presName="text_1" presStyleLbl="node1" presStyleIdx="0" presStyleCnt="0" custScaleX="194792" custScaleY="86087" custLinFactY="65971" custLinFactNeighborY="100000">
        <dgm:presLayoutVars>
          <dgm:bulletEnabled val="1"/>
        </dgm:presLayoutVars>
      </dgm:prSet>
      <dgm:spPr/>
    </dgm:pt>
  </dgm:ptLst>
  <dgm:cxnLst>
    <dgm:cxn modelId="{A2964635-2060-470A-B1A8-C9E6AD7D091A}" type="presOf" srcId="{4BC4FDC6-3C2C-461D-BDAA-E2F5471F307A}" destId="{798DAB64-7942-4EA0-9951-3938B651EF5F}" srcOrd="0" destOrd="0" presId="urn:microsoft.com/office/officeart/2008/layout/CircularPictureCallout"/>
    <dgm:cxn modelId="{66DF0386-5882-4F27-BFA8-48A67B46572B}" srcId="{31429BB3-9F67-475F-8819-37A3B7EC4812}" destId="{1E504287-EF31-416C-9B39-F7A1746750FF}" srcOrd="0" destOrd="0" parTransId="{DEF148B6-C697-4FB2-A38C-D3A081158751}" sibTransId="{4BC4FDC6-3C2C-461D-BDAA-E2F5471F307A}"/>
    <dgm:cxn modelId="{524D08B8-B50C-44C8-8D86-3C02483E615E}" type="presOf" srcId="{1E504287-EF31-416C-9B39-F7A1746750FF}" destId="{1615B837-915B-4C4B-9F2E-692B453702C8}" srcOrd="0" destOrd="0" presId="urn:microsoft.com/office/officeart/2008/layout/CircularPictureCallout"/>
    <dgm:cxn modelId="{604D2BD8-1ADB-494B-BE44-361B763589D9}" type="presOf" srcId="{31429BB3-9F67-475F-8819-37A3B7EC4812}" destId="{9AD93DAB-7E8A-4A06-A0D8-F6AFB8738671}" srcOrd="0" destOrd="0" presId="urn:microsoft.com/office/officeart/2008/layout/CircularPictureCallout"/>
    <dgm:cxn modelId="{C02BF1FB-C6A9-43FF-85FC-9D07B357B6AB}" type="presParOf" srcId="{9AD93DAB-7E8A-4A06-A0D8-F6AFB8738671}" destId="{4B502EFB-82CA-47CF-B029-824A9B73836F}" srcOrd="0" destOrd="0" presId="urn:microsoft.com/office/officeart/2008/layout/CircularPictureCallout"/>
    <dgm:cxn modelId="{AEC02BE6-F519-431E-8FF4-64A89908C544}" type="presParOf" srcId="{4B502EFB-82CA-47CF-B029-824A9B73836F}" destId="{72DE3568-FFBF-4540-92C8-1B429C18C532}" srcOrd="0" destOrd="0" presId="urn:microsoft.com/office/officeart/2008/layout/CircularPictureCallout"/>
    <dgm:cxn modelId="{847E830A-5D7C-429E-8E75-CE1CB8ACF6F7}" type="presParOf" srcId="{72DE3568-FFBF-4540-92C8-1B429C18C532}" destId="{798DAB64-7942-4EA0-9951-3938B651EF5F}" srcOrd="0" destOrd="0" presId="urn:microsoft.com/office/officeart/2008/layout/CircularPictureCallout"/>
    <dgm:cxn modelId="{C0DC91B6-6295-4834-AFAF-11F7C0DA595F}" type="presParOf" srcId="{4B502EFB-82CA-47CF-B029-824A9B73836F}" destId="{1615B837-915B-4C4B-9F2E-692B453702C8}" srcOrd="1" destOrd="0" presId="urn:microsoft.com/office/officeart/2008/layout/CircularPictureCallout"/>
  </dgm:cxnLst>
  <dgm:bg/>
  <dgm:whole/>
  <dgm:extLst>
    <a:ext uri="http://schemas.microsoft.com/office/drawing/2008/diagram">
      <dsp:dataModelExt xmlns:dsp="http://schemas.microsoft.com/office/drawing/2008/diagram" relId="rId44"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5108D59-D0E0-4A8D-9DC2-14A6E2809434}"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C5D518E-86DF-40C6-810A-FBD848452A12}">
      <dgm:prSet phldrT="[Texte]"/>
      <dgm:spPr/>
      <dgm:t>
        <a:bodyPr/>
        <a:lstStyle/>
        <a:p>
          <a:r>
            <a:rPr lang="fr-FR" dirty="0">
              <a:solidFill>
                <a:schemeClr val="tx1"/>
              </a:solidFill>
            </a:rPr>
            <a:t>avoine</a:t>
          </a:r>
        </a:p>
      </dgm:t>
    </dgm:pt>
    <dgm:pt modelId="{650048CD-8545-4192-9AD6-16AA448FA28F}" type="parTrans" cxnId="{277D6B27-A5DE-49C8-AC36-EE82BDC60F05}">
      <dgm:prSet/>
      <dgm:spPr/>
      <dgm:t>
        <a:bodyPr/>
        <a:lstStyle/>
        <a:p>
          <a:endParaRPr lang="fr-FR"/>
        </a:p>
      </dgm:t>
    </dgm:pt>
    <dgm:pt modelId="{3CCB81D7-B3E2-4015-A64E-531783325C90}" type="sibTrans" cxnId="{277D6B27-A5DE-49C8-AC36-EE82BDC60F0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dgm:spPr>
      <dgm:t>
        <a:bodyPr/>
        <a:lstStyle/>
        <a:p>
          <a:endParaRPr lang="fr-FR"/>
        </a:p>
      </dgm:t>
      <dgm:extLst>
        <a:ext uri="{E40237B7-FDA0-4F09-8148-C483321AD2D9}">
          <dgm14:cNvPr xmlns:dgm14="http://schemas.microsoft.com/office/drawing/2010/diagram" id="0" name="" descr="L'avoine a des bienfaits au champ et en aliment">
            <a:extLst>
              <a:ext uri="{FF2B5EF4-FFF2-40B4-BE49-F238E27FC236}">
                <a16:creationId xmlns:a16="http://schemas.microsoft.com/office/drawing/2014/main" id="{C770DD00-1864-0C5E-0436-B599A0928355}"/>
              </a:ext>
            </a:extLst>
          </dgm14:cNvPr>
        </a:ext>
      </dgm:extLst>
    </dgm:pt>
    <dgm:pt modelId="{4E747A74-1361-48BF-A6AC-1FB57578053E}" type="pres">
      <dgm:prSet presAssocID="{C5108D59-D0E0-4A8D-9DC2-14A6E2809434}" presName="Name0" presStyleCnt="0">
        <dgm:presLayoutVars>
          <dgm:chMax val="7"/>
          <dgm:chPref val="7"/>
          <dgm:dir/>
        </dgm:presLayoutVars>
      </dgm:prSet>
      <dgm:spPr/>
    </dgm:pt>
    <dgm:pt modelId="{1A9D8983-5920-458B-AACD-2676693688BC}" type="pres">
      <dgm:prSet presAssocID="{C5108D59-D0E0-4A8D-9DC2-14A6E2809434}" presName="Name1" presStyleCnt="0"/>
      <dgm:spPr/>
    </dgm:pt>
    <dgm:pt modelId="{289BD65D-A122-44B3-9663-077AFDC7E618}" type="pres">
      <dgm:prSet presAssocID="{3CCB81D7-B3E2-4015-A64E-531783325C90}" presName="picture_1" presStyleCnt="0"/>
      <dgm:spPr/>
    </dgm:pt>
    <dgm:pt modelId="{6C3AD5EE-B18D-44A6-9AD4-CC047AF7FF53}" type="pres">
      <dgm:prSet presAssocID="{3CCB81D7-B3E2-4015-A64E-531783325C90}" presName="pictureRepeatNode" presStyleLbl="alignImgPlace1" presStyleIdx="0" presStyleCnt="1" custLinFactNeighborX="-2545" custLinFactNeighborY="-22668"/>
      <dgm:spPr/>
    </dgm:pt>
    <dgm:pt modelId="{FCAC009F-F6AD-4D3F-AD17-8CC44CE08594}" type="pres">
      <dgm:prSet presAssocID="{1C5D518E-86DF-40C6-810A-FBD848452A12}" presName="text_1" presStyleLbl="node1" presStyleIdx="0" presStyleCnt="0" custLinFactNeighborX="0" custLinFactNeighborY="73072">
        <dgm:presLayoutVars>
          <dgm:bulletEnabled val="1"/>
        </dgm:presLayoutVars>
      </dgm:prSet>
      <dgm:spPr/>
    </dgm:pt>
  </dgm:ptLst>
  <dgm:cxnLst>
    <dgm:cxn modelId="{39D46015-89B6-4501-A07A-440B878A1C2F}" type="presOf" srcId="{3CCB81D7-B3E2-4015-A64E-531783325C90}" destId="{6C3AD5EE-B18D-44A6-9AD4-CC047AF7FF53}" srcOrd="0" destOrd="0" presId="urn:microsoft.com/office/officeart/2008/layout/CircularPictureCallout"/>
    <dgm:cxn modelId="{277D6B27-A5DE-49C8-AC36-EE82BDC60F05}" srcId="{C5108D59-D0E0-4A8D-9DC2-14A6E2809434}" destId="{1C5D518E-86DF-40C6-810A-FBD848452A12}" srcOrd="0" destOrd="0" parTransId="{650048CD-8545-4192-9AD6-16AA448FA28F}" sibTransId="{3CCB81D7-B3E2-4015-A64E-531783325C90}"/>
    <dgm:cxn modelId="{B6265A99-C8D2-4523-98B6-CA4922045C56}" type="presOf" srcId="{1C5D518E-86DF-40C6-810A-FBD848452A12}" destId="{FCAC009F-F6AD-4D3F-AD17-8CC44CE08594}" srcOrd="0" destOrd="0" presId="urn:microsoft.com/office/officeart/2008/layout/CircularPictureCallout"/>
    <dgm:cxn modelId="{41EBA7AE-EE54-4026-B639-F68BDDC474F1}" type="presOf" srcId="{C5108D59-D0E0-4A8D-9DC2-14A6E2809434}" destId="{4E747A74-1361-48BF-A6AC-1FB57578053E}" srcOrd="0" destOrd="0" presId="urn:microsoft.com/office/officeart/2008/layout/CircularPictureCallout"/>
    <dgm:cxn modelId="{B62EE6E1-6469-4CED-95CE-970B0E955F3C}" type="presParOf" srcId="{4E747A74-1361-48BF-A6AC-1FB57578053E}" destId="{1A9D8983-5920-458B-AACD-2676693688BC}" srcOrd="0" destOrd="0" presId="urn:microsoft.com/office/officeart/2008/layout/CircularPictureCallout"/>
    <dgm:cxn modelId="{7D57029C-0498-4043-8445-BB2CF97B9F41}" type="presParOf" srcId="{1A9D8983-5920-458B-AACD-2676693688BC}" destId="{289BD65D-A122-44B3-9663-077AFDC7E618}" srcOrd="0" destOrd="0" presId="urn:microsoft.com/office/officeart/2008/layout/CircularPictureCallout"/>
    <dgm:cxn modelId="{331CA5DA-4F76-4FB4-B1FE-41A5EB02A174}" type="presParOf" srcId="{289BD65D-A122-44B3-9663-077AFDC7E618}" destId="{6C3AD5EE-B18D-44A6-9AD4-CC047AF7FF53}" srcOrd="0" destOrd="0" presId="urn:microsoft.com/office/officeart/2008/layout/CircularPictureCallout"/>
    <dgm:cxn modelId="{F263649B-775E-4E35-BE33-E03B12B31F22}" type="presParOf" srcId="{1A9D8983-5920-458B-AACD-2676693688BC}" destId="{FCAC009F-F6AD-4D3F-AD17-8CC44CE08594}" srcOrd="1" destOrd="0" presId="urn:microsoft.com/office/officeart/2008/layout/CircularPictureCallout"/>
  </dgm:cxnLst>
  <dgm:bg/>
  <dgm:whole/>
  <dgm:extLst>
    <a:ext uri="http://schemas.microsoft.com/office/drawing/2008/diagram">
      <dsp:dataModelExt xmlns:dsp="http://schemas.microsoft.com/office/drawing/2008/diagram" relId="rId4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4F40EF4-30C7-4BAC-879E-0D862F7761B3}" type="doc">
      <dgm:prSet loTypeId="urn:microsoft.com/office/officeart/2008/layout/CircularPictureCallout" loCatId="picture" qsTypeId="urn:microsoft.com/office/officeart/2005/8/quickstyle/simple2" qsCatId="simple" csTypeId="urn:microsoft.com/office/officeart/2005/8/colors/accent1_2" csCatId="accent1" phldr="1"/>
      <dgm:spPr/>
    </dgm:pt>
    <dgm:pt modelId="{7B1EB642-7C9F-4177-8612-60C4F4A36B7A}">
      <dgm:prSet phldrT="[Texte]"/>
      <dgm:spPr/>
      <dgm:t>
        <a:bodyPr/>
        <a:lstStyle/>
        <a:p>
          <a:r>
            <a:rPr lang="fr-FR" b="1" dirty="0">
              <a:solidFill>
                <a:schemeClr val="tx1"/>
              </a:solidFill>
            </a:rPr>
            <a:t> </a:t>
          </a:r>
          <a:r>
            <a:rPr lang="fr-FR" b="1" dirty="0" err="1">
              <a:solidFill>
                <a:schemeClr val="tx1"/>
              </a:solidFill>
            </a:rPr>
            <a:t>ffpn</a:t>
          </a:r>
          <a:endParaRPr lang="fr-FR" b="1" dirty="0">
            <a:solidFill>
              <a:schemeClr val="tx1"/>
            </a:solidFill>
          </a:endParaRPr>
        </a:p>
      </dgm:t>
    </dgm:pt>
    <dgm:pt modelId="{E7008C8E-BA6B-4DCE-84DB-9614752DDF71}" type="parTrans" cxnId="{34099163-641B-4D96-89C9-36D8F17478B5}">
      <dgm:prSet/>
      <dgm:spPr/>
      <dgm:t>
        <a:bodyPr/>
        <a:lstStyle/>
        <a:p>
          <a:endParaRPr lang="fr-FR"/>
        </a:p>
      </dgm:t>
    </dgm:pt>
    <dgm:pt modelId="{1418B72A-861D-4501-8BAA-1F38ACF14150}" type="sibTrans" cxnId="{34099163-641B-4D96-89C9-36D8F17478B5}">
      <dgm:prSet/>
      <dgm:spPr>
        <a:blipFill>
          <a:blip xmlns:r="http://schemas.openxmlformats.org/officeDocument/2006/relationships" r:embed="rId1"/>
          <a:srcRect/>
          <a:stretch>
            <a:fillRect l="-30000" r="-30000"/>
          </a:stretch>
        </a:blipFill>
      </dgm:spPr>
      <dgm:t>
        <a:bodyPr/>
        <a:lstStyle/>
        <a:p>
          <a:endParaRPr lang="fr-FR"/>
        </a:p>
      </dgm:t>
    </dgm:pt>
    <dgm:pt modelId="{933233D4-F485-440E-9100-C088342A63D3}" type="pres">
      <dgm:prSet presAssocID="{34F40EF4-30C7-4BAC-879E-0D862F7761B3}" presName="Name0" presStyleCnt="0">
        <dgm:presLayoutVars>
          <dgm:chMax val="7"/>
          <dgm:chPref val="7"/>
          <dgm:dir/>
        </dgm:presLayoutVars>
      </dgm:prSet>
      <dgm:spPr/>
    </dgm:pt>
    <dgm:pt modelId="{12340A4B-5500-4DEC-AB82-C68B4ADF377E}" type="pres">
      <dgm:prSet presAssocID="{34F40EF4-30C7-4BAC-879E-0D862F7761B3}" presName="Name1" presStyleCnt="0"/>
      <dgm:spPr/>
    </dgm:pt>
    <dgm:pt modelId="{087C02ED-5433-44AE-A29C-44A664AB1276}" type="pres">
      <dgm:prSet presAssocID="{1418B72A-861D-4501-8BAA-1F38ACF14150}" presName="picture_1" presStyleCnt="0"/>
      <dgm:spPr/>
    </dgm:pt>
    <dgm:pt modelId="{33E51870-7092-4444-9F10-E4FF1975D08A}" type="pres">
      <dgm:prSet presAssocID="{1418B72A-861D-4501-8BAA-1F38ACF14150}" presName="pictureRepeatNode" presStyleLbl="alignImgPlace1" presStyleIdx="0" presStyleCnt="1" custScaleX="115352" custScaleY="94680" custLinFactNeighborX="-61785" custLinFactNeighborY="-4350"/>
      <dgm:spPr/>
    </dgm:pt>
    <dgm:pt modelId="{8FD45511-A7CA-451F-B4D3-812C2DD0DA78}" type="pres">
      <dgm:prSet presAssocID="{7B1EB642-7C9F-4177-8612-60C4F4A36B7A}" presName="text_1" presStyleLbl="node1" presStyleIdx="0" presStyleCnt="0" custScaleX="121853" custScaleY="66830" custLinFactNeighborX="75129" custLinFactNeighborY="-74708">
        <dgm:presLayoutVars>
          <dgm:bulletEnabled val="1"/>
        </dgm:presLayoutVars>
      </dgm:prSet>
      <dgm:spPr/>
    </dgm:pt>
  </dgm:ptLst>
  <dgm:cxnLst>
    <dgm:cxn modelId="{4FC9925C-2606-468E-BBFB-2AA1212769CF}" type="presOf" srcId="{34F40EF4-30C7-4BAC-879E-0D862F7761B3}" destId="{933233D4-F485-440E-9100-C088342A63D3}" srcOrd="0" destOrd="0" presId="urn:microsoft.com/office/officeart/2008/layout/CircularPictureCallout"/>
    <dgm:cxn modelId="{34099163-641B-4D96-89C9-36D8F17478B5}" srcId="{34F40EF4-30C7-4BAC-879E-0D862F7761B3}" destId="{7B1EB642-7C9F-4177-8612-60C4F4A36B7A}" srcOrd="0" destOrd="0" parTransId="{E7008C8E-BA6B-4DCE-84DB-9614752DDF71}" sibTransId="{1418B72A-861D-4501-8BAA-1F38ACF14150}"/>
    <dgm:cxn modelId="{03D4217C-4F6B-4ACB-9D2C-08A4D121B4C0}" type="presOf" srcId="{1418B72A-861D-4501-8BAA-1F38ACF14150}" destId="{33E51870-7092-4444-9F10-E4FF1975D08A}" srcOrd="0" destOrd="0" presId="urn:microsoft.com/office/officeart/2008/layout/CircularPictureCallout"/>
    <dgm:cxn modelId="{F45DC198-5791-4376-862B-EFE03F8C3308}" type="presOf" srcId="{7B1EB642-7C9F-4177-8612-60C4F4A36B7A}" destId="{8FD45511-A7CA-451F-B4D3-812C2DD0DA78}" srcOrd="0" destOrd="0" presId="urn:microsoft.com/office/officeart/2008/layout/CircularPictureCallout"/>
    <dgm:cxn modelId="{00C5AB23-FEC7-4CBF-94C0-2C1297B826E8}" type="presParOf" srcId="{933233D4-F485-440E-9100-C088342A63D3}" destId="{12340A4B-5500-4DEC-AB82-C68B4ADF377E}" srcOrd="0" destOrd="0" presId="urn:microsoft.com/office/officeart/2008/layout/CircularPictureCallout"/>
    <dgm:cxn modelId="{BDA89E82-6870-4277-AF3E-13CFF60A8370}" type="presParOf" srcId="{12340A4B-5500-4DEC-AB82-C68B4ADF377E}" destId="{087C02ED-5433-44AE-A29C-44A664AB1276}" srcOrd="0" destOrd="0" presId="urn:microsoft.com/office/officeart/2008/layout/CircularPictureCallout"/>
    <dgm:cxn modelId="{05E8427C-A78A-4388-A98F-63B0431B41B3}" type="presParOf" srcId="{087C02ED-5433-44AE-A29C-44A664AB1276}" destId="{33E51870-7092-4444-9F10-E4FF1975D08A}" srcOrd="0" destOrd="0" presId="urn:microsoft.com/office/officeart/2008/layout/CircularPictureCallout"/>
    <dgm:cxn modelId="{40D16E0E-945B-49A3-BBB4-A7EBDB9FB516}" type="presParOf" srcId="{12340A4B-5500-4DEC-AB82-C68B4ADF377E}" destId="{8FD45511-A7CA-451F-B4D3-812C2DD0DA78}" srcOrd="1" destOrd="0" presId="urn:microsoft.com/office/officeart/2008/layout/CircularPictureCallout"/>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E00B207-D11A-4470-9036-55B23D779D29}"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14298924-F4F3-4038-A3CE-9FE33D816045}">
      <dgm:prSet phldrT="[Texte]"/>
      <dgm:spPr/>
      <dgm:t>
        <a:bodyPr/>
        <a:lstStyle/>
        <a:p>
          <a:r>
            <a:rPr lang="fr-FR" b="1" dirty="0" err="1">
              <a:solidFill>
                <a:schemeClr val="tx1"/>
              </a:solidFill>
            </a:rPr>
            <a:t>monbéliard</a:t>
          </a:r>
          <a:r>
            <a:rPr lang="fr-FR" dirty="0" err="1"/>
            <a:t>d</a:t>
          </a:r>
          <a:endParaRPr lang="fr-FR" dirty="0"/>
        </a:p>
      </dgm:t>
    </dgm:pt>
    <dgm:pt modelId="{BA23946E-81B0-47C9-9264-5627DD42A9BC}" type="parTrans" cxnId="{EB4B2E53-7B99-4532-A0F8-8B131D4EABE5}">
      <dgm:prSet/>
      <dgm:spPr/>
      <dgm:t>
        <a:bodyPr/>
        <a:lstStyle/>
        <a:p>
          <a:endParaRPr lang="fr-FR"/>
        </a:p>
      </dgm:t>
    </dgm:pt>
    <dgm:pt modelId="{E43D641B-2F47-470E-A25A-B3A0DA26616A}" type="sibTrans" cxnId="{EB4B2E53-7B99-4532-A0F8-8B131D4EABE5}">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dgm:spPr>
      <dgm:t>
        <a:bodyPr/>
        <a:lstStyle/>
        <a:p>
          <a:endParaRPr lang="fr-FR"/>
        </a:p>
      </dgm:t>
      <dgm:extLst>
        <a:ext uri="{E40237B7-FDA0-4F09-8148-C483321AD2D9}">
          <dgm14:cNvPr xmlns:dgm14="http://schemas.microsoft.com/office/drawing/2010/diagram" id="0" name="" descr="Montbéliarde — Wikipédia">
            <a:extLst>
              <a:ext uri="{FF2B5EF4-FFF2-40B4-BE49-F238E27FC236}">
                <a16:creationId xmlns:a16="http://schemas.microsoft.com/office/drawing/2014/main" id="{5EFC0DD4-4458-6C5B-1243-05B03CF58B22}"/>
              </a:ext>
            </a:extLst>
          </dgm14:cNvPr>
        </a:ext>
      </dgm:extLst>
    </dgm:pt>
    <dgm:pt modelId="{CD7E547A-FD29-467F-A61D-DE7E23BA761E}" type="pres">
      <dgm:prSet presAssocID="{3E00B207-D11A-4470-9036-55B23D779D29}" presName="Name0" presStyleCnt="0">
        <dgm:presLayoutVars>
          <dgm:chMax val="7"/>
          <dgm:chPref val="7"/>
          <dgm:dir/>
        </dgm:presLayoutVars>
      </dgm:prSet>
      <dgm:spPr/>
    </dgm:pt>
    <dgm:pt modelId="{D27C0B96-5A2A-453F-BD10-DC223B9C2F9A}" type="pres">
      <dgm:prSet presAssocID="{3E00B207-D11A-4470-9036-55B23D779D29}" presName="Name1" presStyleCnt="0"/>
      <dgm:spPr/>
    </dgm:pt>
    <dgm:pt modelId="{FC7B5A8D-36FC-4B36-8B29-7AA78F383102}" type="pres">
      <dgm:prSet presAssocID="{E43D641B-2F47-470E-A25A-B3A0DA26616A}" presName="picture_1" presStyleCnt="0"/>
      <dgm:spPr/>
    </dgm:pt>
    <dgm:pt modelId="{7AF1F528-F80B-4957-B9EE-CDF542AFD7E0}" type="pres">
      <dgm:prSet presAssocID="{E43D641B-2F47-470E-A25A-B3A0DA26616A}" presName="pictureRepeatNode" presStyleLbl="alignImgPlace1" presStyleIdx="0" presStyleCnt="1" custScaleX="74370" custScaleY="68900" custLinFactNeighborX="-35775" custLinFactNeighborY="825"/>
      <dgm:spPr/>
    </dgm:pt>
    <dgm:pt modelId="{B24D0718-4410-44C1-8748-2B3443436760}" type="pres">
      <dgm:prSet presAssocID="{14298924-F4F3-4038-A3CE-9FE33D816045}" presName="text_1" presStyleLbl="node1" presStyleIdx="0" presStyleCnt="0" custLinFactNeighborX="76338" custLinFactNeighborY="-75254">
        <dgm:presLayoutVars>
          <dgm:bulletEnabled val="1"/>
        </dgm:presLayoutVars>
      </dgm:prSet>
      <dgm:spPr/>
    </dgm:pt>
  </dgm:ptLst>
  <dgm:cxnLst>
    <dgm:cxn modelId="{EB4B2E53-7B99-4532-A0F8-8B131D4EABE5}" srcId="{3E00B207-D11A-4470-9036-55B23D779D29}" destId="{14298924-F4F3-4038-A3CE-9FE33D816045}" srcOrd="0" destOrd="0" parTransId="{BA23946E-81B0-47C9-9264-5627DD42A9BC}" sibTransId="{E43D641B-2F47-470E-A25A-B3A0DA26616A}"/>
    <dgm:cxn modelId="{65F46399-F6BB-4A76-B84F-4E6C7008574B}" type="presOf" srcId="{14298924-F4F3-4038-A3CE-9FE33D816045}" destId="{B24D0718-4410-44C1-8748-2B3443436760}" srcOrd="0" destOrd="0" presId="urn:microsoft.com/office/officeart/2008/layout/CircularPictureCallout"/>
    <dgm:cxn modelId="{C77438A3-F242-4E5A-A679-18D8C77DE247}" type="presOf" srcId="{3E00B207-D11A-4470-9036-55B23D779D29}" destId="{CD7E547A-FD29-467F-A61D-DE7E23BA761E}" srcOrd="0" destOrd="0" presId="urn:microsoft.com/office/officeart/2008/layout/CircularPictureCallout"/>
    <dgm:cxn modelId="{9B9679E5-392D-4571-83B3-3FD690A831A4}" type="presOf" srcId="{E43D641B-2F47-470E-A25A-B3A0DA26616A}" destId="{7AF1F528-F80B-4957-B9EE-CDF542AFD7E0}" srcOrd="0" destOrd="0" presId="urn:microsoft.com/office/officeart/2008/layout/CircularPictureCallout"/>
    <dgm:cxn modelId="{A753BCBE-A5C0-4643-901A-50D0826B8BE7}" type="presParOf" srcId="{CD7E547A-FD29-467F-A61D-DE7E23BA761E}" destId="{D27C0B96-5A2A-453F-BD10-DC223B9C2F9A}" srcOrd="0" destOrd="0" presId="urn:microsoft.com/office/officeart/2008/layout/CircularPictureCallout"/>
    <dgm:cxn modelId="{86D1A8E5-7F82-4C02-8B3E-E55275613B8F}" type="presParOf" srcId="{D27C0B96-5A2A-453F-BD10-DC223B9C2F9A}" destId="{FC7B5A8D-36FC-4B36-8B29-7AA78F383102}" srcOrd="0" destOrd="0" presId="urn:microsoft.com/office/officeart/2008/layout/CircularPictureCallout"/>
    <dgm:cxn modelId="{D4C103D7-722A-4A4D-8AB8-476D86618EC8}" type="presParOf" srcId="{FC7B5A8D-36FC-4B36-8B29-7AA78F383102}" destId="{7AF1F528-F80B-4957-B9EE-CDF542AFD7E0}" srcOrd="0" destOrd="0" presId="urn:microsoft.com/office/officeart/2008/layout/CircularPictureCallout"/>
    <dgm:cxn modelId="{DF4CAEAD-55F9-4B58-9D7B-673735DAB8D4}" type="presParOf" srcId="{D27C0B96-5A2A-453F-BD10-DC223B9C2F9A}" destId="{B24D0718-4410-44C1-8748-2B3443436760}" srcOrd="1" destOrd="0" presId="urn:microsoft.com/office/officeart/2008/layout/CircularPictureCallout"/>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B019C75-97FA-4DCB-8C28-ACA211E89DD8}" type="doc">
      <dgm:prSet loTypeId="urn:microsoft.com/office/officeart/2008/layout/CircularPictureCallout" loCatId="picture" qsTypeId="urn:microsoft.com/office/officeart/2005/8/quickstyle/simple1" qsCatId="simple" csTypeId="urn:microsoft.com/office/officeart/2005/8/colors/accent1_2" csCatId="accent1" phldr="1"/>
      <dgm:spPr/>
    </dgm:pt>
    <dgm:pt modelId="{5475D0C5-CACF-4433-AAAE-424E62C10C84}">
      <dgm:prSet phldrT="[Texte]"/>
      <dgm:spPr/>
      <dgm:t>
        <a:bodyPr/>
        <a:lstStyle/>
        <a:p>
          <a:r>
            <a:rPr lang="fr-FR" dirty="0" err="1">
              <a:solidFill>
                <a:schemeClr val="tx1"/>
              </a:solidFill>
            </a:rPr>
            <a:t>holstein</a:t>
          </a:r>
          <a:endParaRPr lang="fr-FR" dirty="0">
            <a:solidFill>
              <a:schemeClr val="tx1"/>
            </a:solidFill>
          </a:endParaRPr>
        </a:p>
      </dgm:t>
    </dgm:pt>
    <dgm:pt modelId="{E03270B2-BFC4-40AA-A849-37B9FDAD2049}" type="parTrans" cxnId="{75CDDF11-6407-4870-B8FA-35AD251665EC}">
      <dgm:prSet/>
      <dgm:spPr/>
      <dgm:t>
        <a:bodyPr/>
        <a:lstStyle/>
        <a:p>
          <a:endParaRPr lang="fr-FR"/>
        </a:p>
      </dgm:t>
    </dgm:pt>
    <dgm:pt modelId="{3592770E-3EC5-4061-B1EF-645EDE1F2FDD}" type="sibTrans" cxnId="{75CDDF11-6407-4870-B8FA-35AD251665EC}">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dgm:spPr>
      <dgm:t>
        <a:bodyPr/>
        <a:lstStyle/>
        <a:p>
          <a:endParaRPr lang="fr-FR"/>
        </a:p>
      </dgm:t>
      <dgm:extLst>
        <a:ext uri="{E40237B7-FDA0-4F09-8148-C483321AD2D9}">
          <dgm14:cNvPr xmlns:dgm14="http://schemas.microsoft.com/office/drawing/2010/diagram" id="0" name="" descr="Holstein Friesian - Wikipedia">
            <a:extLst>
              <a:ext uri="{FF2B5EF4-FFF2-40B4-BE49-F238E27FC236}">
                <a16:creationId xmlns:a16="http://schemas.microsoft.com/office/drawing/2014/main" id="{42B4EE0A-8C09-7EC8-44DA-DF8F0EC01A75}"/>
              </a:ext>
            </a:extLst>
          </dgm14:cNvPr>
        </a:ext>
      </dgm:extLst>
    </dgm:pt>
    <dgm:pt modelId="{6FCD044E-82FC-496A-A34C-BF66DE59BD46}" type="pres">
      <dgm:prSet presAssocID="{EB019C75-97FA-4DCB-8C28-ACA211E89DD8}" presName="Name0" presStyleCnt="0">
        <dgm:presLayoutVars>
          <dgm:chMax val="7"/>
          <dgm:chPref val="7"/>
          <dgm:dir/>
        </dgm:presLayoutVars>
      </dgm:prSet>
      <dgm:spPr/>
    </dgm:pt>
    <dgm:pt modelId="{943B464D-60E0-4701-8C37-99E759122EC1}" type="pres">
      <dgm:prSet presAssocID="{EB019C75-97FA-4DCB-8C28-ACA211E89DD8}" presName="Name1" presStyleCnt="0"/>
      <dgm:spPr/>
    </dgm:pt>
    <dgm:pt modelId="{11B45468-888E-4ACE-8412-2B88934B0A96}" type="pres">
      <dgm:prSet presAssocID="{3592770E-3EC5-4061-B1EF-645EDE1F2FDD}" presName="picture_1" presStyleCnt="0"/>
      <dgm:spPr/>
    </dgm:pt>
    <dgm:pt modelId="{1479E2D4-95A0-40DD-9DAE-7497DA28BEBF}" type="pres">
      <dgm:prSet presAssocID="{3592770E-3EC5-4061-B1EF-645EDE1F2FDD}" presName="pictureRepeatNode" presStyleLbl="alignImgPlace1" presStyleIdx="0" presStyleCnt="1" custScaleX="105232" custScaleY="116435" custLinFactNeighborX="-66601" custLinFactNeighborY="8055"/>
      <dgm:spPr/>
    </dgm:pt>
    <dgm:pt modelId="{3B008B8C-1ACE-4DAE-96DB-200C7F8510AC}" type="pres">
      <dgm:prSet presAssocID="{5475D0C5-CACF-4433-AAAE-424E62C10C84}" presName="text_1" presStyleLbl="node1" presStyleIdx="0" presStyleCnt="0" custLinFactNeighborX="75956" custLinFactNeighborY="-37480">
        <dgm:presLayoutVars>
          <dgm:bulletEnabled val="1"/>
        </dgm:presLayoutVars>
      </dgm:prSet>
      <dgm:spPr/>
    </dgm:pt>
  </dgm:ptLst>
  <dgm:cxnLst>
    <dgm:cxn modelId="{75CDDF11-6407-4870-B8FA-35AD251665EC}" srcId="{EB019C75-97FA-4DCB-8C28-ACA211E89DD8}" destId="{5475D0C5-CACF-4433-AAAE-424E62C10C84}" srcOrd="0" destOrd="0" parTransId="{E03270B2-BFC4-40AA-A849-37B9FDAD2049}" sibTransId="{3592770E-3EC5-4061-B1EF-645EDE1F2FDD}"/>
    <dgm:cxn modelId="{9A13C44F-E76F-46CD-817E-4B9267C6F74C}" type="presOf" srcId="{5475D0C5-CACF-4433-AAAE-424E62C10C84}" destId="{3B008B8C-1ACE-4DAE-96DB-200C7F8510AC}" srcOrd="0" destOrd="0" presId="urn:microsoft.com/office/officeart/2008/layout/CircularPictureCallout"/>
    <dgm:cxn modelId="{F84C18F3-3CCA-4334-AB9D-1AF2833FF767}" type="presOf" srcId="{EB019C75-97FA-4DCB-8C28-ACA211E89DD8}" destId="{6FCD044E-82FC-496A-A34C-BF66DE59BD46}" srcOrd="0" destOrd="0" presId="urn:microsoft.com/office/officeart/2008/layout/CircularPictureCallout"/>
    <dgm:cxn modelId="{7EE21EF4-E8EF-49AE-AEF1-D8AD1DA831B2}" type="presOf" srcId="{3592770E-3EC5-4061-B1EF-645EDE1F2FDD}" destId="{1479E2D4-95A0-40DD-9DAE-7497DA28BEBF}" srcOrd="0" destOrd="0" presId="urn:microsoft.com/office/officeart/2008/layout/CircularPictureCallout"/>
    <dgm:cxn modelId="{43CCC321-5A16-4EB1-8BD7-A983F38AC818}" type="presParOf" srcId="{6FCD044E-82FC-496A-A34C-BF66DE59BD46}" destId="{943B464D-60E0-4701-8C37-99E759122EC1}" srcOrd="0" destOrd="0" presId="urn:microsoft.com/office/officeart/2008/layout/CircularPictureCallout"/>
    <dgm:cxn modelId="{26160EDF-78A0-4CFC-BE7B-3CAA08F1F6AE}" type="presParOf" srcId="{943B464D-60E0-4701-8C37-99E759122EC1}" destId="{11B45468-888E-4ACE-8412-2B88934B0A96}" srcOrd="0" destOrd="0" presId="urn:microsoft.com/office/officeart/2008/layout/CircularPictureCallout"/>
    <dgm:cxn modelId="{E6E85546-9882-4950-8DB5-412F849665CC}" type="presParOf" srcId="{11B45468-888E-4ACE-8412-2B88934B0A96}" destId="{1479E2D4-95A0-40DD-9DAE-7497DA28BEBF}" srcOrd="0" destOrd="0" presId="urn:microsoft.com/office/officeart/2008/layout/CircularPictureCallout"/>
    <dgm:cxn modelId="{B5343806-067F-4096-B45E-94C007615D15}" type="presParOf" srcId="{943B464D-60E0-4701-8C37-99E759122EC1}" destId="{3B008B8C-1ACE-4DAE-96DB-200C7F8510AC}" srcOrd="1" destOrd="0" presId="urn:microsoft.com/office/officeart/2008/layout/CircularPictureCallout"/>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F98E7B-01DD-49C0-B0A0-DCC80707C376}">
      <dsp:nvSpPr>
        <dsp:cNvPr id="0" name=""/>
        <dsp:cNvSpPr/>
      </dsp:nvSpPr>
      <dsp:spPr>
        <a:xfrm>
          <a:off x="453437" y="495082"/>
          <a:ext cx="906874" cy="906874"/>
        </a:xfrm>
        <a:prstGeom prst="ellipse">
          <a:avLst/>
        </a:prstGeom>
        <a:blipFill>
          <a:blip xmlns:r="http://schemas.openxmlformats.org/officeDocument/2006/relationships" r:embed="rId1"/>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AFC427B-2639-4183-9AD5-94C24F3496B2}">
      <dsp:nvSpPr>
        <dsp:cNvPr id="0" name=""/>
        <dsp:cNvSpPr/>
      </dsp:nvSpPr>
      <dsp:spPr>
        <a:xfrm>
          <a:off x="616674" y="1575079"/>
          <a:ext cx="580399" cy="29926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933450">
            <a:lnSpc>
              <a:spcPct val="90000"/>
            </a:lnSpc>
            <a:spcBef>
              <a:spcPct val="0"/>
            </a:spcBef>
            <a:spcAft>
              <a:spcPct val="35000"/>
            </a:spcAft>
            <a:buNone/>
          </a:pPr>
          <a:r>
            <a:rPr lang="fr-FR" sz="2100" kern="1200" dirty="0">
              <a:solidFill>
                <a:schemeClr val="tx1"/>
              </a:solidFill>
            </a:rPr>
            <a:t>orge</a:t>
          </a:r>
        </a:p>
      </dsp:txBody>
      <dsp:txXfrm>
        <a:off x="616674" y="1575079"/>
        <a:ext cx="580399" cy="2992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6F2E84-8BF7-4724-B075-7724E6E96BDE}">
      <dsp:nvSpPr>
        <dsp:cNvPr id="0" name=""/>
        <dsp:cNvSpPr/>
      </dsp:nvSpPr>
      <dsp:spPr>
        <a:xfrm>
          <a:off x="504109" y="123465"/>
          <a:ext cx="984531" cy="98453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28394A3-6B50-4D54-A013-C1EAC0EC0D18}">
      <dsp:nvSpPr>
        <dsp:cNvPr id="0" name=""/>
        <dsp:cNvSpPr/>
      </dsp:nvSpPr>
      <dsp:spPr>
        <a:xfrm>
          <a:off x="148640" y="1271033"/>
          <a:ext cx="1800913" cy="23955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111250">
            <a:lnSpc>
              <a:spcPct val="90000"/>
            </a:lnSpc>
            <a:spcBef>
              <a:spcPct val="0"/>
            </a:spcBef>
            <a:spcAft>
              <a:spcPct val="35000"/>
            </a:spcAft>
            <a:buNone/>
          </a:pPr>
          <a:r>
            <a:rPr lang="fr-FR" sz="2500" kern="1200" dirty="0">
              <a:solidFill>
                <a:schemeClr val="tx1"/>
              </a:solidFill>
            </a:rPr>
            <a:t>sorgho</a:t>
          </a:r>
        </a:p>
      </dsp:txBody>
      <dsp:txXfrm>
        <a:off x="148640" y="1271033"/>
        <a:ext cx="1800913" cy="2395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509AF-48A9-42C0-A66F-02FD01517272}">
      <dsp:nvSpPr>
        <dsp:cNvPr id="0" name=""/>
        <dsp:cNvSpPr/>
      </dsp:nvSpPr>
      <dsp:spPr>
        <a:xfrm>
          <a:off x="566400" y="28513"/>
          <a:ext cx="1129638" cy="1129638"/>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5000" r="-2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6A5A620-12CF-44C5-92D5-77BA1D0276FC}">
      <dsp:nvSpPr>
        <dsp:cNvPr id="0" name=""/>
        <dsp:cNvSpPr/>
      </dsp:nvSpPr>
      <dsp:spPr>
        <a:xfrm>
          <a:off x="755285" y="1206929"/>
          <a:ext cx="722968" cy="37278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155700">
            <a:lnSpc>
              <a:spcPct val="90000"/>
            </a:lnSpc>
            <a:spcBef>
              <a:spcPct val="0"/>
            </a:spcBef>
            <a:spcAft>
              <a:spcPct val="35000"/>
            </a:spcAft>
            <a:buNone/>
          </a:pPr>
          <a:r>
            <a:rPr lang="fr-FR" sz="2600" kern="1200" dirty="0">
              <a:solidFill>
                <a:schemeClr val="tx1"/>
              </a:solidFill>
            </a:rPr>
            <a:t>mais</a:t>
          </a:r>
        </a:p>
      </dsp:txBody>
      <dsp:txXfrm>
        <a:off x="755285" y="1206929"/>
        <a:ext cx="722968" cy="3727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EBC01E-B08D-4683-8BA1-6421D8A3736D}">
      <dsp:nvSpPr>
        <dsp:cNvPr id="0" name=""/>
        <dsp:cNvSpPr/>
      </dsp:nvSpPr>
      <dsp:spPr>
        <a:xfrm>
          <a:off x="476249" y="476250"/>
          <a:ext cx="952500" cy="952500"/>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2DAC04-5EC8-4441-8C6E-B1A6EA54C07D}">
      <dsp:nvSpPr>
        <dsp:cNvPr id="0" name=""/>
        <dsp:cNvSpPr/>
      </dsp:nvSpPr>
      <dsp:spPr>
        <a:xfrm>
          <a:off x="200024" y="1397285"/>
          <a:ext cx="1504950" cy="41406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111250">
            <a:lnSpc>
              <a:spcPct val="90000"/>
            </a:lnSpc>
            <a:spcBef>
              <a:spcPct val="0"/>
            </a:spcBef>
            <a:spcAft>
              <a:spcPct val="35000"/>
            </a:spcAft>
            <a:buNone/>
          </a:pPr>
          <a:r>
            <a:rPr lang="fr-FR" sz="2500" kern="1200" dirty="0" err="1">
              <a:solidFill>
                <a:schemeClr val="tx1"/>
              </a:solidFill>
            </a:rPr>
            <a:t>Dactyll</a:t>
          </a:r>
          <a:r>
            <a:rPr lang="fr-FR" sz="1400" kern="1200" dirty="0" err="1"/>
            <a:t>e</a:t>
          </a:r>
          <a:endParaRPr lang="fr-FR" sz="1400" kern="1200" dirty="0"/>
        </a:p>
      </dsp:txBody>
      <dsp:txXfrm>
        <a:off x="200024" y="1397285"/>
        <a:ext cx="1504950" cy="41406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8DAB64-7942-4EA0-9951-3938B651EF5F}">
      <dsp:nvSpPr>
        <dsp:cNvPr id="0" name=""/>
        <dsp:cNvSpPr/>
      </dsp:nvSpPr>
      <dsp:spPr>
        <a:xfrm>
          <a:off x="510058" y="55313"/>
          <a:ext cx="1065863" cy="106586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615B837-915B-4C4B-9F2E-692B453702C8}">
      <dsp:nvSpPr>
        <dsp:cNvPr id="0" name=""/>
        <dsp:cNvSpPr/>
      </dsp:nvSpPr>
      <dsp:spPr>
        <a:xfrm>
          <a:off x="401473" y="1172943"/>
          <a:ext cx="1328778" cy="30279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111250">
            <a:lnSpc>
              <a:spcPct val="90000"/>
            </a:lnSpc>
            <a:spcBef>
              <a:spcPct val="0"/>
            </a:spcBef>
            <a:spcAft>
              <a:spcPct val="35000"/>
            </a:spcAft>
            <a:buNone/>
          </a:pPr>
          <a:r>
            <a:rPr lang="fr-FR" sz="2500" kern="1200" dirty="0" err="1">
              <a:solidFill>
                <a:schemeClr val="tx1"/>
              </a:solidFill>
            </a:rPr>
            <a:t>naturel</a:t>
          </a:r>
          <a:r>
            <a:rPr lang="fr-FR" sz="2400" kern="1200" dirty="0" err="1"/>
            <a:t>l</a:t>
          </a:r>
          <a:endParaRPr lang="fr-FR" sz="2400" kern="1200" dirty="0"/>
        </a:p>
      </dsp:txBody>
      <dsp:txXfrm>
        <a:off x="401473" y="1172943"/>
        <a:ext cx="1328778" cy="3027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3AD5EE-B18D-44A6-9AD4-CC047AF7FF53}">
      <dsp:nvSpPr>
        <dsp:cNvPr id="0" name=""/>
        <dsp:cNvSpPr/>
      </dsp:nvSpPr>
      <dsp:spPr>
        <a:xfrm>
          <a:off x="630552" y="0"/>
          <a:ext cx="1328737" cy="132873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28000" r="-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CAC009F-F6AD-4D3F-AD17-8CC44CE08594}">
      <dsp:nvSpPr>
        <dsp:cNvPr id="0" name=""/>
        <dsp:cNvSpPr/>
      </dsp:nvSpPr>
      <dsp:spPr>
        <a:xfrm>
          <a:off x="903541" y="1218849"/>
          <a:ext cx="850392" cy="43848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1066800">
            <a:lnSpc>
              <a:spcPct val="90000"/>
            </a:lnSpc>
            <a:spcBef>
              <a:spcPct val="0"/>
            </a:spcBef>
            <a:spcAft>
              <a:spcPct val="35000"/>
            </a:spcAft>
            <a:buNone/>
          </a:pPr>
          <a:r>
            <a:rPr lang="fr-FR" sz="2400" kern="1200" dirty="0">
              <a:solidFill>
                <a:schemeClr val="tx1"/>
              </a:solidFill>
            </a:rPr>
            <a:t>avoine</a:t>
          </a:r>
        </a:p>
      </dsp:txBody>
      <dsp:txXfrm>
        <a:off x="903541" y="1218849"/>
        <a:ext cx="850392" cy="43848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E51870-7092-4444-9F10-E4FF1975D08A}">
      <dsp:nvSpPr>
        <dsp:cNvPr id="0" name=""/>
        <dsp:cNvSpPr/>
      </dsp:nvSpPr>
      <dsp:spPr>
        <a:xfrm>
          <a:off x="0" y="0"/>
          <a:ext cx="1540537" cy="1264460"/>
        </a:xfrm>
        <a:prstGeom prst="ellipse">
          <a:avLst/>
        </a:prstGeom>
        <a:blipFill>
          <a:blip xmlns:r="http://schemas.openxmlformats.org/officeDocument/2006/relationships" r:embed="rId1"/>
          <a:srcRect/>
          <a:stretch>
            <a:fillRect l="-30000" r="-30000"/>
          </a:stretch>
        </a:blip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dsp:style>
    </dsp:sp>
    <dsp:sp modelId="{8FD45511-A7CA-451F-B4D3-812C2DD0DA78}">
      <dsp:nvSpPr>
        <dsp:cNvPr id="0" name=""/>
        <dsp:cNvSpPr/>
      </dsp:nvSpPr>
      <dsp:spPr>
        <a:xfrm>
          <a:off x="1585826" y="452997"/>
          <a:ext cx="1041509" cy="294532"/>
        </a:xfrm>
        <a:prstGeom prst="rect">
          <a:avLst/>
        </a:prstGeom>
        <a:noFill/>
        <a:ln w="19050" cap="flat" cmpd="sng" algn="ctr">
          <a:noFill/>
          <a:prstDash val="solid"/>
          <a:miter lim="800000"/>
        </a:ln>
        <a:effectLst/>
        <a:sp3d/>
      </dsp:spPr>
      <dsp:style>
        <a:lnRef idx="3">
          <a:scrgbClr r="0" g="0" b="0"/>
        </a:lnRef>
        <a:fillRef idx="1">
          <a:scrgbClr r="0" g="0" b="0"/>
        </a:fillRef>
        <a:effectRef idx="1">
          <a:scrgbClr r="0" g="0" b="0"/>
        </a:effectRef>
        <a:fontRef idx="minor">
          <a:schemeClr val="lt1"/>
        </a:fontRef>
      </dsp:style>
      <dsp:txBody>
        <a:bodyPr spcFirstLastPara="0" vert="horz" wrap="square" lIns="0" tIns="0" rIns="0" bIns="0" numCol="1" spcCol="1270" anchor="b" anchorCtr="0">
          <a:noAutofit/>
        </a:bodyPr>
        <a:lstStyle/>
        <a:p>
          <a:pPr marL="0" lvl="0" indent="0" algn="ctr" defTabSz="933450">
            <a:lnSpc>
              <a:spcPct val="90000"/>
            </a:lnSpc>
            <a:spcBef>
              <a:spcPct val="0"/>
            </a:spcBef>
            <a:spcAft>
              <a:spcPct val="35000"/>
            </a:spcAft>
            <a:buNone/>
          </a:pPr>
          <a:r>
            <a:rPr lang="fr-FR" sz="2100" b="1" kern="1200" dirty="0">
              <a:solidFill>
                <a:schemeClr val="tx1"/>
              </a:solidFill>
            </a:rPr>
            <a:t> </a:t>
          </a:r>
          <a:r>
            <a:rPr lang="fr-FR" sz="2100" b="1" kern="1200" dirty="0" err="1">
              <a:solidFill>
                <a:schemeClr val="tx1"/>
              </a:solidFill>
            </a:rPr>
            <a:t>ffpn</a:t>
          </a:r>
          <a:endParaRPr lang="fr-FR" sz="2100" b="1" kern="1200" dirty="0">
            <a:solidFill>
              <a:schemeClr val="tx1"/>
            </a:solidFill>
          </a:endParaRPr>
        </a:p>
      </dsp:txBody>
      <dsp:txXfrm>
        <a:off x="1585826" y="452997"/>
        <a:ext cx="1041509" cy="29453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F1F528-F80B-4957-B9EE-CDF542AFD7E0}">
      <dsp:nvSpPr>
        <dsp:cNvPr id="0" name=""/>
        <dsp:cNvSpPr/>
      </dsp:nvSpPr>
      <dsp:spPr>
        <a:xfrm>
          <a:off x="443799" y="329932"/>
          <a:ext cx="1220612" cy="113083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6000" r="-1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24D0718-4410-44C1-8748-2B3443436760}">
      <dsp:nvSpPr>
        <dsp:cNvPr id="0" name=""/>
        <dsp:cNvSpPr/>
      </dsp:nvSpPr>
      <dsp:spPr>
        <a:xfrm>
          <a:off x="1917927" y="525098"/>
          <a:ext cx="1050412" cy="54161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666750">
            <a:lnSpc>
              <a:spcPct val="90000"/>
            </a:lnSpc>
            <a:spcBef>
              <a:spcPct val="0"/>
            </a:spcBef>
            <a:spcAft>
              <a:spcPct val="35000"/>
            </a:spcAft>
            <a:buNone/>
          </a:pPr>
          <a:r>
            <a:rPr lang="fr-FR" sz="1500" b="1" kern="1200" dirty="0" err="1">
              <a:solidFill>
                <a:schemeClr val="tx1"/>
              </a:solidFill>
            </a:rPr>
            <a:t>monbéliard</a:t>
          </a:r>
          <a:r>
            <a:rPr lang="fr-FR" sz="1500" kern="1200" dirty="0" err="1"/>
            <a:t>d</a:t>
          </a:r>
          <a:endParaRPr lang="fr-FR" sz="1500" kern="1200" dirty="0"/>
        </a:p>
      </dsp:txBody>
      <dsp:txXfrm>
        <a:off x="1917927" y="525098"/>
        <a:ext cx="1050412" cy="5416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9E2D4-95A0-40DD-9DAE-7497DA28BEBF}">
      <dsp:nvSpPr>
        <dsp:cNvPr id="0" name=""/>
        <dsp:cNvSpPr/>
      </dsp:nvSpPr>
      <dsp:spPr>
        <a:xfrm>
          <a:off x="0" y="143156"/>
          <a:ext cx="1540673" cy="1704693"/>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7000" r="-1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08B8C-1ACE-4DAE-96DB-200C7F8510AC}">
      <dsp:nvSpPr>
        <dsp:cNvPr id="0" name=""/>
        <dsp:cNvSpPr/>
      </dsp:nvSpPr>
      <dsp:spPr>
        <a:xfrm>
          <a:off x="1707283" y="788228"/>
          <a:ext cx="937007" cy="48314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b" anchorCtr="0">
          <a:noAutofit/>
        </a:bodyPr>
        <a:lstStyle/>
        <a:p>
          <a:pPr marL="0" lvl="0" indent="0" algn="ctr" defTabSz="977900">
            <a:lnSpc>
              <a:spcPct val="90000"/>
            </a:lnSpc>
            <a:spcBef>
              <a:spcPct val="0"/>
            </a:spcBef>
            <a:spcAft>
              <a:spcPct val="35000"/>
            </a:spcAft>
            <a:buNone/>
          </a:pPr>
          <a:r>
            <a:rPr lang="fr-FR" sz="2200" kern="1200" dirty="0" err="1">
              <a:solidFill>
                <a:schemeClr val="tx1"/>
              </a:solidFill>
            </a:rPr>
            <a:t>holstein</a:t>
          </a:r>
          <a:endParaRPr lang="fr-FR" sz="2200" kern="1200" dirty="0">
            <a:solidFill>
              <a:schemeClr val="tx1"/>
            </a:solidFill>
          </a:endParaRPr>
        </a:p>
      </dsp:txBody>
      <dsp:txXfrm>
        <a:off x="1707283" y="788228"/>
        <a:ext cx="937007" cy="483144"/>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3.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8.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9.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8T18:30:54.153"/>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65154-B82E-4B4D-A931-507945E18068}" type="datetimeFigureOut">
              <a:rPr lang="fr-FR" smtClean="0"/>
              <a:t>02/07/2025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63CC4-C522-4713-8E10-D29FCAA9FEEF}" type="slidenum">
              <a:rPr lang="fr-FR" smtClean="0"/>
              <a:t>‹N°›</a:t>
            </a:fld>
            <a:endParaRPr lang="fr-FR"/>
          </a:p>
        </p:txBody>
      </p:sp>
    </p:spTree>
    <p:extLst>
      <p:ext uri="{BB962C8B-B14F-4D97-AF65-F5344CB8AC3E}">
        <p14:creationId xmlns:p14="http://schemas.microsoft.com/office/powerpoint/2010/main" val="1465690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ar-DZ" dirty="0"/>
              <a:t>باسم الله الرحمان الرحيم</a:t>
            </a:r>
            <a:r>
              <a:rPr lang="ar-DZ" baseline="0" dirty="0"/>
              <a:t> والصلاة والسلام على اشرف المرسلين </a:t>
            </a:r>
            <a:endParaRPr lang="fr-FR" dirty="0"/>
          </a:p>
          <a:p>
            <a:r>
              <a:rPr lang="fr-FR" dirty="0"/>
              <a:t>Bonjour</a:t>
            </a:r>
            <a:r>
              <a:rPr lang="fr-FR" baseline="0" dirty="0"/>
              <a:t> à tous, merci de m’avoir donnée la parole, mes dames les membres de jury je vous remercie pour avoir accepté d’évaluer mon travail, je remercie aussi Mon promoteur pour son encadrement;</a:t>
            </a:r>
          </a:p>
          <a:p>
            <a:r>
              <a:rPr lang="fr-FR" baseline="0" dirty="0"/>
              <a:t>J’ai l’honneur de vous présente ce travail effectué pour obtenir le diplôme de master </a:t>
            </a:r>
            <a:endParaRPr lang="ar-DZ" baseline="0" dirty="0"/>
          </a:p>
          <a:p>
            <a:pPr marL="158750" indent="0">
              <a:buNone/>
            </a:pPr>
            <a:r>
              <a:rPr lang="fr-CA" baseline="0" dirty="0"/>
              <a:t>Aujourd’hui  nous présentons notre mémoire de fin d’étude sur ……. </a:t>
            </a:r>
            <a:endParaRPr lang="fr-FR"/>
          </a:p>
          <a:p>
            <a:endParaRPr lang="fr-FR"/>
          </a:p>
        </p:txBody>
      </p:sp>
      <p:sp>
        <p:nvSpPr>
          <p:cNvPr id="4" name="Espace réservé du numéro de diapositive 3"/>
          <p:cNvSpPr>
            <a:spLocks noGrp="1"/>
          </p:cNvSpPr>
          <p:nvPr>
            <p:ph type="sldNum" sz="quarter" idx="5"/>
          </p:nvPr>
        </p:nvSpPr>
        <p:spPr/>
        <p:txBody>
          <a:bodyPr/>
          <a:lstStyle/>
          <a:p>
            <a:fld id="{F0263CC4-C522-4713-8E10-D29FCAA9FEEF}" type="slidenum">
              <a:rPr lang="fr-FR" smtClean="0"/>
              <a:t>1</a:t>
            </a:fld>
            <a:endParaRPr lang="fr-FR"/>
          </a:p>
        </p:txBody>
      </p:sp>
    </p:spTree>
    <p:extLst>
      <p:ext uri="{BB962C8B-B14F-4D97-AF65-F5344CB8AC3E}">
        <p14:creationId xmlns:p14="http://schemas.microsoft.com/office/powerpoint/2010/main" val="300091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DED5E1D3-ECE0-4211-8732-D8B0A8843F8F}" type="datetimeFigureOut">
              <a:rPr lang="fr-FR" smtClean="0"/>
              <a:t>02/07/2025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34071546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DED5E1D3-ECE0-4211-8732-D8B0A8843F8F}" type="datetimeFigureOut">
              <a:rPr lang="fr-FR" smtClean="0"/>
              <a:t>02/07/2025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416389185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DED5E1D3-ECE0-4211-8732-D8B0A8843F8F}" type="datetimeFigureOut">
              <a:rPr lang="fr-FR" smtClean="0"/>
              <a:t>02/07/2025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247743813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DED5E1D3-ECE0-4211-8732-D8B0A8843F8F}" type="datetimeFigureOut">
              <a:rPr lang="fr-FR" smtClean="0"/>
              <a:t>02/07/2025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26952250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ED5E1D3-ECE0-4211-8732-D8B0A8843F8F}" type="datetimeFigureOut">
              <a:rPr lang="fr-FR" smtClean="0"/>
              <a:t>02/07/2025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32796634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DED5E1D3-ECE0-4211-8732-D8B0A8843F8F}" type="datetimeFigureOut">
              <a:rPr lang="fr-FR" smtClean="0"/>
              <a:t>02/07/2025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125920844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DED5E1D3-ECE0-4211-8732-D8B0A8843F8F}" type="datetimeFigureOut">
              <a:rPr lang="fr-FR" smtClean="0"/>
              <a:t>02/07/2025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4631446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DED5E1D3-ECE0-4211-8732-D8B0A8843F8F}" type="datetimeFigureOut">
              <a:rPr lang="fr-FR" smtClean="0"/>
              <a:t>02/07/2025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11378453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5E1D3-ECE0-4211-8732-D8B0A8843F8F}" type="datetimeFigureOut">
              <a:rPr lang="fr-FR" smtClean="0"/>
              <a:t>02/07/2025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21829328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D5E1D3-ECE0-4211-8732-D8B0A8843F8F}" type="datetimeFigureOut">
              <a:rPr lang="fr-FR" smtClean="0"/>
              <a:t>02/07/2025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4140571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D5E1D3-ECE0-4211-8732-D8B0A8843F8F}" type="datetimeFigureOut">
              <a:rPr lang="fr-FR" smtClean="0"/>
              <a:t>02/07/2025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752838FF-93B5-4F79-814F-E644CDE88198}" type="slidenum">
              <a:rPr lang="fr-FR" smtClean="0"/>
              <a:t>‹N°›</a:t>
            </a:fld>
            <a:endParaRPr lang="fr-FR"/>
          </a:p>
        </p:txBody>
      </p:sp>
    </p:spTree>
    <p:extLst>
      <p:ext uri="{BB962C8B-B14F-4D97-AF65-F5344CB8AC3E}">
        <p14:creationId xmlns:p14="http://schemas.microsoft.com/office/powerpoint/2010/main" val="106299546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5E1D3-ECE0-4211-8732-D8B0A8843F8F}" type="datetimeFigureOut">
              <a:rPr lang="fr-FR" smtClean="0"/>
              <a:t>02/07/2025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838FF-93B5-4F79-814F-E644CDE88198}" type="slidenum">
              <a:rPr lang="fr-FR" smtClean="0"/>
              <a:t>‹N°›</a:t>
            </a:fld>
            <a:endParaRPr lang="fr-FR"/>
          </a:p>
        </p:txBody>
      </p:sp>
    </p:spTree>
    <p:extLst>
      <p:ext uri="{BB962C8B-B14F-4D97-AF65-F5344CB8AC3E}">
        <p14:creationId xmlns:p14="http://schemas.microsoft.com/office/powerpoint/2010/main" val="798401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7.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18" Type="http://schemas.openxmlformats.org/officeDocument/2006/relationships/customXml" Target="../ink/ink1.xml"/><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18" Type="http://schemas.openxmlformats.org/officeDocument/2006/relationships/customXml" Target="../ink/ink2.xml"/><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18" Type="http://schemas.openxmlformats.org/officeDocument/2006/relationships/customXml" Target="../ink/ink3.xml"/><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2.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18" Type="http://schemas.openxmlformats.org/officeDocument/2006/relationships/customXml" Target="../ink/ink4.xml"/><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18" Type="http://schemas.openxmlformats.org/officeDocument/2006/relationships/customXml" Target="../ink/ink5.xml"/><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image" Target="../media/image13.png"/><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4.png"/><Relationship Id="rId9" Type="http://schemas.microsoft.com/office/2007/relationships/hdphoto" Target="../media/hdphoto4.wdp"/><Relationship Id="rId1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6.xml"/><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8.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4.png"/><Relationship Id="rId9" Type="http://schemas.microsoft.com/office/2007/relationships/hdphoto" Target="../media/hdphoto4.wdp"/><Relationship Id="rId14" Type="http://schemas.openxmlformats.org/officeDocument/2006/relationships/image" Target="../media/image9.png"/></Relationships>
</file>

<file path=ppt/slides/_rels/slide18.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21" Type="http://schemas.openxmlformats.org/officeDocument/2006/relationships/image" Target="../media/image15.png"/><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7.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hart" Target="../charts/chart1.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8.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4.png"/><Relationship Id="rId9" Type="http://schemas.microsoft.com/office/2007/relationships/hdphoto" Target="../media/hdphoto4.wdp"/><Relationship Id="rId1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8.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hart" Target="../charts/chart2.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9.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9.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hart" Target="../charts/chart3.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10.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7.png"/><Relationship Id="rId9" Type="http://schemas.microsoft.com/office/2007/relationships/hdphoto" Target="../media/hdphoto4.wdp"/><Relationship Id="rId14" Type="http://schemas.openxmlformats.org/officeDocument/2006/relationships/image" Target="../media/image9.png"/></Relationships>
</file>

<file path=ppt/slides/_rels/slide2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0.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hart" Target="../charts/chart4.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8.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4.png"/><Relationship Id="rId9" Type="http://schemas.microsoft.com/office/2007/relationships/hdphoto" Target="../media/hdphoto4.wdp"/><Relationship Id="rId14" Type="http://schemas.openxmlformats.org/officeDocument/2006/relationships/image" Target="../media/image9.pn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1.xml"/><Relationship Id="rId2" Type="http://schemas.openxmlformats.org/officeDocument/2006/relationships/image" Target="../media/image18.png"/><Relationship Id="rId16" Type="http://schemas.openxmlformats.org/officeDocument/2006/relationships/image" Target="../media/image10.png"/><Relationship Id="rId20" Type="http://schemas.openxmlformats.org/officeDocument/2006/relationships/chart" Target="../charts/chart5.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1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4.wdp"/><Relationship Id="rId14" Type="http://schemas.openxmlformats.org/officeDocument/2006/relationships/image" Target="../media/image9.pn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3.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2.xml"/><Relationship Id="rId2" Type="http://schemas.openxmlformats.org/officeDocument/2006/relationships/image" Target="../media/image20.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1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4.wdp"/><Relationship Id="rId14" Type="http://schemas.openxmlformats.org/officeDocument/2006/relationships/image" Target="../media/image9.png"/></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4.wdp"/><Relationship Id="rId21" Type="http://schemas.openxmlformats.org/officeDocument/2006/relationships/chart" Target="../charts/chart7.xml"/><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3.xml"/><Relationship Id="rId2" Type="http://schemas.openxmlformats.org/officeDocument/2006/relationships/image" Target="../media/image21.png"/><Relationship Id="rId16" Type="http://schemas.openxmlformats.org/officeDocument/2006/relationships/image" Target="../media/image10.png"/><Relationship Id="rId20" Type="http://schemas.openxmlformats.org/officeDocument/2006/relationships/chart" Target="../charts/chart6.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1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4.wdp"/><Relationship Id="rId14"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4.wdp"/><Relationship Id="rId21" Type="http://schemas.openxmlformats.org/officeDocument/2006/relationships/chart" Target="../charts/chart9.xml"/><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4.xml"/><Relationship Id="rId2" Type="http://schemas.openxmlformats.org/officeDocument/2006/relationships/image" Target="../media/image21.png"/><Relationship Id="rId16" Type="http://schemas.openxmlformats.org/officeDocument/2006/relationships/image" Target="../media/image10.png"/><Relationship Id="rId20" Type="http://schemas.openxmlformats.org/officeDocument/2006/relationships/chart" Target="../charts/chart8.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1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4.wdp"/><Relationship Id="rId14" Type="http://schemas.openxmlformats.org/officeDocument/2006/relationships/image" Target="../media/image9.png"/></Relationships>
</file>

<file path=ppt/slides/_rels/slide26.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4.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5.xml"/><Relationship Id="rId2" Type="http://schemas.openxmlformats.org/officeDocument/2006/relationships/image" Target="../media/image21.png"/><Relationship Id="rId16" Type="http://schemas.openxmlformats.org/officeDocument/2006/relationships/image" Target="../media/image10.png"/><Relationship Id="rId20" Type="http://schemas.openxmlformats.org/officeDocument/2006/relationships/chart" Target="../charts/chart10.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12.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9.png"/><Relationship Id="rId9" Type="http://schemas.microsoft.com/office/2007/relationships/hdphoto" Target="../media/hdphoto4.wdp"/><Relationship Id="rId14" Type="http://schemas.openxmlformats.org/officeDocument/2006/relationships/image" Target="../media/image9.png"/></Relationships>
</file>

<file path=ppt/slides/_rels/slide27.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6.xml"/><Relationship Id="rId2" Type="http://schemas.openxmlformats.org/officeDocument/2006/relationships/image" Target="../media/image3.png"/><Relationship Id="rId16" Type="http://schemas.openxmlformats.org/officeDocument/2006/relationships/image" Target="../media/image10.png"/><Relationship Id="rId20" Type="http://schemas.openxmlformats.org/officeDocument/2006/relationships/chart" Target="../charts/chart11.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9.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s>
</file>

<file path=ppt/slides/_rels/slide28.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7.xml"/><Relationship Id="rId2" Type="http://schemas.openxmlformats.org/officeDocument/2006/relationships/image" Target="../media/image3.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9.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s>
</file>

<file path=ppt/slides/_rels/slide29.xml.rels><?xml version="1.0" encoding="UTF-8" standalone="yes"?>
<Relationships xmlns="http://schemas.openxmlformats.org/package/2006/relationships"><Relationship Id="rId13" Type="http://schemas.microsoft.com/office/2007/relationships/hdphoto" Target="../media/hdphoto6.wdp"/><Relationship Id="rId26" Type="http://schemas.openxmlformats.org/officeDocument/2006/relationships/diagramLayout" Target="../diagrams/layout2.xml"/><Relationship Id="rId39" Type="http://schemas.microsoft.com/office/2007/relationships/diagramDrawing" Target="../diagrams/drawing4.xml"/><Relationship Id="rId21" Type="http://schemas.openxmlformats.org/officeDocument/2006/relationships/diagramLayout" Target="../diagrams/layout1.xml"/><Relationship Id="rId34" Type="http://schemas.microsoft.com/office/2007/relationships/diagramDrawing" Target="../diagrams/drawing3.xml"/><Relationship Id="rId42" Type="http://schemas.openxmlformats.org/officeDocument/2006/relationships/diagramQuickStyle" Target="../diagrams/quickStyle5.xml"/><Relationship Id="rId47" Type="http://schemas.openxmlformats.org/officeDocument/2006/relationships/diagramQuickStyle" Target="../diagrams/quickStyle6.xml"/><Relationship Id="rId7" Type="http://schemas.microsoft.com/office/2007/relationships/hdphoto" Target="../media/hdphoto3.wdp"/><Relationship Id="rId2" Type="http://schemas.openxmlformats.org/officeDocument/2006/relationships/image" Target="../media/image22.png"/><Relationship Id="rId16" Type="http://schemas.openxmlformats.org/officeDocument/2006/relationships/image" Target="../media/image10.png"/><Relationship Id="rId29" Type="http://schemas.microsoft.com/office/2007/relationships/diagramDrawing" Target="../diagrams/drawing2.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24" Type="http://schemas.microsoft.com/office/2007/relationships/diagramDrawing" Target="../diagrams/drawing1.xml"/><Relationship Id="rId32" Type="http://schemas.openxmlformats.org/officeDocument/2006/relationships/diagramQuickStyle" Target="../diagrams/quickStyle3.xml"/><Relationship Id="rId37" Type="http://schemas.openxmlformats.org/officeDocument/2006/relationships/diagramQuickStyle" Target="../diagrams/quickStyle4.xml"/><Relationship Id="rId40" Type="http://schemas.openxmlformats.org/officeDocument/2006/relationships/diagramData" Target="../diagrams/data5.xml"/><Relationship Id="rId45" Type="http://schemas.openxmlformats.org/officeDocument/2006/relationships/diagramData" Target="../diagrams/data6.xml"/><Relationship Id="rId5" Type="http://schemas.microsoft.com/office/2007/relationships/hdphoto" Target="../media/hdphoto9.wdp"/><Relationship Id="rId15" Type="http://schemas.microsoft.com/office/2007/relationships/hdphoto" Target="../media/hdphoto7.wdp"/><Relationship Id="rId23" Type="http://schemas.openxmlformats.org/officeDocument/2006/relationships/diagramColors" Target="../diagrams/colors1.xml"/><Relationship Id="rId28" Type="http://schemas.openxmlformats.org/officeDocument/2006/relationships/diagramColors" Target="../diagrams/colors2.xml"/><Relationship Id="rId36" Type="http://schemas.openxmlformats.org/officeDocument/2006/relationships/diagramLayout" Target="../diagrams/layout4.xml"/><Relationship Id="rId49" Type="http://schemas.microsoft.com/office/2007/relationships/diagramDrawing" Target="../diagrams/drawing6.xml"/><Relationship Id="rId10" Type="http://schemas.openxmlformats.org/officeDocument/2006/relationships/image" Target="../media/image7.png"/><Relationship Id="rId19" Type="http://schemas.openxmlformats.org/officeDocument/2006/relationships/image" Target="../media/image23.png"/><Relationship Id="rId31" Type="http://schemas.openxmlformats.org/officeDocument/2006/relationships/diagramLayout" Target="../diagrams/layout3.xml"/><Relationship Id="rId44" Type="http://schemas.microsoft.com/office/2007/relationships/diagramDrawing" Target="../diagrams/drawing5.xml"/><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 Id="rId22" Type="http://schemas.openxmlformats.org/officeDocument/2006/relationships/diagramQuickStyle" Target="../diagrams/quickStyle1.xml"/><Relationship Id="rId27" Type="http://schemas.openxmlformats.org/officeDocument/2006/relationships/diagramQuickStyle" Target="../diagrams/quickStyle2.xml"/><Relationship Id="rId30" Type="http://schemas.openxmlformats.org/officeDocument/2006/relationships/diagramData" Target="../diagrams/data3.xml"/><Relationship Id="rId35" Type="http://schemas.openxmlformats.org/officeDocument/2006/relationships/diagramData" Target="../diagrams/data4.xml"/><Relationship Id="rId43" Type="http://schemas.openxmlformats.org/officeDocument/2006/relationships/diagramColors" Target="../diagrams/colors5.xml"/><Relationship Id="rId48" Type="http://schemas.openxmlformats.org/officeDocument/2006/relationships/diagramColors" Target="../diagrams/colors6.xml"/><Relationship Id="rId8" Type="http://schemas.openxmlformats.org/officeDocument/2006/relationships/image" Target="../media/image6.png"/><Relationship Id="rId3" Type="http://schemas.microsoft.com/office/2007/relationships/hdphoto" Target="../media/hdphoto15.wdp"/><Relationship Id="rId12" Type="http://schemas.openxmlformats.org/officeDocument/2006/relationships/image" Target="../media/image8.png"/><Relationship Id="rId17" Type="http://schemas.openxmlformats.org/officeDocument/2006/relationships/customXml" Target="../ink/ink18.xml"/><Relationship Id="rId25" Type="http://schemas.openxmlformats.org/officeDocument/2006/relationships/diagramData" Target="../diagrams/data2.xml"/><Relationship Id="rId33" Type="http://schemas.openxmlformats.org/officeDocument/2006/relationships/diagramColors" Target="../diagrams/colors3.xml"/><Relationship Id="rId38" Type="http://schemas.openxmlformats.org/officeDocument/2006/relationships/diagramColors" Target="../diagrams/colors4.xml"/><Relationship Id="rId46" Type="http://schemas.openxmlformats.org/officeDocument/2006/relationships/diagramLayout" Target="../diagrams/layout6.xml"/><Relationship Id="rId20" Type="http://schemas.openxmlformats.org/officeDocument/2006/relationships/diagramData" Target="../diagrams/data1.xml"/><Relationship Id="rId41" Type="http://schemas.openxmlformats.org/officeDocument/2006/relationships/diagramLayout" Target="../diagrams/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19.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2.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5.wdp"/><Relationship Id="rId5" Type="http://schemas.microsoft.com/office/2007/relationships/hdphoto" Target="../media/hdphoto9.wdp"/><Relationship Id="rId15" Type="http://schemas.microsoft.com/office/2007/relationships/hdphoto" Target="../media/hdphoto7.wdp"/><Relationship Id="rId10" Type="http://schemas.openxmlformats.org/officeDocument/2006/relationships/image" Target="../media/image7.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s>
</file>

<file path=ppt/slides/_rels/slide31.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0.xml"/><Relationship Id="rId2" Type="http://schemas.openxmlformats.org/officeDocument/2006/relationships/image" Target="../media/image22.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s>
</file>

<file path=ppt/slides/_rels/slide32.xml.rels><?xml version="1.0" encoding="UTF-8" standalone="yes"?>
<Relationships xmlns="http://schemas.openxmlformats.org/package/2006/relationships"><Relationship Id="rId13" Type="http://schemas.microsoft.com/office/2007/relationships/hdphoto" Target="../media/hdphoto6.wdp"/><Relationship Id="rId26" Type="http://schemas.openxmlformats.org/officeDocument/2006/relationships/diagramData" Target="../diagrams/data8.xml"/><Relationship Id="rId3" Type="http://schemas.microsoft.com/office/2007/relationships/hdphoto" Target="../media/hdphoto15.wdp"/><Relationship Id="rId21" Type="http://schemas.openxmlformats.org/officeDocument/2006/relationships/diagramData" Target="../diagrams/data7.xml"/><Relationship Id="rId34" Type="http://schemas.openxmlformats.org/officeDocument/2006/relationships/diagramColors" Target="../diagrams/colors9.xml"/><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1.xml"/><Relationship Id="rId25" Type="http://schemas.microsoft.com/office/2007/relationships/diagramDrawing" Target="../diagrams/drawing7.xml"/><Relationship Id="rId33" Type="http://schemas.openxmlformats.org/officeDocument/2006/relationships/diagramQuickStyle" Target="../diagrams/quickStyle9.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3.xml"/><Relationship Id="rId29" Type="http://schemas.openxmlformats.org/officeDocument/2006/relationships/diagramColors" Target="../diagrams/colors8.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24" Type="http://schemas.openxmlformats.org/officeDocument/2006/relationships/diagramColors" Target="../diagrams/colors7.xml"/><Relationship Id="rId32" Type="http://schemas.openxmlformats.org/officeDocument/2006/relationships/diagramLayout" Target="../diagrams/layout9.xml"/><Relationship Id="rId5" Type="http://schemas.microsoft.com/office/2007/relationships/hdphoto" Target="../media/hdphoto9.wdp"/><Relationship Id="rId15" Type="http://schemas.microsoft.com/office/2007/relationships/hdphoto" Target="../media/hdphoto7.wdp"/><Relationship Id="rId23" Type="http://schemas.openxmlformats.org/officeDocument/2006/relationships/diagramQuickStyle" Target="../diagrams/quickStyle7.xml"/><Relationship Id="rId28" Type="http://schemas.openxmlformats.org/officeDocument/2006/relationships/diagramQuickStyle" Target="../diagrams/quickStyle8.xml"/><Relationship Id="rId10" Type="http://schemas.openxmlformats.org/officeDocument/2006/relationships/image" Target="../media/image30.png"/><Relationship Id="rId19" Type="http://schemas.openxmlformats.org/officeDocument/2006/relationships/image" Target="../media/image23.png"/><Relationship Id="rId31" Type="http://schemas.openxmlformats.org/officeDocument/2006/relationships/diagramData" Target="../diagrams/data9.xml"/><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9.png"/><Relationship Id="rId22" Type="http://schemas.openxmlformats.org/officeDocument/2006/relationships/diagramLayout" Target="../diagrams/layout7.xml"/><Relationship Id="rId27" Type="http://schemas.openxmlformats.org/officeDocument/2006/relationships/diagramLayout" Target="../diagrams/layout8.xml"/><Relationship Id="rId30" Type="http://schemas.microsoft.com/office/2007/relationships/diagramDrawing" Target="../diagrams/drawing8.xml"/><Relationship Id="rId35" Type="http://schemas.microsoft.com/office/2007/relationships/diagramDrawing" Target="../diagrams/drawing9.xml"/><Relationship Id="rId8"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2.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4.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3.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5.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35.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4.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6.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36.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5.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7.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37.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6.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8.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38.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7.xml"/><Relationship Id="rId2" Type="http://schemas.openxmlformats.org/officeDocument/2006/relationships/image" Target="../media/image22.png"/><Relationship Id="rId16" Type="http://schemas.openxmlformats.org/officeDocument/2006/relationships/image" Target="../media/image10.png"/><Relationship Id="rId20" Type="http://schemas.openxmlformats.org/officeDocument/2006/relationships/chart" Target="../charts/chart19.xml"/><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39.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8.xml"/><Relationship Id="rId2" Type="http://schemas.openxmlformats.org/officeDocument/2006/relationships/image" Target="../media/image22.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6.png"/><Relationship Id="rId13" Type="http://schemas.microsoft.com/office/2007/relationships/hdphoto" Target="../media/hdphoto6.wdp"/><Relationship Id="rId3" Type="http://schemas.microsoft.com/office/2007/relationships/hdphoto" Target="../media/hdphoto15.wdp"/><Relationship Id="rId7" Type="http://schemas.microsoft.com/office/2007/relationships/hdphoto" Target="../media/hdphoto3.wdp"/><Relationship Id="rId12" Type="http://schemas.openxmlformats.org/officeDocument/2006/relationships/image" Target="../media/image8.png"/><Relationship Id="rId17" Type="http://schemas.openxmlformats.org/officeDocument/2006/relationships/customXml" Target="../ink/ink29.xml"/><Relationship Id="rId2" Type="http://schemas.openxmlformats.org/officeDocument/2006/relationships/image" Target="../media/image22.png"/><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5.png"/><Relationship Id="rId11" Type="http://schemas.microsoft.com/office/2007/relationships/hdphoto" Target="../media/hdphoto16.wdp"/><Relationship Id="rId5" Type="http://schemas.microsoft.com/office/2007/relationships/hdphoto" Target="../media/hdphoto9.wdp"/><Relationship Id="rId15" Type="http://schemas.microsoft.com/office/2007/relationships/hdphoto" Target="../media/hdphoto17.wdp"/><Relationship Id="rId10" Type="http://schemas.openxmlformats.org/officeDocument/2006/relationships/image" Target="../media/image30.png"/><Relationship Id="rId19" Type="http://schemas.openxmlformats.org/officeDocument/2006/relationships/image" Target="../media/image23.png"/><Relationship Id="rId4" Type="http://schemas.openxmlformats.org/officeDocument/2006/relationships/image" Target="../media/image16.png"/><Relationship Id="rId9" Type="http://schemas.microsoft.com/office/2007/relationships/hdphoto" Target="../media/hdphoto4.wdp"/><Relationship Id="rId1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customXml" Target="../ink/ink30.xml"/><Relationship Id="rId1" Type="http://schemas.openxmlformats.org/officeDocument/2006/relationships/slideLayout" Target="../slideLayouts/slideLayout7.xml"/><Relationship Id="rId19"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D22CA8B-94C8-2009-F516-DA7373337E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17527" y="1172561"/>
            <a:ext cx="956945" cy="664210"/>
          </a:xfrm>
          <a:prstGeom prst="rect">
            <a:avLst/>
          </a:prstGeom>
          <a:noFill/>
        </p:spPr>
      </p:pic>
      <p:pic>
        <p:nvPicPr>
          <p:cNvPr id="5" name="Image 4">
            <a:extLst>
              <a:ext uri="{FF2B5EF4-FFF2-40B4-BE49-F238E27FC236}">
                <a16:creationId xmlns:a16="http://schemas.microsoft.com/office/drawing/2014/main" id="{B0683FD3-891E-17C1-55DC-2D034EDC028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15639" y="-7447"/>
            <a:ext cx="5760720" cy="1015365"/>
          </a:xfrm>
          <a:prstGeom prst="rect">
            <a:avLst/>
          </a:prstGeom>
          <a:noFill/>
          <a:ln>
            <a:noFill/>
          </a:ln>
        </p:spPr>
      </p:pic>
      <p:sp>
        <p:nvSpPr>
          <p:cNvPr id="10" name="Rectangle : coins arrondis 9">
            <a:extLst>
              <a:ext uri="{FF2B5EF4-FFF2-40B4-BE49-F238E27FC236}">
                <a16:creationId xmlns:a16="http://schemas.microsoft.com/office/drawing/2014/main" id="{9A9D9348-DF38-0498-1249-BF57A5693196}"/>
              </a:ext>
            </a:extLst>
          </p:cNvPr>
          <p:cNvSpPr/>
          <p:nvPr/>
        </p:nvSpPr>
        <p:spPr>
          <a:xfrm>
            <a:off x="1455757" y="3354093"/>
            <a:ext cx="9280477" cy="131695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sz="3200" b="1" dirty="0">
                <a:solidFill>
                  <a:schemeClr val="tx1">
                    <a:lumMod val="95000"/>
                    <a:lumOff val="5000"/>
                  </a:schemeClr>
                </a:solidFill>
              </a:rPr>
              <a:t>Conduite alimentaire dans des élevages laitiers </a:t>
            </a:r>
            <a:r>
              <a:rPr lang="fr-FR" sz="3200" b="1" dirty="0" err="1">
                <a:solidFill>
                  <a:schemeClr val="tx1">
                    <a:lumMod val="95000"/>
                    <a:lumOff val="5000"/>
                  </a:schemeClr>
                </a:solidFill>
              </a:rPr>
              <a:t>adhérants</a:t>
            </a:r>
            <a:r>
              <a:rPr lang="fr-FR" sz="3200" b="1" dirty="0">
                <a:solidFill>
                  <a:schemeClr val="tx1">
                    <a:lumMod val="95000"/>
                    <a:lumOff val="5000"/>
                  </a:schemeClr>
                </a:solidFill>
              </a:rPr>
              <a:t> à des laiteries dans la wilaya de Skikda</a:t>
            </a:r>
          </a:p>
        </p:txBody>
      </p:sp>
      <p:sp>
        <p:nvSpPr>
          <p:cNvPr id="11" name="ZoneTexte 10">
            <a:extLst>
              <a:ext uri="{FF2B5EF4-FFF2-40B4-BE49-F238E27FC236}">
                <a16:creationId xmlns:a16="http://schemas.microsoft.com/office/drawing/2014/main" id="{09099E98-1C98-6CFB-C37D-BE289EAAD446}"/>
              </a:ext>
            </a:extLst>
          </p:cNvPr>
          <p:cNvSpPr txBox="1"/>
          <p:nvPr/>
        </p:nvSpPr>
        <p:spPr>
          <a:xfrm>
            <a:off x="1482373" y="5008729"/>
            <a:ext cx="3466531" cy="923330"/>
          </a:xfrm>
          <a:prstGeom prst="rect">
            <a:avLst/>
          </a:prstGeom>
          <a:noFill/>
        </p:spPr>
        <p:txBody>
          <a:bodyPr wrap="square" rtlCol="0">
            <a:spAutoFit/>
          </a:bodyPr>
          <a:lstStyle/>
          <a:p>
            <a:r>
              <a:rPr lang="fr-FR" dirty="0"/>
              <a:t>Présenté par</a:t>
            </a:r>
          </a:p>
          <a:p>
            <a:r>
              <a:rPr lang="fr-FR" dirty="0"/>
              <a:t>-</a:t>
            </a:r>
            <a:r>
              <a:rPr lang="fr-FR" dirty="0" err="1"/>
              <a:t>Bouchehit</a:t>
            </a:r>
            <a:r>
              <a:rPr lang="fr-FR" dirty="0"/>
              <a:t> </a:t>
            </a:r>
            <a:r>
              <a:rPr lang="fr-FR" dirty="0" err="1"/>
              <a:t>saadi</a:t>
            </a:r>
            <a:r>
              <a:rPr lang="fr-FR" dirty="0"/>
              <a:t> </a:t>
            </a:r>
            <a:r>
              <a:rPr lang="fr-FR" dirty="0" err="1"/>
              <a:t>nour</a:t>
            </a:r>
            <a:r>
              <a:rPr lang="fr-FR" dirty="0"/>
              <a:t> el islam</a:t>
            </a:r>
          </a:p>
          <a:p>
            <a:r>
              <a:rPr lang="fr-FR" dirty="0"/>
              <a:t>- Messaoud </a:t>
            </a:r>
            <a:r>
              <a:rPr lang="fr-FR" dirty="0" err="1"/>
              <a:t>laouar</a:t>
            </a:r>
            <a:r>
              <a:rPr lang="fr-FR" dirty="0"/>
              <a:t> </a:t>
            </a:r>
            <a:r>
              <a:rPr lang="fr-FR" dirty="0" err="1"/>
              <a:t>Ouail</a:t>
            </a:r>
            <a:endParaRPr lang="fr-FR" dirty="0"/>
          </a:p>
        </p:txBody>
      </p:sp>
      <p:sp>
        <p:nvSpPr>
          <p:cNvPr id="2" name="ZoneTexte 1">
            <a:extLst>
              <a:ext uri="{FF2B5EF4-FFF2-40B4-BE49-F238E27FC236}">
                <a16:creationId xmlns:a16="http://schemas.microsoft.com/office/drawing/2014/main" id="{806E9475-C1BF-1DA4-9D89-5207F086D940}"/>
              </a:ext>
            </a:extLst>
          </p:cNvPr>
          <p:cNvSpPr txBox="1"/>
          <p:nvPr/>
        </p:nvSpPr>
        <p:spPr>
          <a:xfrm>
            <a:off x="2916872" y="2196864"/>
            <a:ext cx="7315200" cy="646331"/>
          </a:xfrm>
          <a:prstGeom prst="rect">
            <a:avLst/>
          </a:prstGeom>
          <a:noFill/>
        </p:spPr>
        <p:txBody>
          <a:bodyPr wrap="square" rtlCol="0">
            <a:spAutoFit/>
          </a:bodyPr>
          <a:lstStyle/>
          <a:p>
            <a:r>
              <a:rPr lang="fr-FR" dirty="0"/>
              <a:t>Mémoire Présenté en vue de l’obtention du diplôme de master</a:t>
            </a:r>
          </a:p>
          <a:p>
            <a:r>
              <a:rPr lang="fr-FR" dirty="0"/>
              <a:t> </a:t>
            </a:r>
          </a:p>
        </p:txBody>
      </p:sp>
      <p:sp>
        <p:nvSpPr>
          <p:cNvPr id="7" name="Rectangle 6">
            <a:extLst>
              <a:ext uri="{FF2B5EF4-FFF2-40B4-BE49-F238E27FC236}">
                <a16:creationId xmlns:a16="http://schemas.microsoft.com/office/drawing/2014/main" id="{6DE5F544-CE56-197E-66AC-C0C6ED2CCCB4}"/>
              </a:ext>
            </a:extLst>
          </p:cNvPr>
          <p:cNvSpPr/>
          <p:nvPr/>
        </p:nvSpPr>
        <p:spPr>
          <a:xfrm>
            <a:off x="5084341" y="2469158"/>
            <a:ext cx="2023311" cy="923330"/>
          </a:xfrm>
          <a:prstGeom prst="rect">
            <a:avLst/>
          </a:prstGeom>
          <a:noFill/>
        </p:spPr>
        <p:txBody>
          <a:bodyPr wrap="none" lIns="91440" tIns="45720" rIns="91440" bIns="45720">
            <a:spAutoFit/>
          </a:bodyPr>
          <a:lstStyle/>
          <a:p>
            <a:pPr algn="ctr"/>
            <a:r>
              <a:rPr lang="fr-FR" sz="5400" b="0" cap="none" spc="0" dirty="0">
                <a:ln w="0"/>
                <a:solidFill>
                  <a:schemeClr val="tx1"/>
                </a:solidFill>
                <a:effectLst>
                  <a:outerShdw blurRad="38100" dist="19050" dir="2700000" algn="tl" rotWithShape="0">
                    <a:schemeClr val="dk1">
                      <a:alpha val="40000"/>
                    </a:schemeClr>
                  </a:outerShdw>
                </a:effectLst>
              </a:rPr>
              <a:t>thème</a:t>
            </a:r>
          </a:p>
        </p:txBody>
      </p:sp>
    </p:spTree>
    <p:extLst>
      <p:ext uri="{BB962C8B-B14F-4D97-AF65-F5344CB8AC3E}">
        <p14:creationId xmlns:p14="http://schemas.microsoft.com/office/powerpoint/2010/main" val="17412583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96D56-CD4C-E5CA-83E0-B7A6AE2DED53}"/>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9AA50435-0DB9-94D7-9572-692C89AC55C3}"/>
              </a:ext>
            </a:extLst>
          </p:cNvPr>
          <p:cNvSpPr/>
          <p:nvPr/>
        </p:nvSpPr>
        <p:spPr>
          <a:xfrm>
            <a:off x="11944257" y="60712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introduction</a:t>
            </a:r>
          </a:p>
        </p:txBody>
      </p:sp>
      <p:sp>
        <p:nvSpPr>
          <p:cNvPr id="3" name="Rectangle : coins arrondis 2">
            <a:extLst>
              <a:ext uri="{FF2B5EF4-FFF2-40B4-BE49-F238E27FC236}">
                <a16:creationId xmlns:a16="http://schemas.microsoft.com/office/drawing/2014/main" id="{5843ECE1-218F-CCC0-9484-834EE0BEB0C7}"/>
              </a:ext>
            </a:extLst>
          </p:cNvPr>
          <p:cNvSpPr/>
          <p:nvPr/>
        </p:nvSpPr>
        <p:spPr>
          <a:xfrm>
            <a:off x="4429932" y="27740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Base méthodologique</a:t>
            </a:r>
          </a:p>
        </p:txBody>
      </p:sp>
      <p:sp>
        <p:nvSpPr>
          <p:cNvPr id="6" name="ZoneTexte 5">
            <a:extLst>
              <a:ext uri="{FF2B5EF4-FFF2-40B4-BE49-F238E27FC236}">
                <a16:creationId xmlns:a16="http://schemas.microsoft.com/office/drawing/2014/main" id="{92B66964-6C44-555D-3531-526B0D6CDB0C}"/>
              </a:ext>
            </a:extLst>
          </p:cNvPr>
          <p:cNvSpPr txBox="1"/>
          <p:nvPr/>
        </p:nvSpPr>
        <p:spPr>
          <a:xfrm>
            <a:off x="700893" y="1894551"/>
            <a:ext cx="9328931" cy="2431435"/>
          </a:xfrm>
          <a:prstGeom prst="rect">
            <a:avLst/>
          </a:prstGeom>
          <a:noFill/>
        </p:spPr>
        <p:txBody>
          <a:bodyPr wrap="square" rtlCol="0">
            <a:spAutoFit/>
          </a:bodyPr>
          <a:lstStyle/>
          <a:p>
            <a:pPr>
              <a:buNone/>
            </a:pPr>
            <a:r>
              <a:rPr lang="fr-FR" sz="3200" b="1" dirty="0">
                <a:latin typeface="Arial Black" panose="020B0A04020102020204" pitchFamily="34" charset="0"/>
              </a:rPr>
              <a:t>Traitement des données</a:t>
            </a:r>
          </a:p>
          <a:p>
            <a:endParaRPr lang="fr-FR" sz="2400" dirty="0">
              <a:latin typeface="Arial" panose="020B0604020202020204" pitchFamily="34" charset="0"/>
              <a:cs typeface="Arial" panose="020B0604020202020204" pitchFamily="34" charset="0"/>
            </a:endParaRPr>
          </a:p>
          <a:p>
            <a:r>
              <a:rPr lang="fr-FR" sz="2400" dirty="0">
                <a:latin typeface="Arial" panose="020B0604020202020204" pitchFamily="34" charset="0"/>
                <a:cs typeface="Arial" panose="020B0604020202020204" pitchFamily="34" charset="0"/>
              </a:rPr>
              <a:t>Nous avons traité les données à l’aide du logiciel Microsoft Excel 2007 ,cette étape à permis de classer les donner selon le variable statistique, l’analyse statistique a été menée de manière descriptive </a:t>
            </a:r>
            <a:r>
              <a:rPr lang="fr-FR" sz="2000" dirty="0">
                <a:latin typeface="Arial" panose="020B0604020202020204" pitchFamily="34" charset="0"/>
                <a:cs typeface="Arial" panose="020B0604020202020204" pitchFamily="34" charset="0"/>
              </a:rPr>
              <a:t>et </a:t>
            </a:r>
            <a:r>
              <a:rPr lang="fr-FR" sz="2400" dirty="0">
                <a:latin typeface="Arial" panose="020B0604020202020204" pitchFamily="34" charset="0"/>
                <a:cs typeface="Arial" panose="020B0604020202020204" pitchFamily="34" charset="0"/>
              </a:rPr>
              <a:t>en représentant certaines données sous forme de graphiques</a:t>
            </a:r>
          </a:p>
        </p:txBody>
      </p:sp>
    </p:spTree>
    <p:extLst>
      <p:ext uri="{BB962C8B-B14F-4D97-AF65-F5344CB8AC3E}">
        <p14:creationId xmlns:p14="http://schemas.microsoft.com/office/powerpoint/2010/main" val="83321681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AA80D-3764-6EBF-EF07-A2596BD2EF4A}"/>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760B408F-5A27-BC61-1BCF-CD430B4D05C3}"/>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421AC5F0-835F-D586-E61A-A5D89B0EA507}"/>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6F2A839A-012D-0CF9-C11C-180F7480A8C2}"/>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30A64C65-C223-7E79-9A8C-8A3AA5DD9172}"/>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B5DDEDD7-F911-A1E5-344E-B730DF776F7D}"/>
              </a:ext>
            </a:extLst>
          </p:cNvPr>
          <p:cNvSpPr/>
          <p:nvPr/>
        </p:nvSpPr>
        <p:spPr>
          <a:xfrm>
            <a:off x="0" y="0"/>
            <a:ext cx="12192000" cy="6858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a:extLst>
              <a:ext uri="{FF2B5EF4-FFF2-40B4-BE49-F238E27FC236}">
                <a16:creationId xmlns:a16="http://schemas.microsoft.com/office/drawing/2014/main" id="{8ADE6682-8284-3A69-2762-B46680125B67}"/>
              </a:ext>
            </a:extLst>
          </p:cNvPr>
          <p:cNvSpPr/>
          <p:nvPr/>
        </p:nvSpPr>
        <p:spPr>
          <a:xfrm>
            <a:off x="4861372" y="102104"/>
            <a:ext cx="457200" cy="94759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3CE66DCD-21DE-6B27-AE35-743A964B37AA}"/>
              </a:ext>
            </a:extLst>
          </p:cNvPr>
          <p:cNvSpPr/>
          <p:nvPr/>
        </p:nvSpPr>
        <p:spPr>
          <a:xfrm>
            <a:off x="13656" y="181490"/>
            <a:ext cx="1345014" cy="887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66F3134A-219B-C638-DA58-ED1AB1152444}"/>
              </a:ext>
            </a:extLst>
          </p:cNvPr>
          <p:cNvSpPr/>
          <p:nvPr/>
        </p:nvSpPr>
        <p:spPr>
          <a:xfrm>
            <a:off x="14423" y="1338005"/>
            <a:ext cx="722799" cy="454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CB8A8AFA-A3C1-A172-D989-C5DE160026AE}"/>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1288033"/>
            <a:ext cx="617359" cy="617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E0ED87B-A348-B572-F4BC-BE39954D8E9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103069"/>
            <a:ext cx="997095" cy="9970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18DA9C7F-B787-6AB8-1F7B-17B1B7F1F5BA}"/>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6240DC6E-4D03-EC63-10AB-CC7D4A2DFC6A}"/>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7BD5785C-B239-A889-6369-5913EB3B5CD8}"/>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BFEF4653-F5F1-99A7-EB12-9643DDE8CC1E}"/>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F52BE2E7-FEE4-189D-D827-B6023A97B38B}"/>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02230152-B818-EEDA-1CDE-2E61E8AD589C}"/>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48E1B0F1-3D9A-1A9D-B6C2-35B2B1E5488F}"/>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F6C28949-A41F-B1C0-E3AF-4983A1613E19}"/>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FFBBD9B9-D8B1-820B-F180-1D90AF090052}"/>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DAA51C8A-4E08-B0E2-955B-87268CE793F5}"/>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F564585E-3786-9E07-8A9C-37AC131FAC12}"/>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427FA54B-7084-B89C-00D6-4C3053E8EA3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ED952E3-6E46-851C-579D-24BB3C9E821B}"/>
              </a:ext>
            </a:extLst>
          </p:cNvPr>
          <p:cNvSpPr txBox="1"/>
          <p:nvPr/>
        </p:nvSpPr>
        <p:spPr>
          <a:xfrm>
            <a:off x="2622726" y="1069449"/>
            <a:ext cx="6946547" cy="830997"/>
          </a:xfrm>
          <a:prstGeom prst="rect">
            <a:avLst/>
          </a:prstGeom>
          <a:noFill/>
        </p:spPr>
        <p:txBody>
          <a:bodyPr wrap="square" rtlCol="0">
            <a:spAutoFit/>
          </a:bodyPr>
          <a:lstStyle/>
          <a:p>
            <a:r>
              <a:rPr lang="fr-FR" sz="2400" b="1" dirty="0">
                <a:latin typeface="Arial Black" panose="020B0A04020102020204" pitchFamily="34" charset="0"/>
              </a:rPr>
              <a:t>Localisation des exploitations laitières enquêtées</a:t>
            </a:r>
          </a:p>
        </p:txBody>
      </p:sp>
      <p:sp>
        <p:nvSpPr>
          <p:cNvPr id="8" name="ZoneTexte 7">
            <a:extLst>
              <a:ext uri="{FF2B5EF4-FFF2-40B4-BE49-F238E27FC236}">
                <a16:creationId xmlns:a16="http://schemas.microsoft.com/office/drawing/2014/main" id="{E3BF61C3-C722-C0AB-27E7-145BF7DC3856}"/>
              </a:ext>
            </a:extLst>
          </p:cNvPr>
          <p:cNvSpPr txBox="1"/>
          <p:nvPr/>
        </p:nvSpPr>
        <p:spPr>
          <a:xfrm>
            <a:off x="2010669" y="1847014"/>
            <a:ext cx="9866641" cy="646331"/>
          </a:xfrm>
          <a:prstGeom prst="rect">
            <a:avLst/>
          </a:prstGeom>
          <a:noFill/>
        </p:spPr>
        <p:txBody>
          <a:bodyPr wrap="square" rtlCol="0">
            <a:spAutoFit/>
          </a:bodyPr>
          <a:lstStyle/>
          <a:p>
            <a:r>
              <a:rPr lang="fr-FR" dirty="0"/>
              <a:t>L’étude a porté sur le suivi de vingt (20) exploitations laitières réparties sur cinq (05) communes de la wilaya de Skikda</a:t>
            </a:r>
            <a:r>
              <a:rPr lang="ar-DZ" dirty="0"/>
              <a:t>,</a:t>
            </a:r>
            <a:endParaRPr lang="fr-FR" dirty="0"/>
          </a:p>
        </p:txBody>
      </p:sp>
      <p:pic>
        <p:nvPicPr>
          <p:cNvPr id="11" name="Image 10">
            <a:extLst>
              <a:ext uri="{FF2B5EF4-FFF2-40B4-BE49-F238E27FC236}">
                <a16:creationId xmlns:a16="http://schemas.microsoft.com/office/drawing/2014/main" id="{700C7846-9C9D-70B5-0C7C-19007B7853B5}"/>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3376384" y="2659487"/>
            <a:ext cx="5088569" cy="4107761"/>
          </a:xfrm>
          <a:prstGeom prst="rect">
            <a:avLst/>
          </a:prstGeom>
        </p:spPr>
      </p:pic>
      <p:sp>
        <p:nvSpPr>
          <p:cNvPr id="6" name="Rectangle : coins arrondis 5">
            <a:extLst>
              <a:ext uri="{FF2B5EF4-FFF2-40B4-BE49-F238E27FC236}">
                <a16:creationId xmlns:a16="http://schemas.microsoft.com/office/drawing/2014/main" id="{5FA8D5F7-9AD9-A05E-C518-A95FBA29C899}"/>
              </a:ext>
            </a:extLst>
          </p:cNvPr>
          <p:cNvSpPr/>
          <p:nvPr/>
        </p:nvSpPr>
        <p:spPr>
          <a:xfrm>
            <a:off x="4444219" y="15863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Résultats et discussion</a:t>
            </a:r>
          </a:p>
        </p:txBody>
      </p:sp>
    </p:spTree>
    <p:extLst>
      <p:ext uri="{BB962C8B-B14F-4D97-AF65-F5344CB8AC3E}">
        <p14:creationId xmlns:p14="http://schemas.microsoft.com/office/powerpoint/2010/main" val="326050441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242DB-26DC-BB3C-49D3-75B7EE6BBDAA}"/>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5F814E14-F539-6F66-D082-74FA8DEFDA6C}"/>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075BE73D-9823-5391-B682-08E0A88B6826}"/>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A1B5ACFF-544B-B236-3AD6-2409F21D2FAD}"/>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5DAAA2A1-223B-F33C-72D1-F4A2D3F66679}"/>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64B1C5A6-6343-3BF6-CEAD-E201145D8E51}"/>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C9B2F7F1-A7BD-5E95-FDEF-7320BF20A7C5}"/>
              </a:ext>
            </a:extLst>
          </p:cNvPr>
          <p:cNvSpPr/>
          <p:nvPr/>
        </p:nvSpPr>
        <p:spPr>
          <a:xfrm>
            <a:off x="13656" y="181490"/>
            <a:ext cx="1345014" cy="887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0FC0BCEA-77FA-8EA8-6229-1636F83FC46B}"/>
              </a:ext>
            </a:extLst>
          </p:cNvPr>
          <p:cNvSpPr/>
          <p:nvPr/>
        </p:nvSpPr>
        <p:spPr>
          <a:xfrm>
            <a:off x="14423" y="1338005"/>
            <a:ext cx="722799" cy="454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6DD24AAC-D9CA-8F7C-9425-A40451C97975}"/>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1288033"/>
            <a:ext cx="617359" cy="617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5FCAC4-B41D-FDE0-8077-529C260B5E2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103069"/>
            <a:ext cx="997095" cy="9970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FC9CDB36-ABE5-76F7-613D-AE7952C270E4}"/>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E184FA7B-21CD-7FFD-AF72-B4EA0CA9BF2D}"/>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1264C024-D3AB-5166-EF0A-94CCFDB5F405}"/>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960D9FD4-AB17-83ED-6963-3F340767467E}"/>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34FEC720-C3D7-F354-D1C0-85A027F2D1E3}"/>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648E7863-3C38-4878-77E7-50A5D339D865}"/>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FDF0F5CA-1ABE-EA94-18A0-46D87A821BFF}"/>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A8D938D2-B3B7-18CB-F895-BFBC6E82AA2A}"/>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616C0774-379B-171C-DF28-93B6F24751BE}"/>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95C08801-3EBB-0BF0-E2CE-5D3B24B16DD4}"/>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550AF13D-4997-D4E4-D9E4-BD3CE6B8F647}"/>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FEA87246-D076-00B8-390C-9E94FECBBC7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826B3759-6745-6C22-F1BB-FFE28E982905}"/>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Localisation des exploitations laitières enquêtées</a:t>
            </a:r>
          </a:p>
        </p:txBody>
      </p:sp>
      <p:pic>
        <p:nvPicPr>
          <p:cNvPr id="11" name="Image 10">
            <a:extLst>
              <a:ext uri="{FF2B5EF4-FFF2-40B4-BE49-F238E27FC236}">
                <a16:creationId xmlns:a16="http://schemas.microsoft.com/office/drawing/2014/main" id="{2D0B7592-DB90-235E-2EB8-EC9B69DC86F1}"/>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12583" t="25705" r="45334" b="15219"/>
          <a:stretch>
            <a:fillRect/>
          </a:stretch>
        </p:blipFill>
        <p:spPr>
          <a:xfrm>
            <a:off x="1681659" y="1338005"/>
            <a:ext cx="3758014" cy="425860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pic>
      <mc:AlternateContent xmlns:mc="http://schemas.openxmlformats.org/markup-compatibility/2006" xmlns:p14="http://schemas.microsoft.com/office/powerpoint/2010/main">
        <mc:Choice Requires="p14">
          <p:contentPart p14:bwMode="auto" r:id="rId18">
            <p14:nvContentPartPr>
              <p14:cNvPr id="6" name="Encre 5">
                <a:extLst>
                  <a:ext uri="{FF2B5EF4-FFF2-40B4-BE49-F238E27FC236}">
                    <a16:creationId xmlns:a16="http://schemas.microsoft.com/office/drawing/2014/main" id="{B20D7017-ECD3-855D-D023-883AF9FE3573}"/>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B20D7017-ECD3-855D-D023-883AF9FE3573}"/>
                  </a:ext>
                </a:extLst>
              </p:cNvPr>
              <p:cNvPicPr/>
              <p:nvPr/>
            </p:nvPicPr>
            <p:blipFill>
              <a:blip r:embed="rId19"/>
              <a:stretch>
                <a:fillRect/>
              </a:stretch>
            </p:blipFill>
            <p:spPr>
              <a:xfrm>
                <a:off x="1896159" y="3119789"/>
                <a:ext cx="12600" cy="12600"/>
              </a:xfrm>
              <a:prstGeom prst="rect">
                <a:avLst/>
              </a:prstGeom>
            </p:spPr>
          </p:pic>
        </mc:Fallback>
      </mc:AlternateContent>
      <p:sp>
        <p:nvSpPr>
          <p:cNvPr id="15" name="ZoneTexte 14">
            <a:extLst>
              <a:ext uri="{FF2B5EF4-FFF2-40B4-BE49-F238E27FC236}">
                <a16:creationId xmlns:a16="http://schemas.microsoft.com/office/drawing/2014/main" id="{C9E62A16-644F-28F6-74FC-4FF5D32BDA8F}"/>
              </a:ext>
            </a:extLst>
          </p:cNvPr>
          <p:cNvSpPr txBox="1"/>
          <p:nvPr/>
        </p:nvSpPr>
        <p:spPr>
          <a:xfrm rot="20040424">
            <a:off x="2609206" y="4477373"/>
            <a:ext cx="1467494" cy="276999"/>
          </a:xfrm>
          <a:prstGeom prst="rect">
            <a:avLst/>
          </a:prstGeom>
          <a:noFill/>
        </p:spPr>
        <p:txBody>
          <a:bodyPr wrap="square" rtlCol="0">
            <a:spAutoFit/>
          </a:bodyPr>
          <a:lstStyle/>
          <a:p>
            <a:r>
              <a:rPr lang="fr-FR" sz="1200" b="1" dirty="0"/>
              <a:t>Béni </a:t>
            </a:r>
            <a:r>
              <a:rPr lang="fr-FR" sz="1200" b="1" dirty="0" err="1"/>
              <a:t>ouelbane</a:t>
            </a:r>
            <a:endParaRPr lang="fr-FR" sz="1200" b="1" dirty="0"/>
          </a:p>
        </p:txBody>
      </p:sp>
      <p:sp>
        <p:nvSpPr>
          <p:cNvPr id="17" name="ZoneTexte 16">
            <a:extLst>
              <a:ext uri="{FF2B5EF4-FFF2-40B4-BE49-F238E27FC236}">
                <a16:creationId xmlns:a16="http://schemas.microsoft.com/office/drawing/2014/main" id="{221083CC-0A15-F15E-C717-3F30E13C7799}"/>
              </a:ext>
            </a:extLst>
          </p:cNvPr>
          <p:cNvSpPr txBox="1"/>
          <p:nvPr/>
        </p:nvSpPr>
        <p:spPr>
          <a:xfrm>
            <a:off x="6214306" y="1792695"/>
            <a:ext cx="5493694"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huit (8) exploitations dans la commune de Beni Ouabaïne</a:t>
            </a:r>
          </a:p>
        </p:txBody>
      </p:sp>
    </p:spTree>
    <p:extLst>
      <p:ext uri="{BB962C8B-B14F-4D97-AF65-F5344CB8AC3E}">
        <p14:creationId xmlns:p14="http://schemas.microsoft.com/office/powerpoint/2010/main" val="1435298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F6673-EE6B-74E6-D52B-439897551B56}"/>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651ADFE1-067F-E2A0-144A-85CEF1971CEF}"/>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045D02A2-5104-8C07-88BD-F5A5B6A386DF}"/>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92A4D356-29A3-CC00-2464-DD841F4D080F}"/>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B4F6447D-97E6-76E8-68A3-9229921B8052}"/>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77F9DF04-3630-1EBD-A20F-F97BB3DBE8F0}"/>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231D5A27-F479-AF90-E379-C7716C6FBD04}"/>
              </a:ext>
            </a:extLst>
          </p:cNvPr>
          <p:cNvSpPr/>
          <p:nvPr/>
        </p:nvSpPr>
        <p:spPr>
          <a:xfrm>
            <a:off x="13656" y="181490"/>
            <a:ext cx="1345014" cy="887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D9EB1341-9B5E-1972-7D5B-AC0E1DA0740C}"/>
              </a:ext>
            </a:extLst>
          </p:cNvPr>
          <p:cNvSpPr/>
          <p:nvPr/>
        </p:nvSpPr>
        <p:spPr>
          <a:xfrm>
            <a:off x="14423" y="1338005"/>
            <a:ext cx="722799" cy="454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E320FFC7-32D8-7049-DA3F-DD4B34605EF5}"/>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1288033"/>
            <a:ext cx="617359" cy="617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F465D89-E3E4-1F2C-C8E8-604245C47B80}"/>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103069"/>
            <a:ext cx="997095" cy="9970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C536A45F-9C56-C38D-E7E0-B9983176996E}"/>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D9A7A34C-D609-8924-8E3C-B7D36E83883A}"/>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BAAB232D-A120-6901-4799-8A493535285C}"/>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6154695A-24E8-D7D8-F1AC-5B9767509E73}"/>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97399520-8DD7-4A64-782D-3FF8A2748E6B}"/>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74361A9D-6D9D-49F6-4431-914F0FF75767}"/>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46F74ED4-495B-0883-DF58-6DF6D2441410}"/>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A39726BF-004B-C532-2F0C-0C5F7E220809}"/>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BBB33915-BE5E-DA0D-0F41-870D9D99AEBF}"/>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4A23061B-4097-51CE-C08F-01A98D15C1E2}"/>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6CC74D85-BABB-DBE3-098F-77045AFD4C8A}"/>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AB714F05-89B6-BF4D-50B2-15420FA8E58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602DBA0E-9358-BAD5-CA22-5A38298F039A}"/>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Localisation des exploitations laitières enquêtées</a:t>
            </a:r>
          </a:p>
        </p:txBody>
      </p:sp>
      <p:pic>
        <p:nvPicPr>
          <p:cNvPr id="11" name="Image 10">
            <a:extLst>
              <a:ext uri="{FF2B5EF4-FFF2-40B4-BE49-F238E27FC236}">
                <a16:creationId xmlns:a16="http://schemas.microsoft.com/office/drawing/2014/main" id="{6BFAC32D-B1E8-38E1-DC76-05793010F48C}"/>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6923" t="5177" r="50994" b="35747"/>
          <a:stretch>
            <a:fillRect/>
          </a:stretch>
        </p:blipFill>
        <p:spPr>
          <a:xfrm>
            <a:off x="1809069" y="1845537"/>
            <a:ext cx="3758014" cy="4258600"/>
          </a:xfrm>
          <a:prstGeom prst="rect">
            <a:avLst/>
          </a:prstGeom>
          <a:ln>
            <a:noFill/>
          </a:ln>
        </p:spPr>
        <p:style>
          <a:lnRef idx="2">
            <a:schemeClr val="dk1"/>
          </a:lnRef>
          <a:fillRef idx="1">
            <a:schemeClr val="lt1"/>
          </a:fillRef>
          <a:effectRef idx="0">
            <a:schemeClr val="dk1"/>
          </a:effectRef>
          <a:fontRef idx="minor">
            <a:schemeClr val="dk1"/>
          </a:fontRef>
        </p:style>
      </p:pic>
      <mc:AlternateContent xmlns:mc="http://schemas.openxmlformats.org/markup-compatibility/2006" xmlns:p14="http://schemas.microsoft.com/office/powerpoint/2010/main">
        <mc:Choice Requires="p14">
          <p:contentPart p14:bwMode="auto" r:id="rId18">
            <p14:nvContentPartPr>
              <p14:cNvPr id="6" name="Encre 5">
                <a:extLst>
                  <a:ext uri="{FF2B5EF4-FFF2-40B4-BE49-F238E27FC236}">
                    <a16:creationId xmlns:a16="http://schemas.microsoft.com/office/drawing/2014/main" id="{CEE9462B-8FB7-120A-EEED-06DD51D04151}"/>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CEE9462B-8FB7-120A-EEED-06DD51D04151}"/>
                  </a:ext>
                </a:extLst>
              </p:cNvPr>
              <p:cNvPicPr/>
              <p:nvPr/>
            </p:nvPicPr>
            <p:blipFill>
              <a:blip r:embed="rId19"/>
              <a:stretch>
                <a:fillRect/>
              </a:stretch>
            </p:blipFill>
            <p:spPr>
              <a:xfrm>
                <a:off x="1896159" y="3119789"/>
                <a:ext cx="12600" cy="12600"/>
              </a:xfrm>
              <a:prstGeom prst="rect">
                <a:avLst/>
              </a:prstGeom>
            </p:spPr>
          </p:pic>
        </mc:Fallback>
      </mc:AlternateContent>
      <p:sp>
        <p:nvSpPr>
          <p:cNvPr id="15" name="ZoneTexte 14">
            <a:extLst>
              <a:ext uri="{FF2B5EF4-FFF2-40B4-BE49-F238E27FC236}">
                <a16:creationId xmlns:a16="http://schemas.microsoft.com/office/drawing/2014/main" id="{03ECFE08-F39C-4F87-2C66-27A805BED6FB}"/>
              </a:ext>
            </a:extLst>
          </p:cNvPr>
          <p:cNvSpPr txBox="1"/>
          <p:nvPr/>
        </p:nvSpPr>
        <p:spPr>
          <a:xfrm rot="20040424">
            <a:off x="3137807" y="4225125"/>
            <a:ext cx="1467494" cy="461665"/>
          </a:xfrm>
          <a:prstGeom prst="rect">
            <a:avLst/>
          </a:prstGeom>
          <a:noFill/>
        </p:spPr>
        <p:txBody>
          <a:bodyPr wrap="square" rtlCol="0">
            <a:spAutoFit/>
          </a:bodyPr>
          <a:lstStyle/>
          <a:p>
            <a:r>
              <a:rPr lang="fr-FR" sz="1200" b="1" dirty="0"/>
              <a:t>Bin </a:t>
            </a:r>
          </a:p>
          <a:p>
            <a:r>
              <a:rPr lang="fr-FR" sz="1200" b="1" dirty="0" err="1"/>
              <a:t>elouidane</a:t>
            </a:r>
            <a:endParaRPr lang="fr-FR" sz="1200" b="1" dirty="0"/>
          </a:p>
        </p:txBody>
      </p:sp>
      <p:sp>
        <p:nvSpPr>
          <p:cNvPr id="17" name="ZoneTexte 16">
            <a:extLst>
              <a:ext uri="{FF2B5EF4-FFF2-40B4-BE49-F238E27FC236}">
                <a16:creationId xmlns:a16="http://schemas.microsoft.com/office/drawing/2014/main" id="{D80F1010-2A08-57D4-C224-680DECC976AF}"/>
              </a:ext>
            </a:extLst>
          </p:cNvPr>
          <p:cNvSpPr txBox="1"/>
          <p:nvPr/>
        </p:nvSpPr>
        <p:spPr>
          <a:xfrm>
            <a:off x="6214306" y="1792695"/>
            <a:ext cx="5493694"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huit (8) exploitations dans la commune de Beni Ouabaïne</a:t>
            </a:r>
          </a:p>
        </p:txBody>
      </p:sp>
      <p:sp>
        <p:nvSpPr>
          <p:cNvPr id="9" name="ZoneTexte 8">
            <a:extLst>
              <a:ext uri="{FF2B5EF4-FFF2-40B4-BE49-F238E27FC236}">
                <a16:creationId xmlns:a16="http://schemas.microsoft.com/office/drawing/2014/main" id="{423940D9-F661-0327-9F09-3D062B20E14E}"/>
              </a:ext>
            </a:extLst>
          </p:cNvPr>
          <p:cNvSpPr txBox="1"/>
          <p:nvPr/>
        </p:nvSpPr>
        <p:spPr>
          <a:xfrm>
            <a:off x="6214306" y="2429075"/>
            <a:ext cx="5493694"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six (6) dans la commune de Bin El </a:t>
            </a:r>
            <a:r>
              <a:rPr lang="fr-FR" dirty="0" err="1">
                <a:latin typeface="Arial" panose="020B0604020202020204" pitchFamily="34" charset="0"/>
                <a:cs typeface="Arial" panose="020B0604020202020204" pitchFamily="34" charset="0"/>
              </a:rPr>
              <a:t>Ouidane</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37568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943C2-0BE2-9D18-92B7-F8AD8FD7E0C2}"/>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60B8B9C0-64C9-9B10-A6ED-25E49DA573C1}"/>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4EA1CBB5-A513-BB2C-2412-AAADBAC13A4A}"/>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84194213-F37E-FBC9-06F5-5CC4B5A87E21}"/>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D1E44E2E-0069-875E-485B-BB78EBDDBCEB}"/>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2A92426D-B045-5A89-4192-67767A75A4FA}"/>
              </a:ext>
            </a:extLst>
          </p:cNvPr>
          <p:cNvSpPr/>
          <p:nvPr/>
        </p:nvSpPr>
        <p:spPr>
          <a:xfrm>
            <a:off x="0" y="0"/>
            <a:ext cx="12192000" cy="6858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5034C789-3FD3-8EF9-F2DE-1BBC764A7160}"/>
              </a:ext>
            </a:extLst>
          </p:cNvPr>
          <p:cNvSpPr/>
          <p:nvPr/>
        </p:nvSpPr>
        <p:spPr>
          <a:xfrm>
            <a:off x="13656" y="181490"/>
            <a:ext cx="1345014" cy="887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AECE0E86-E1CF-FA37-BD29-BC631ED35180}"/>
              </a:ext>
            </a:extLst>
          </p:cNvPr>
          <p:cNvSpPr/>
          <p:nvPr/>
        </p:nvSpPr>
        <p:spPr>
          <a:xfrm>
            <a:off x="14423" y="1338005"/>
            <a:ext cx="722799" cy="454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D7448955-618E-3459-167B-7FB3B7FC0015}"/>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1288033"/>
            <a:ext cx="617359" cy="617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6A6D07-B778-78AB-E05D-9B792B3A819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103069"/>
            <a:ext cx="997095" cy="9970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52C0B72B-4C71-47D4-DCFB-58685C37F482}"/>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41D19594-A341-A232-0DD3-405B8DF0B981}"/>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62292730-1E82-453C-D387-24590660A886}"/>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9F0FC81F-F32D-7C6B-F780-E4AF967CC834}"/>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53E5799E-8963-3753-61A1-B65841E69AA0}"/>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F29D7C31-E964-F626-9794-BC6B0AFD7E70}"/>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77CE1FA0-766E-9BDB-52E0-0343E04C2AC2}"/>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387E3FBE-4CEB-BCBE-C3CB-53F645E7A4D2}"/>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858D8D92-EBEB-BCC1-DBF4-62DD7D3141BA}"/>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1F736DEB-393D-432A-1508-997D8831D5A8}"/>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5E17310D-48AA-722C-3E47-BD3278964200}"/>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0B4EF32D-8A01-8186-F495-8DD508BEB841}"/>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548F9D20-D14B-90FD-DFC5-C5FFB2DCDBA9}"/>
              </a:ext>
            </a:extLst>
          </p:cNvPr>
          <p:cNvSpPr txBox="1"/>
          <p:nvPr/>
        </p:nvSpPr>
        <p:spPr>
          <a:xfrm>
            <a:off x="2622727" y="290694"/>
            <a:ext cx="6946547" cy="461665"/>
          </a:xfrm>
          <a:prstGeom prst="rect">
            <a:avLst/>
          </a:prstGeom>
          <a:noFill/>
        </p:spPr>
        <p:txBody>
          <a:bodyPr wrap="square" rtlCol="0">
            <a:spAutoFit/>
          </a:bodyPr>
          <a:lstStyle/>
          <a:p>
            <a:r>
              <a:rPr lang="fr-FR" sz="2400" b="1" dirty="0"/>
              <a:t>Localisation des exploitations laitières enquêtées</a:t>
            </a:r>
          </a:p>
        </p:txBody>
      </p:sp>
      <p:pic>
        <p:nvPicPr>
          <p:cNvPr id="11" name="Image 10">
            <a:extLst>
              <a:ext uri="{FF2B5EF4-FFF2-40B4-BE49-F238E27FC236}">
                <a16:creationId xmlns:a16="http://schemas.microsoft.com/office/drawing/2014/main" id="{F49246F7-3B8B-CDAC-05B4-4BF0BFD9E5A8}"/>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36440" t="29644" r="21477" b="11280"/>
          <a:stretch>
            <a:fillRect/>
          </a:stretch>
        </p:blipFill>
        <p:spPr>
          <a:xfrm>
            <a:off x="1809069" y="1845537"/>
            <a:ext cx="3758014" cy="4258600"/>
          </a:xfrm>
          <a:prstGeom prst="rect">
            <a:avLst/>
          </a:prstGeom>
          <a:ln>
            <a:noFill/>
          </a:ln>
        </p:spPr>
        <p:style>
          <a:lnRef idx="2">
            <a:schemeClr val="dk1"/>
          </a:lnRef>
          <a:fillRef idx="1">
            <a:schemeClr val="lt1"/>
          </a:fillRef>
          <a:effectRef idx="0">
            <a:schemeClr val="dk1"/>
          </a:effectRef>
          <a:fontRef idx="minor">
            <a:schemeClr val="dk1"/>
          </a:fontRef>
        </p:style>
      </p:pic>
      <mc:AlternateContent xmlns:mc="http://schemas.openxmlformats.org/markup-compatibility/2006" xmlns:p14="http://schemas.microsoft.com/office/powerpoint/2010/main">
        <mc:Choice Requires="p14">
          <p:contentPart p14:bwMode="auto" r:id="rId18">
            <p14:nvContentPartPr>
              <p14:cNvPr id="6" name="Encre 5">
                <a:extLst>
                  <a:ext uri="{FF2B5EF4-FFF2-40B4-BE49-F238E27FC236}">
                    <a16:creationId xmlns:a16="http://schemas.microsoft.com/office/drawing/2014/main" id="{CAE2BD02-FAF6-AD93-8985-CFF10B3359A1}"/>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CAE2BD02-FAF6-AD93-8985-CFF10B3359A1}"/>
                  </a:ext>
                </a:extLst>
              </p:cNvPr>
              <p:cNvPicPr/>
              <p:nvPr/>
            </p:nvPicPr>
            <p:blipFill>
              <a:blip r:embed="rId19"/>
              <a:stretch>
                <a:fillRect/>
              </a:stretch>
            </p:blipFill>
            <p:spPr>
              <a:xfrm>
                <a:off x="1896159" y="3119789"/>
                <a:ext cx="12600" cy="12600"/>
              </a:xfrm>
              <a:prstGeom prst="rect">
                <a:avLst/>
              </a:prstGeom>
            </p:spPr>
          </p:pic>
        </mc:Fallback>
      </mc:AlternateContent>
      <p:sp>
        <p:nvSpPr>
          <p:cNvPr id="15" name="ZoneTexte 14">
            <a:extLst>
              <a:ext uri="{FF2B5EF4-FFF2-40B4-BE49-F238E27FC236}">
                <a16:creationId xmlns:a16="http://schemas.microsoft.com/office/drawing/2014/main" id="{AB98B47B-B069-281E-3206-4F3240CFC663}"/>
              </a:ext>
            </a:extLst>
          </p:cNvPr>
          <p:cNvSpPr txBox="1"/>
          <p:nvPr/>
        </p:nvSpPr>
        <p:spPr>
          <a:xfrm rot="20040424">
            <a:off x="3137807" y="3642139"/>
            <a:ext cx="1467494" cy="276999"/>
          </a:xfrm>
          <a:prstGeom prst="rect">
            <a:avLst/>
          </a:prstGeom>
          <a:noFill/>
        </p:spPr>
        <p:txBody>
          <a:bodyPr wrap="square" rtlCol="0">
            <a:spAutoFit/>
          </a:bodyPr>
          <a:lstStyle/>
          <a:p>
            <a:r>
              <a:rPr lang="fr-FR" sz="1200" b="1" dirty="0" err="1"/>
              <a:t>Azzaba</a:t>
            </a:r>
            <a:endParaRPr lang="fr-FR" sz="1200" b="1" dirty="0"/>
          </a:p>
        </p:txBody>
      </p:sp>
      <p:sp>
        <p:nvSpPr>
          <p:cNvPr id="17" name="ZoneTexte 16">
            <a:extLst>
              <a:ext uri="{FF2B5EF4-FFF2-40B4-BE49-F238E27FC236}">
                <a16:creationId xmlns:a16="http://schemas.microsoft.com/office/drawing/2014/main" id="{3975D751-4B43-AED0-56F1-78BF19ECFA1F}"/>
              </a:ext>
            </a:extLst>
          </p:cNvPr>
          <p:cNvSpPr txBox="1"/>
          <p:nvPr/>
        </p:nvSpPr>
        <p:spPr>
          <a:xfrm>
            <a:off x="6214306" y="1792695"/>
            <a:ext cx="5493694" cy="646331"/>
          </a:xfrm>
          <a:prstGeom prst="rect">
            <a:avLst/>
          </a:prstGeom>
          <a:noFill/>
        </p:spPr>
        <p:txBody>
          <a:bodyPr wrap="square" rtlCol="0">
            <a:spAutoFit/>
          </a:bodyPr>
          <a:lstStyle/>
          <a:p>
            <a:r>
              <a:rPr lang="fr-FR" dirty="0"/>
              <a:t>huit (8) exploitations dans la commune de Beni Ouabaïne</a:t>
            </a:r>
          </a:p>
        </p:txBody>
      </p:sp>
      <p:sp>
        <p:nvSpPr>
          <p:cNvPr id="9" name="ZoneTexte 8">
            <a:extLst>
              <a:ext uri="{FF2B5EF4-FFF2-40B4-BE49-F238E27FC236}">
                <a16:creationId xmlns:a16="http://schemas.microsoft.com/office/drawing/2014/main" id="{3EFF174A-C8F6-0D0A-857B-64F942EB62C5}"/>
              </a:ext>
            </a:extLst>
          </p:cNvPr>
          <p:cNvSpPr txBox="1"/>
          <p:nvPr/>
        </p:nvSpPr>
        <p:spPr>
          <a:xfrm>
            <a:off x="6214306" y="2429075"/>
            <a:ext cx="5493694" cy="369332"/>
          </a:xfrm>
          <a:prstGeom prst="rect">
            <a:avLst/>
          </a:prstGeom>
          <a:noFill/>
        </p:spPr>
        <p:txBody>
          <a:bodyPr wrap="square" rtlCol="0">
            <a:spAutoFit/>
          </a:bodyPr>
          <a:lstStyle/>
          <a:p>
            <a:r>
              <a:rPr lang="fr-FR" dirty="0"/>
              <a:t>six (6) dans la commune de Bin El </a:t>
            </a:r>
            <a:r>
              <a:rPr lang="fr-FR" dirty="0" err="1"/>
              <a:t>Ouidane</a:t>
            </a:r>
            <a:endParaRPr lang="fr-FR" dirty="0"/>
          </a:p>
        </p:txBody>
      </p:sp>
      <p:sp>
        <p:nvSpPr>
          <p:cNvPr id="10" name="ZoneTexte 9">
            <a:extLst>
              <a:ext uri="{FF2B5EF4-FFF2-40B4-BE49-F238E27FC236}">
                <a16:creationId xmlns:a16="http://schemas.microsoft.com/office/drawing/2014/main" id="{A230CD0C-7FFA-FA2E-0E0D-AD41951B3121}"/>
              </a:ext>
            </a:extLst>
          </p:cNvPr>
          <p:cNvSpPr txBox="1"/>
          <p:nvPr/>
        </p:nvSpPr>
        <p:spPr>
          <a:xfrm>
            <a:off x="6214306" y="2853300"/>
            <a:ext cx="5493694"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Trois (3) dans la commune de </a:t>
            </a:r>
            <a:r>
              <a:rPr lang="fr-FR" dirty="0" err="1">
                <a:latin typeface="Arial" panose="020B0604020202020204" pitchFamily="34" charset="0"/>
                <a:cs typeface="Arial" panose="020B0604020202020204" pitchFamily="34" charset="0"/>
              </a:rPr>
              <a:t>Azzaba</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400386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D044-F297-5523-5AF9-9076930E99EB}"/>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C664CB43-8BCF-9048-CFBE-4A640F693AB3}"/>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C811430B-95A2-2E14-03D8-BCBC104E6492}"/>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8A81A175-72F4-D83D-F006-AC31C9981958}"/>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3DE87FB8-1B43-B1C0-7584-703C0FFA8604}"/>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467E9945-890D-46E5-9C1B-70B15AECFEB4}"/>
              </a:ext>
            </a:extLst>
          </p:cNvPr>
          <p:cNvSpPr/>
          <p:nvPr/>
        </p:nvSpPr>
        <p:spPr>
          <a:xfrm>
            <a:off x="-1" y="16042"/>
            <a:ext cx="12177577" cy="6858000"/>
          </a:xfrm>
          <a:prstGeom prst="rect">
            <a:avLst/>
          </a:prstGeom>
          <a:noFill/>
          <a:effectLst>
            <a:glow rad="127000">
              <a:schemeClr val="accent6">
                <a:lumMod val="40000"/>
                <a:lumOff val="60000"/>
              </a:schemeClr>
            </a:glow>
            <a:outerShdw blurRad="50800" dist="50800" dir="5400000" algn="ctr" rotWithShape="0">
              <a:schemeClr val="bg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DD9E1B67-CF33-EA32-C179-C16CD09C9255}"/>
              </a:ext>
            </a:extLst>
          </p:cNvPr>
          <p:cNvSpPr/>
          <p:nvPr/>
        </p:nvSpPr>
        <p:spPr>
          <a:xfrm>
            <a:off x="13656" y="181490"/>
            <a:ext cx="1345014" cy="887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6CB00BC0-FBE6-A1F0-923E-E502D065412B}"/>
              </a:ext>
            </a:extLst>
          </p:cNvPr>
          <p:cNvSpPr/>
          <p:nvPr/>
        </p:nvSpPr>
        <p:spPr>
          <a:xfrm>
            <a:off x="14423" y="1338005"/>
            <a:ext cx="722799" cy="454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4476E6FE-1E11-13EA-A4ED-0B6179DAE642}"/>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1288033"/>
            <a:ext cx="617359" cy="617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E98681-9F07-D0AE-73EB-C92A583200BF}"/>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103069"/>
            <a:ext cx="997095" cy="9970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A506A723-8F2E-4CC7-74B5-1A18A8407662}"/>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BAC4A04B-AAC9-08B9-AFBC-54F9A67652DF}"/>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AEA1FE7B-4062-43EC-24E1-62942D18C12D}"/>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557B6FA5-F677-8A33-18BB-E52CFA265081}"/>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66BE793D-D35B-846F-1808-24E8A40CE041}"/>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699EB268-2B2A-586B-4C0A-B2AC81E7805C}"/>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279DE9E1-D18A-0DEB-396F-846342F16D9E}"/>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6532BE39-9250-3B2A-E791-B2770B25FFB3}"/>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B87C6A77-4C31-34D0-9973-3C4239D999D3}"/>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EC8C0225-A8DB-1F77-8AF9-0E69219F68F0}"/>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27E5BDFB-FD57-FE81-95E8-2CE5C98600F6}"/>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4085A797-BCE0-7E1B-9FA1-1CBDF9D047E7}"/>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B377B8D-4B02-3774-D640-D67B44F9201A}"/>
              </a:ext>
            </a:extLst>
          </p:cNvPr>
          <p:cNvSpPr txBox="1"/>
          <p:nvPr/>
        </p:nvSpPr>
        <p:spPr>
          <a:xfrm>
            <a:off x="2622727" y="290694"/>
            <a:ext cx="6946547" cy="461665"/>
          </a:xfrm>
          <a:prstGeom prst="rect">
            <a:avLst/>
          </a:prstGeom>
          <a:noFill/>
        </p:spPr>
        <p:txBody>
          <a:bodyPr wrap="square" rtlCol="0">
            <a:spAutoFit/>
          </a:bodyPr>
          <a:lstStyle/>
          <a:p>
            <a:r>
              <a:rPr lang="fr-FR" sz="2400" b="1" dirty="0"/>
              <a:t>Localisation des exploitations laitières enquêtées</a:t>
            </a:r>
          </a:p>
        </p:txBody>
      </p:sp>
      <p:pic>
        <p:nvPicPr>
          <p:cNvPr id="11" name="Image 10">
            <a:extLst>
              <a:ext uri="{FF2B5EF4-FFF2-40B4-BE49-F238E27FC236}">
                <a16:creationId xmlns:a16="http://schemas.microsoft.com/office/drawing/2014/main" id="{59AF290F-F46B-9BD4-D433-E3CBC115C110}"/>
              </a:ext>
            </a:extLst>
          </p:cNvPr>
          <p:cNvPicPr>
            <a:picLocks noChangeAspect="1"/>
          </p:cNvPicPr>
          <p:nvPr/>
        </p:nvPicPr>
        <p:blipFill rotWithShape="1">
          <a:blip r:embed="rId17">
            <a:extLst>
              <a:ext uri="{28A0092B-C50C-407E-A947-70E740481C1C}">
                <a14:useLocalDpi xmlns:a14="http://schemas.microsoft.com/office/drawing/2010/main" val="0"/>
              </a:ext>
            </a:extLst>
          </a:blip>
          <a:srcRect l="10727" t="513" r="58709" b="40411"/>
          <a:stretch>
            <a:fillRect/>
          </a:stretch>
        </p:blipFill>
        <p:spPr>
          <a:xfrm>
            <a:off x="1379925" y="1569519"/>
            <a:ext cx="4683628" cy="7308000"/>
          </a:xfrm>
          <a:prstGeom prst="rect">
            <a:avLst/>
          </a:prstGeom>
          <a:ln>
            <a:noFill/>
          </a:ln>
        </p:spPr>
        <p:style>
          <a:lnRef idx="2">
            <a:schemeClr val="dk1"/>
          </a:lnRef>
          <a:fillRef idx="1">
            <a:schemeClr val="lt1"/>
          </a:fillRef>
          <a:effectRef idx="0">
            <a:schemeClr val="dk1"/>
          </a:effectRef>
          <a:fontRef idx="minor">
            <a:schemeClr val="dk1"/>
          </a:fontRef>
        </p:style>
      </p:pic>
      <mc:AlternateContent xmlns:mc="http://schemas.openxmlformats.org/markup-compatibility/2006" xmlns:p14="http://schemas.microsoft.com/office/powerpoint/2010/main">
        <mc:Choice Requires="p14">
          <p:contentPart p14:bwMode="auto" r:id="rId18">
            <p14:nvContentPartPr>
              <p14:cNvPr id="6" name="Encre 5">
                <a:extLst>
                  <a:ext uri="{FF2B5EF4-FFF2-40B4-BE49-F238E27FC236}">
                    <a16:creationId xmlns:a16="http://schemas.microsoft.com/office/drawing/2014/main" id="{4B90E50A-B764-D838-CEBB-5633602CE053}"/>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B90E50A-B764-D838-CEBB-5633602CE053}"/>
                  </a:ext>
                </a:extLst>
              </p:cNvPr>
              <p:cNvPicPr/>
              <p:nvPr/>
            </p:nvPicPr>
            <p:blipFill>
              <a:blip r:embed="rId19"/>
              <a:stretch>
                <a:fillRect/>
              </a:stretch>
            </p:blipFill>
            <p:spPr>
              <a:xfrm>
                <a:off x="1896159" y="3119789"/>
                <a:ext cx="12600" cy="12600"/>
              </a:xfrm>
              <a:prstGeom prst="rect">
                <a:avLst/>
              </a:prstGeom>
            </p:spPr>
          </p:pic>
        </mc:Fallback>
      </mc:AlternateContent>
      <p:sp>
        <p:nvSpPr>
          <p:cNvPr id="15" name="ZoneTexte 14">
            <a:extLst>
              <a:ext uri="{FF2B5EF4-FFF2-40B4-BE49-F238E27FC236}">
                <a16:creationId xmlns:a16="http://schemas.microsoft.com/office/drawing/2014/main" id="{F835F27B-DAE8-6C20-AA55-83799EC28DF9}"/>
              </a:ext>
            </a:extLst>
          </p:cNvPr>
          <p:cNvSpPr txBox="1"/>
          <p:nvPr/>
        </p:nvSpPr>
        <p:spPr>
          <a:xfrm rot="3479201">
            <a:off x="3188192" y="3403287"/>
            <a:ext cx="1467494" cy="523220"/>
          </a:xfrm>
          <a:prstGeom prst="rect">
            <a:avLst/>
          </a:prstGeom>
          <a:noFill/>
          <a:effectLst>
            <a:glow rad="127000">
              <a:schemeClr val="accent6">
                <a:lumMod val="40000"/>
                <a:lumOff val="60000"/>
              </a:schemeClr>
            </a:glow>
          </a:effectLst>
        </p:spPr>
        <p:txBody>
          <a:bodyPr wrap="square" rtlCol="0">
            <a:spAutoFit/>
          </a:bodyPr>
          <a:lstStyle/>
          <a:p>
            <a:r>
              <a:rPr lang="fr-FR" sz="2800" b="1" dirty="0"/>
              <a:t>Collo</a:t>
            </a:r>
          </a:p>
        </p:txBody>
      </p:sp>
      <p:sp>
        <p:nvSpPr>
          <p:cNvPr id="17" name="ZoneTexte 16">
            <a:extLst>
              <a:ext uri="{FF2B5EF4-FFF2-40B4-BE49-F238E27FC236}">
                <a16:creationId xmlns:a16="http://schemas.microsoft.com/office/drawing/2014/main" id="{7CA72FD8-28D0-E2A6-FAAC-1D52EC200F32}"/>
              </a:ext>
            </a:extLst>
          </p:cNvPr>
          <p:cNvSpPr txBox="1"/>
          <p:nvPr/>
        </p:nvSpPr>
        <p:spPr>
          <a:xfrm>
            <a:off x="6214306" y="1792695"/>
            <a:ext cx="5493694" cy="646331"/>
          </a:xfrm>
          <a:prstGeom prst="rect">
            <a:avLst/>
          </a:prstGeom>
          <a:noFill/>
        </p:spPr>
        <p:txBody>
          <a:bodyPr wrap="square" rtlCol="0">
            <a:spAutoFit/>
          </a:bodyPr>
          <a:lstStyle/>
          <a:p>
            <a:r>
              <a:rPr lang="fr-FR" dirty="0"/>
              <a:t>huit (8) exploitations dans la commune de Beni Ouabaïne</a:t>
            </a:r>
          </a:p>
        </p:txBody>
      </p:sp>
      <p:sp>
        <p:nvSpPr>
          <p:cNvPr id="9" name="ZoneTexte 8">
            <a:extLst>
              <a:ext uri="{FF2B5EF4-FFF2-40B4-BE49-F238E27FC236}">
                <a16:creationId xmlns:a16="http://schemas.microsoft.com/office/drawing/2014/main" id="{3B0909A5-AB0F-AA0D-24B1-382598915A95}"/>
              </a:ext>
            </a:extLst>
          </p:cNvPr>
          <p:cNvSpPr txBox="1"/>
          <p:nvPr/>
        </p:nvSpPr>
        <p:spPr>
          <a:xfrm>
            <a:off x="6214306" y="2429075"/>
            <a:ext cx="5493694" cy="369332"/>
          </a:xfrm>
          <a:prstGeom prst="rect">
            <a:avLst/>
          </a:prstGeom>
          <a:noFill/>
        </p:spPr>
        <p:txBody>
          <a:bodyPr wrap="square" rtlCol="0">
            <a:spAutoFit/>
          </a:bodyPr>
          <a:lstStyle/>
          <a:p>
            <a:r>
              <a:rPr lang="fr-FR" dirty="0"/>
              <a:t>six (6) dans la commune de Bin El </a:t>
            </a:r>
            <a:r>
              <a:rPr lang="fr-FR" dirty="0" err="1"/>
              <a:t>Ouidane</a:t>
            </a:r>
            <a:endParaRPr lang="fr-FR" dirty="0"/>
          </a:p>
        </p:txBody>
      </p:sp>
      <p:sp>
        <p:nvSpPr>
          <p:cNvPr id="10" name="ZoneTexte 9">
            <a:extLst>
              <a:ext uri="{FF2B5EF4-FFF2-40B4-BE49-F238E27FC236}">
                <a16:creationId xmlns:a16="http://schemas.microsoft.com/office/drawing/2014/main" id="{9BAE005F-ED8E-F586-E5F6-97C4E38B02F5}"/>
              </a:ext>
            </a:extLst>
          </p:cNvPr>
          <p:cNvSpPr txBox="1"/>
          <p:nvPr/>
        </p:nvSpPr>
        <p:spPr>
          <a:xfrm>
            <a:off x="6214306" y="2853300"/>
            <a:ext cx="5493694" cy="369332"/>
          </a:xfrm>
          <a:prstGeom prst="rect">
            <a:avLst/>
          </a:prstGeom>
          <a:noFill/>
        </p:spPr>
        <p:txBody>
          <a:bodyPr wrap="square" rtlCol="0">
            <a:spAutoFit/>
          </a:bodyPr>
          <a:lstStyle/>
          <a:p>
            <a:r>
              <a:rPr lang="fr-FR" dirty="0"/>
              <a:t>Trois (3) dans la commune de </a:t>
            </a:r>
            <a:r>
              <a:rPr lang="fr-FR" dirty="0" err="1"/>
              <a:t>Azzaba</a:t>
            </a:r>
            <a:endParaRPr lang="fr-FR" dirty="0"/>
          </a:p>
        </p:txBody>
      </p:sp>
      <p:sp>
        <p:nvSpPr>
          <p:cNvPr id="14" name="ZoneTexte 13">
            <a:extLst>
              <a:ext uri="{FF2B5EF4-FFF2-40B4-BE49-F238E27FC236}">
                <a16:creationId xmlns:a16="http://schemas.microsoft.com/office/drawing/2014/main" id="{DB838028-2ADB-5C5E-BE0F-36A3EBE8FDA1}"/>
              </a:ext>
            </a:extLst>
          </p:cNvPr>
          <p:cNvSpPr txBox="1"/>
          <p:nvPr/>
        </p:nvSpPr>
        <p:spPr>
          <a:xfrm>
            <a:off x="6251648" y="3222632"/>
            <a:ext cx="5493694"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Deux  (2) dans la commune de </a:t>
            </a:r>
            <a:r>
              <a:rPr lang="fr-FR" dirty="0" err="1">
                <a:latin typeface="Arial" panose="020B0604020202020204" pitchFamily="34" charset="0"/>
                <a:cs typeface="Arial" panose="020B0604020202020204" pitchFamily="34" charset="0"/>
              </a:rPr>
              <a:t>collo</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2501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4ACFE-624C-BBA2-20C2-D9D31B66C9AE}"/>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3AF1BC4A-9F5F-FB99-5007-CA31397B8E9D}"/>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18E65B47-1B4C-4E05-0414-90C95A099031}"/>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79A11197-E1BE-0E45-3451-5B91C2BD5C38}"/>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F686CFF8-F519-3BD9-4961-3E9D4B9D8F7D}"/>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68113DD2-6940-F777-6270-D08EC9B89D22}"/>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8DA3C24B-6150-44CF-C5DE-73DC44D21BB0}"/>
              </a:ext>
            </a:extLst>
          </p:cNvPr>
          <p:cNvSpPr/>
          <p:nvPr/>
        </p:nvSpPr>
        <p:spPr>
          <a:xfrm>
            <a:off x="13656" y="181490"/>
            <a:ext cx="1345014" cy="88795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56C8844D-2F15-315A-7E33-FC9EAF0FC152}"/>
              </a:ext>
            </a:extLst>
          </p:cNvPr>
          <p:cNvSpPr/>
          <p:nvPr/>
        </p:nvSpPr>
        <p:spPr>
          <a:xfrm>
            <a:off x="14423" y="1338005"/>
            <a:ext cx="722799" cy="45469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6348EA45-FC2C-3FA9-DB73-2A19F4EC80C4}"/>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1288033"/>
            <a:ext cx="617359" cy="6173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54F1F74-5EA8-BCBE-2B70-F05985AFC2CF}"/>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103069"/>
            <a:ext cx="997095" cy="99709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DA238B0C-238C-4470-741E-AA08D705F2F2}"/>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13A89A17-5FD1-1522-36FA-176B55956522}"/>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ABA54AB2-4F03-0484-8506-81C993A2A9B4}"/>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15654617-D6D1-DF4B-2602-56A3A0653B2F}"/>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B7FC5B99-D002-D663-293C-7CA47EEBAB25}"/>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97AE820A-DD81-7F04-D40B-153BFFC77815}"/>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A10E3442-7566-D600-8A55-B15597926281}"/>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2B29E009-83CD-36B1-341C-5CD80ADF568A}"/>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95787C37-C937-5A6F-8C3C-F72548B4C5A0}"/>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8E951768-64AA-96EE-9EEB-ED7F47F884D4}"/>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94A673F6-A508-E7B5-9329-8FBE448FAF84}"/>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10547889-D678-4008-128D-2068C666E57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F7DEAB1-213C-5822-EC26-53A54455B4E2}"/>
              </a:ext>
            </a:extLst>
          </p:cNvPr>
          <p:cNvSpPr txBox="1"/>
          <p:nvPr/>
        </p:nvSpPr>
        <p:spPr>
          <a:xfrm>
            <a:off x="2622727" y="290694"/>
            <a:ext cx="6946547" cy="461665"/>
          </a:xfrm>
          <a:prstGeom prst="rect">
            <a:avLst/>
          </a:prstGeom>
          <a:noFill/>
        </p:spPr>
        <p:txBody>
          <a:bodyPr wrap="square" rtlCol="0">
            <a:spAutoFit/>
          </a:bodyPr>
          <a:lstStyle/>
          <a:p>
            <a:r>
              <a:rPr lang="fr-FR" sz="2400" b="1" dirty="0"/>
              <a:t>Localisation des exploitations laitières enquêtées</a:t>
            </a:r>
          </a:p>
        </p:txBody>
      </p:sp>
      <p:pic>
        <p:nvPicPr>
          <p:cNvPr id="11" name="Image 10">
            <a:extLst>
              <a:ext uri="{FF2B5EF4-FFF2-40B4-BE49-F238E27FC236}">
                <a16:creationId xmlns:a16="http://schemas.microsoft.com/office/drawing/2014/main" id="{6A274D89-786B-DBA2-703D-E7A4A55BC0B6}"/>
              </a:ext>
            </a:extLst>
          </p:cNvPr>
          <p:cNvPicPr>
            <a:picLocks noChangeAspect="1"/>
          </p:cNvPicPr>
          <p:nvPr/>
        </p:nvPicPr>
        <p:blipFill rotWithShape="1">
          <a:blip r:embed="rId17">
            <a:extLst>
              <a:ext uri="{28A0092B-C50C-407E-A947-70E740481C1C}">
                <a14:useLocalDpi xmlns:a14="http://schemas.microsoft.com/office/drawing/2010/main" val="0"/>
              </a:ext>
            </a:extLst>
          </a:blip>
          <a:srcRect l="11149" t="30904" r="54136" b="9970"/>
          <a:stretch>
            <a:fillRect/>
          </a:stretch>
        </p:blipFill>
        <p:spPr>
          <a:xfrm>
            <a:off x="1527393" y="1177822"/>
            <a:ext cx="4425066" cy="6084000"/>
          </a:xfrm>
          <a:prstGeom prst="rect">
            <a:avLst/>
          </a:prstGeom>
          <a:ln>
            <a:noFill/>
          </a:ln>
        </p:spPr>
        <p:style>
          <a:lnRef idx="2">
            <a:schemeClr val="dk1"/>
          </a:lnRef>
          <a:fillRef idx="1">
            <a:schemeClr val="lt1"/>
          </a:fillRef>
          <a:effectRef idx="0">
            <a:schemeClr val="dk1"/>
          </a:effectRef>
          <a:fontRef idx="minor">
            <a:schemeClr val="dk1"/>
          </a:fontRef>
        </p:style>
      </p:pic>
      <mc:AlternateContent xmlns:mc="http://schemas.openxmlformats.org/markup-compatibility/2006" xmlns:p14="http://schemas.microsoft.com/office/powerpoint/2010/main">
        <mc:Choice Requires="p14">
          <p:contentPart p14:bwMode="auto" r:id="rId18">
            <p14:nvContentPartPr>
              <p14:cNvPr id="6" name="Encre 5">
                <a:extLst>
                  <a:ext uri="{FF2B5EF4-FFF2-40B4-BE49-F238E27FC236}">
                    <a16:creationId xmlns:a16="http://schemas.microsoft.com/office/drawing/2014/main" id="{453BE352-CBFB-3293-CD65-01786607DE2E}"/>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5" name="ZoneTexte 14">
            <a:extLst>
              <a:ext uri="{FF2B5EF4-FFF2-40B4-BE49-F238E27FC236}">
                <a16:creationId xmlns:a16="http://schemas.microsoft.com/office/drawing/2014/main" id="{C4001548-A4D6-0CF6-FCE0-1EBE5C790E72}"/>
              </a:ext>
            </a:extLst>
          </p:cNvPr>
          <p:cNvSpPr txBox="1"/>
          <p:nvPr/>
        </p:nvSpPr>
        <p:spPr>
          <a:xfrm rot="20040424">
            <a:off x="2864922" y="3590338"/>
            <a:ext cx="1467494" cy="830997"/>
          </a:xfrm>
          <a:prstGeom prst="rect">
            <a:avLst/>
          </a:prstGeom>
          <a:noFill/>
          <a:effectLst>
            <a:glow rad="127000">
              <a:schemeClr val="accent6">
                <a:lumMod val="40000"/>
                <a:lumOff val="60000"/>
              </a:schemeClr>
            </a:glow>
          </a:effectLst>
        </p:spPr>
        <p:txBody>
          <a:bodyPr wrap="square" rtlCol="0">
            <a:spAutoFit/>
          </a:bodyPr>
          <a:lstStyle/>
          <a:p>
            <a:r>
              <a:rPr lang="fr-FR" sz="2400" b="1" dirty="0">
                <a:latin typeface="Arial Black" panose="020B0A04020102020204" pitchFamily="34" charset="0"/>
              </a:rPr>
              <a:t>Oum el </a:t>
            </a:r>
            <a:r>
              <a:rPr lang="fr-FR" sz="2400" b="1" dirty="0" err="1">
                <a:latin typeface="Arial Black" panose="020B0A04020102020204" pitchFamily="34" charset="0"/>
              </a:rPr>
              <a:t>toub</a:t>
            </a:r>
            <a:endParaRPr lang="fr-FR" sz="2400" b="1" dirty="0">
              <a:latin typeface="Arial Black" panose="020B0A04020102020204" pitchFamily="34" charset="0"/>
            </a:endParaRPr>
          </a:p>
        </p:txBody>
      </p:sp>
      <p:sp>
        <p:nvSpPr>
          <p:cNvPr id="17" name="ZoneTexte 16">
            <a:extLst>
              <a:ext uri="{FF2B5EF4-FFF2-40B4-BE49-F238E27FC236}">
                <a16:creationId xmlns:a16="http://schemas.microsoft.com/office/drawing/2014/main" id="{F4412E07-5D75-9C6D-F858-904118348A20}"/>
              </a:ext>
            </a:extLst>
          </p:cNvPr>
          <p:cNvSpPr txBox="1"/>
          <p:nvPr/>
        </p:nvSpPr>
        <p:spPr>
          <a:xfrm>
            <a:off x="6214306" y="1792695"/>
            <a:ext cx="5493694" cy="646331"/>
          </a:xfrm>
          <a:prstGeom prst="rect">
            <a:avLst/>
          </a:prstGeom>
          <a:noFill/>
        </p:spPr>
        <p:txBody>
          <a:bodyPr wrap="square" rtlCol="0">
            <a:spAutoFit/>
          </a:bodyPr>
          <a:lstStyle/>
          <a:p>
            <a:r>
              <a:rPr lang="fr-FR" dirty="0"/>
              <a:t>huit (8) exploitations dans la commune de Beni Ouabaïne</a:t>
            </a:r>
          </a:p>
        </p:txBody>
      </p:sp>
      <p:sp>
        <p:nvSpPr>
          <p:cNvPr id="9" name="ZoneTexte 8">
            <a:extLst>
              <a:ext uri="{FF2B5EF4-FFF2-40B4-BE49-F238E27FC236}">
                <a16:creationId xmlns:a16="http://schemas.microsoft.com/office/drawing/2014/main" id="{C9E3BA58-B9F5-6B28-4D46-9A14F8249462}"/>
              </a:ext>
            </a:extLst>
          </p:cNvPr>
          <p:cNvSpPr txBox="1"/>
          <p:nvPr/>
        </p:nvSpPr>
        <p:spPr>
          <a:xfrm>
            <a:off x="6214306" y="2429075"/>
            <a:ext cx="5493694" cy="369332"/>
          </a:xfrm>
          <a:prstGeom prst="rect">
            <a:avLst/>
          </a:prstGeom>
          <a:noFill/>
        </p:spPr>
        <p:txBody>
          <a:bodyPr wrap="square" rtlCol="0">
            <a:spAutoFit/>
          </a:bodyPr>
          <a:lstStyle/>
          <a:p>
            <a:r>
              <a:rPr lang="fr-FR" dirty="0"/>
              <a:t>six (6) dans la commune de Bin El </a:t>
            </a:r>
            <a:r>
              <a:rPr lang="fr-FR" dirty="0" err="1"/>
              <a:t>Ouidane</a:t>
            </a:r>
            <a:endParaRPr lang="fr-FR" dirty="0"/>
          </a:p>
        </p:txBody>
      </p:sp>
      <p:sp>
        <p:nvSpPr>
          <p:cNvPr id="10" name="ZoneTexte 9">
            <a:extLst>
              <a:ext uri="{FF2B5EF4-FFF2-40B4-BE49-F238E27FC236}">
                <a16:creationId xmlns:a16="http://schemas.microsoft.com/office/drawing/2014/main" id="{3B0E27F3-4658-6C30-2954-A8A0F4B887E7}"/>
              </a:ext>
            </a:extLst>
          </p:cNvPr>
          <p:cNvSpPr txBox="1"/>
          <p:nvPr/>
        </p:nvSpPr>
        <p:spPr>
          <a:xfrm>
            <a:off x="6214306" y="2853300"/>
            <a:ext cx="5493694" cy="369332"/>
          </a:xfrm>
          <a:prstGeom prst="rect">
            <a:avLst/>
          </a:prstGeom>
          <a:noFill/>
        </p:spPr>
        <p:txBody>
          <a:bodyPr wrap="square" rtlCol="0">
            <a:spAutoFit/>
          </a:bodyPr>
          <a:lstStyle/>
          <a:p>
            <a:r>
              <a:rPr lang="fr-FR" dirty="0"/>
              <a:t>Trois (3) dans la commune de </a:t>
            </a:r>
            <a:r>
              <a:rPr lang="fr-FR" dirty="0" err="1"/>
              <a:t>Azzaba</a:t>
            </a:r>
            <a:endParaRPr lang="fr-FR" dirty="0"/>
          </a:p>
        </p:txBody>
      </p:sp>
      <p:sp>
        <p:nvSpPr>
          <p:cNvPr id="14" name="ZoneTexte 13">
            <a:extLst>
              <a:ext uri="{FF2B5EF4-FFF2-40B4-BE49-F238E27FC236}">
                <a16:creationId xmlns:a16="http://schemas.microsoft.com/office/drawing/2014/main" id="{8980741C-60AC-71FA-0566-B16B7154BA71}"/>
              </a:ext>
            </a:extLst>
          </p:cNvPr>
          <p:cNvSpPr txBox="1"/>
          <p:nvPr/>
        </p:nvSpPr>
        <p:spPr>
          <a:xfrm>
            <a:off x="6251648" y="3222632"/>
            <a:ext cx="5493694" cy="369332"/>
          </a:xfrm>
          <a:prstGeom prst="rect">
            <a:avLst/>
          </a:prstGeom>
          <a:noFill/>
        </p:spPr>
        <p:txBody>
          <a:bodyPr wrap="square" rtlCol="0">
            <a:spAutoFit/>
          </a:bodyPr>
          <a:lstStyle/>
          <a:p>
            <a:r>
              <a:rPr lang="fr-FR" dirty="0"/>
              <a:t>Deux  (2) dans la commune de </a:t>
            </a:r>
            <a:r>
              <a:rPr lang="fr-FR" dirty="0" err="1"/>
              <a:t>collo</a:t>
            </a:r>
            <a:endParaRPr lang="fr-FR" dirty="0"/>
          </a:p>
        </p:txBody>
      </p:sp>
      <p:sp>
        <p:nvSpPr>
          <p:cNvPr id="21" name="ZoneTexte 20">
            <a:extLst>
              <a:ext uri="{FF2B5EF4-FFF2-40B4-BE49-F238E27FC236}">
                <a16:creationId xmlns:a16="http://schemas.microsoft.com/office/drawing/2014/main" id="{62D82CB7-3E41-32FC-714F-2D3EEDCC2F3E}"/>
              </a:ext>
            </a:extLst>
          </p:cNvPr>
          <p:cNvSpPr txBox="1"/>
          <p:nvPr/>
        </p:nvSpPr>
        <p:spPr>
          <a:xfrm>
            <a:off x="6214306" y="3605283"/>
            <a:ext cx="5493694"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Une  (1) dans la commune de Oum el </a:t>
            </a:r>
            <a:r>
              <a:rPr lang="fr-FR" dirty="0" err="1">
                <a:latin typeface="Arial" panose="020B0604020202020204" pitchFamily="34" charset="0"/>
                <a:cs typeface="Arial" panose="020B0604020202020204" pitchFamily="34" charset="0"/>
              </a:rPr>
              <a:t>toub</a:t>
            </a:r>
            <a:endParaRPr lang="fr-F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00372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A277C-9DAC-1886-DB15-B8495D6EBDEA}"/>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23EE653D-7FCD-B172-8517-DABF61388293}"/>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EA888AD0-4E0D-209C-91CE-AF54329E3A29}"/>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8F5A4DEA-F0E7-03BA-236B-695D4F3D7819}"/>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69E6C21A-2357-D337-CC42-9E58F3C7CA20}"/>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3DB427BD-FA5F-80B0-0F4D-C334EEC92374}"/>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4EF181C0-4D5C-7022-D66B-E4CF4825C40B}"/>
              </a:ext>
            </a:extLst>
          </p:cNvPr>
          <p:cNvSpPr/>
          <p:nvPr/>
        </p:nvSpPr>
        <p:spPr>
          <a:xfrm>
            <a:off x="13656" y="708495"/>
            <a:ext cx="545440" cy="36095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06988F88-8272-7421-B2B9-C68E6918B6D4}"/>
              </a:ext>
            </a:extLst>
          </p:cNvPr>
          <p:cNvSpPr/>
          <p:nvPr/>
        </p:nvSpPr>
        <p:spPr>
          <a:xfrm>
            <a:off x="14423" y="1146121"/>
            <a:ext cx="1110081" cy="6465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4CCED9FE-8EAF-66EE-8F7E-9EBEFB59F12A}"/>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998237"/>
            <a:ext cx="907155" cy="907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ABE3757-C7DD-64E2-1E92-6F1F6966A1B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52292"/>
            <a:ext cx="447872" cy="4478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75B8FB56-7600-E529-7786-F88D47E31658}"/>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7629B725-E4E5-3327-BFB0-825000371395}"/>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430D3FF0-14C4-C168-43AD-9E4216C1520C}"/>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2EC571DB-503E-AF6E-C829-CA622DF70421}"/>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3767A65D-0BE0-6972-A9CA-C5833BC3E79A}"/>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B607A882-C888-570C-0D93-33A3AB7744F9}"/>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CD2173B8-0FF3-4DD0-A812-BA3938D04A23}"/>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D6876654-810C-8A3D-E251-8DA3C2534954}"/>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EDA96BBE-0ABF-8FFA-CACA-1B759EEBBE00}"/>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32CA3A14-0A66-C9A3-ED2B-94FFEE4C8FDF}"/>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79CEB129-54A8-C661-4994-710471A785A8}"/>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EAD06844-8080-1F63-FB9F-7325209E13C3}"/>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1F20CAA-9844-F84B-5200-723E425672DE}"/>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Composante humaine des exploitations enquêtées</a:t>
            </a:r>
            <a:endParaRPr lang="fr-FR" sz="32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8F6D62B7-179E-9E99-CAED-F3D6FA32E022}"/>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9FEC7BE0-6F10-1497-FCC6-B05CAD582484}"/>
              </a:ext>
            </a:extLst>
          </p:cNvPr>
          <p:cNvSpPr/>
          <p:nvPr/>
        </p:nvSpPr>
        <p:spPr>
          <a:xfrm>
            <a:off x="11141595" y="1245515"/>
            <a:ext cx="1351420"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6190EC9E-ECDF-9115-E760-92DCB7B0C765}"/>
              </a:ext>
            </a:extLst>
          </p:cNvPr>
          <p:cNvSpPr/>
          <p:nvPr/>
        </p:nvSpPr>
        <p:spPr>
          <a:xfrm>
            <a:off x="11141595" y="1960105"/>
            <a:ext cx="1397655" cy="5236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B6ED8B71-FAF4-1F12-1E58-838004B4632A}"/>
              </a:ext>
            </a:extLst>
          </p:cNvPr>
          <p:cNvSpPr/>
          <p:nvPr/>
        </p:nvSpPr>
        <p:spPr>
          <a:xfrm>
            <a:off x="11080208" y="2644558"/>
            <a:ext cx="1835074"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ZoneTexte 27">
            <a:extLst>
              <a:ext uri="{FF2B5EF4-FFF2-40B4-BE49-F238E27FC236}">
                <a16:creationId xmlns:a16="http://schemas.microsoft.com/office/drawing/2014/main" id="{C0F66DFD-743A-1814-A5F2-95B4916EDDBE}"/>
              </a:ext>
            </a:extLst>
          </p:cNvPr>
          <p:cNvSpPr txBox="1"/>
          <p:nvPr/>
        </p:nvSpPr>
        <p:spPr>
          <a:xfrm>
            <a:off x="11521311" y="1284742"/>
            <a:ext cx="638225" cy="369332"/>
          </a:xfrm>
          <a:prstGeom prst="rect">
            <a:avLst/>
          </a:prstGeom>
          <a:noFill/>
        </p:spPr>
        <p:txBody>
          <a:bodyPr wrap="square" rtlCol="0">
            <a:spAutoFit/>
          </a:bodyPr>
          <a:lstStyle/>
          <a:p>
            <a:r>
              <a:rPr lang="fr-FR" dirty="0"/>
              <a:t>âge</a:t>
            </a:r>
          </a:p>
        </p:txBody>
      </p:sp>
      <p:sp>
        <p:nvSpPr>
          <p:cNvPr id="29" name="ZoneTexte 28">
            <a:extLst>
              <a:ext uri="{FF2B5EF4-FFF2-40B4-BE49-F238E27FC236}">
                <a16:creationId xmlns:a16="http://schemas.microsoft.com/office/drawing/2014/main" id="{7AD42E20-FE9E-7FEE-E5F2-CE4791688F6B}"/>
              </a:ext>
            </a:extLst>
          </p:cNvPr>
          <p:cNvSpPr txBox="1"/>
          <p:nvPr/>
        </p:nvSpPr>
        <p:spPr>
          <a:xfrm>
            <a:off x="11169253" y="1903212"/>
            <a:ext cx="1342338" cy="646331"/>
          </a:xfrm>
          <a:prstGeom prst="rect">
            <a:avLst/>
          </a:prstGeom>
          <a:noFill/>
        </p:spPr>
        <p:txBody>
          <a:bodyPr wrap="square" rtlCol="0">
            <a:spAutoFit/>
          </a:bodyPr>
          <a:lstStyle/>
          <a:p>
            <a:r>
              <a:rPr lang="fr-FR" dirty="0"/>
              <a:t>Niveau instructif</a:t>
            </a:r>
          </a:p>
        </p:txBody>
      </p:sp>
      <p:sp>
        <p:nvSpPr>
          <p:cNvPr id="30" name="ZoneTexte 29">
            <a:extLst>
              <a:ext uri="{FF2B5EF4-FFF2-40B4-BE49-F238E27FC236}">
                <a16:creationId xmlns:a16="http://schemas.microsoft.com/office/drawing/2014/main" id="{ED516680-29FA-4307-5DF2-B750CCB51A27}"/>
              </a:ext>
            </a:extLst>
          </p:cNvPr>
          <p:cNvSpPr txBox="1"/>
          <p:nvPr/>
        </p:nvSpPr>
        <p:spPr>
          <a:xfrm>
            <a:off x="11141595" y="2719871"/>
            <a:ext cx="1342338" cy="646331"/>
          </a:xfrm>
          <a:prstGeom prst="rect">
            <a:avLst/>
          </a:prstGeom>
          <a:noFill/>
        </p:spPr>
        <p:txBody>
          <a:bodyPr wrap="square" rtlCol="0">
            <a:spAutoFit/>
          </a:bodyPr>
          <a:lstStyle/>
          <a:p>
            <a:r>
              <a:rPr lang="fr-FR" dirty="0"/>
              <a:t>Formation d’élevage</a:t>
            </a:r>
          </a:p>
        </p:txBody>
      </p:sp>
      <p:sp>
        <p:nvSpPr>
          <p:cNvPr id="31" name="Rectangle : coins arrondis 30">
            <a:extLst>
              <a:ext uri="{FF2B5EF4-FFF2-40B4-BE49-F238E27FC236}">
                <a16:creationId xmlns:a16="http://schemas.microsoft.com/office/drawing/2014/main" id="{05FEB542-D84E-D738-21ED-3CEFD23F081D}"/>
              </a:ext>
            </a:extLst>
          </p:cNvPr>
          <p:cNvSpPr/>
          <p:nvPr/>
        </p:nvSpPr>
        <p:spPr>
          <a:xfrm>
            <a:off x="11080208" y="3502992"/>
            <a:ext cx="1397655"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DA819E68-2958-7AAB-71A4-1937D4023B9B}"/>
              </a:ext>
            </a:extLst>
          </p:cNvPr>
          <p:cNvSpPr txBox="1"/>
          <p:nvPr/>
        </p:nvSpPr>
        <p:spPr>
          <a:xfrm>
            <a:off x="11041838" y="3604328"/>
            <a:ext cx="1377803" cy="646331"/>
          </a:xfrm>
          <a:prstGeom prst="rect">
            <a:avLst/>
          </a:prstGeom>
          <a:noFill/>
        </p:spPr>
        <p:txBody>
          <a:bodyPr wrap="square" rtlCol="0">
            <a:spAutoFit/>
          </a:bodyPr>
          <a:lstStyle/>
          <a:p>
            <a:r>
              <a:rPr lang="fr-FR" dirty="0"/>
              <a:t>Type main d’</a:t>
            </a:r>
            <a:r>
              <a:rPr lang="fr-FR" dirty="0" err="1"/>
              <a:t>oevre</a:t>
            </a:r>
            <a:endParaRPr lang="fr-FR" dirty="0"/>
          </a:p>
        </p:txBody>
      </p:sp>
      <p:sp>
        <p:nvSpPr>
          <p:cNvPr id="33" name="ZoneTexte 32">
            <a:extLst>
              <a:ext uri="{FF2B5EF4-FFF2-40B4-BE49-F238E27FC236}">
                <a16:creationId xmlns:a16="http://schemas.microsoft.com/office/drawing/2014/main" id="{B26E9111-8396-8AFF-514C-74FA0DBBD5E7}"/>
              </a:ext>
            </a:extLst>
          </p:cNvPr>
          <p:cNvSpPr txBox="1"/>
          <p:nvPr/>
        </p:nvSpPr>
        <p:spPr>
          <a:xfrm>
            <a:off x="2622727" y="2357833"/>
            <a:ext cx="6946547" cy="1569660"/>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Les caractéristiques personnelles et éducatives du responsable influencent la gestion de l’exploitation et la qualité de la production, surtout dans les élevages laitiers</a:t>
            </a:r>
            <a:endParaRPr lang="fr-F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00332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CC7BD-451F-A0B7-7C34-A7F7E7FB2445}"/>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7CDDACF0-7D4F-60D1-AD8B-22682B7E29DF}"/>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061E3BE6-3088-D475-E93C-8D9E44881C95}"/>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66B93031-BD48-D7AB-7768-4129B6BEA939}"/>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F68F7B3A-6C15-3DFD-21FE-15F421A1B390}"/>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77D06BF9-B423-B2B4-BAF8-A9D15AB05391}"/>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FFF27CF9-D898-8133-A14C-FB7A9FE7686B}"/>
              </a:ext>
            </a:extLst>
          </p:cNvPr>
          <p:cNvSpPr/>
          <p:nvPr/>
        </p:nvSpPr>
        <p:spPr>
          <a:xfrm>
            <a:off x="13656" y="650807"/>
            <a:ext cx="535472" cy="41864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62A9F67E-47D6-55D0-877D-6377FEFFE99D}"/>
              </a:ext>
            </a:extLst>
          </p:cNvPr>
          <p:cNvSpPr/>
          <p:nvPr/>
        </p:nvSpPr>
        <p:spPr>
          <a:xfrm>
            <a:off x="14423" y="1146121"/>
            <a:ext cx="1110081" cy="6465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6AF1A99A-E585-472B-3191-E6B464F4F285}"/>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998237"/>
            <a:ext cx="907155" cy="907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2835A1C-B6F5-78BC-999D-E4D5660EA23B}"/>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52292"/>
            <a:ext cx="447872" cy="44787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785B14F3-743A-06FD-F853-86AFC980C9F7}"/>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E5595CCE-5D51-61D1-A431-282BD254AB18}"/>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B2F80CA8-C5A1-7AED-473E-B457017BA818}"/>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B3120B58-09F4-6228-A488-C7374EE57F70}"/>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4858B922-443D-FC68-A2D4-B1616CA9C24F}"/>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4B8DFC00-3598-E676-2A9D-7CFE99691AB6}"/>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F18EC2E5-312B-420C-D8A0-C756BE6F6735}"/>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E6FEAD4B-620B-CA52-AD0A-B95E3E6B4A57}"/>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ED3A8EC9-4C32-DCA9-4110-887F8980B78F}"/>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61AABE88-4909-BD0C-0464-697A8B73D44D}"/>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E333D10E-8B98-D399-55FD-D67D20F0DBA1}"/>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500798DC-B281-E3A9-BD75-0D8A6BAA9A0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16DD576-5B55-6BDE-E72D-79F7435EDBFF}"/>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Composante humaine des exploitations enquêtées</a:t>
            </a:r>
            <a:endParaRPr lang="fr-FR" sz="32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6A5BE45F-837C-3776-0361-712FF141793E}"/>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966899D9-BDDB-06C2-07C2-0868136E1015}"/>
              </a:ext>
            </a:extLst>
          </p:cNvPr>
          <p:cNvSpPr/>
          <p:nvPr/>
        </p:nvSpPr>
        <p:spPr>
          <a:xfrm>
            <a:off x="10840580" y="1146184"/>
            <a:ext cx="1351420"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C93EDC1A-73CE-D8B1-4F55-1E6F8C98B275}"/>
              </a:ext>
            </a:extLst>
          </p:cNvPr>
          <p:cNvSpPr/>
          <p:nvPr/>
        </p:nvSpPr>
        <p:spPr>
          <a:xfrm>
            <a:off x="11141595" y="1960105"/>
            <a:ext cx="1397655" cy="5236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CB5EBFCC-516D-4C10-BCAE-D8429B6C2A73}"/>
              </a:ext>
            </a:extLst>
          </p:cNvPr>
          <p:cNvSpPr/>
          <p:nvPr/>
        </p:nvSpPr>
        <p:spPr>
          <a:xfrm>
            <a:off x="11080208" y="2644558"/>
            <a:ext cx="1835074"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ZoneTexte 27">
            <a:extLst>
              <a:ext uri="{FF2B5EF4-FFF2-40B4-BE49-F238E27FC236}">
                <a16:creationId xmlns:a16="http://schemas.microsoft.com/office/drawing/2014/main" id="{30E7F63D-B8CC-CF18-504C-F6AC1E76D223}"/>
              </a:ext>
            </a:extLst>
          </p:cNvPr>
          <p:cNvSpPr txBox="1"/>
          <p:nvPr/>
        </p:nvSpPr>
        <p:spPr>
          <a:xfrm>
            <a:off x="11270809" y="1245730"/>
            <a:ext cx="638225" cy="369332"/>
          </a:xfrm>
          <a:prstGeom prst="rect">
            <a:avLst/>
          </a:prstGeom>
          <a:noFill/>
        </p:spPr>
        <p:txBody>
          <a:bodyPr wrap="square" rtlCol="0">
            <a:spAutoFit/>
          </a:bodyPr>
          <a:lstStyle/>
          <a:p>
            <a:r>
              <a:rPr lang="fr-FR" dirty="0"/>
              <a:t>âge</a:t>
            </a:r>
          </a:p>
        </p:txBody>
      </p:sp>
      <p:sp>
        <p:nvSpPr>
          <p:cNvPr id="29" name="ZoneTexte 28">
            <a:extLst>
              <a:ext uri="{FF2B5EF4-FFF2-40B4-BE49-F238E27FC236}">
                <a16:creationId xmlns:a16="http://schemas.microsoft.com/office/drawing/2014/main" id="{74F2B6DA-AB5B-88AA-E6E6-65B919CFE1FE}"/>
              </a:ext>
            </a:extLst>
          </p:cNvPr>
          <p:cNvSpPr txBox="1"/>
          <p:nvPr/>
        </p:nvSpPr>
        <p:spPr>
          <a:xfrm>
            <a:off x="11169253" y="1903212"/>
            <a:ext cx="1342338" cy="646331"/>
          </a:xfrm>
          <a:prstGeom prst="rect">
            <a:avLst/>
          </a:prstGeom>
          <a:noFill/>
        </p:spPr>
        <p:txBody>
          <a:bodyPr wrap="square" rtlCol="0">
            <a:spAutoFit/>
          </a:bodyPr>
          <a:lstStyle/>
          <a:p>
            <a:r>
              <a:rPr lang="fr-FR" dirty="0"/>
              <a:t>Niveau instructif</a:t>
            </a:r>
          </a:p>
        </p:txBody>
      </p:sp>
      <p:sp>
        <p:nvSpPr>
          <p:cNvPr id="30" name="ZoneTexte 29">
            <a:extLst>
              <a:ext uri="{FF2B5EF4-FFF2-40B4-BE49-F238E27FC236}">
                <a16:creationId xmlns:a16="http://schemas.microsoft.com/office/drawing/2014/main" id="{BF306402-8DEA-4FA7-E7FE-714FCCFDCB25}"/>
              </a:ext>
            </a:extLst>
          </p:cNvPr>
          <p:cNvSpPr txBox="1"/>
          <p:nvPr/>
        </p:nvSpPr>
        <p:spPr>
          <a:xfrm>
            <a:off x="11141595" y="2719871"/>
            <a:ext cx="1342338" cy="646331"/>
          </a:xfrm>
          <a:prstGeom prst="rect">
            <a:avLst/>
          </a:prstGeom>
          <a:noFill/>
        </p:spPr>
        <p:txBody>
          <a:bodyPr wrap="square" rtlCol="0">
            <a:spAutoFit/>
          </a:bodyPr>
          <a:lstStyle/>
          <a:p>
            <a:r>
              <a:rPr lang="fr-FR" dirty="0"/>
              <a:t>Formation d’élevage</a:t>
            </a:r>
          </a:p>
        </p:txBody>
      </p:sp>
      <p:sp>
        <p:nvSpPr>
          <p:cNvPr id="31" name="Rectangle : coins arrondis 30">
            <a:extLst>
              <a:ext uri="{FF2B5EF4-FFF2-40B4-BE49-F238E27FC236}">
                <a16:creationId xmlns:a16="http://schemas.microsoft.com/office/drawing/2014/main" id="{911AF4A0-F972-2CD8-01E1-8BFBDED98849}"/>
              </a:ext>
            </a:extLst>
          </p:cNvPr>
          <p:cNvSpPr/>
          <p:nvPr/>
        </p:nvSpPr>
        <p:spPr>
          <a:xfrm>
            <a:off x="11080208" y="3502992"/>
            <a:ext cx="1397655"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E9DCF858-AA25-1952-E6A5-69E0EDFE14BE}"/>
              </a:ext>
            </a:extLst>
          </p:cNvPr>
          <p:cNvSpPr txBox="1"/>
          <p:nvPr/>
        </p:nvSpPr>
        <p:spPr>
          <a:xfrm>
            <a:off x="11041838" y="3604328"/>
            <a:ext cx="1377803" cy="646331"/>
          </a:xfrm>
          <a:prstGeom prst="rect">
            <a:avLst/>
          </a:prstGeom>
          <a:noFill/>
        </p:spPr>
        <p:txBody>
          <a:bodyPr wrap="square" rtlCol="0">
            <a:spAutoFit/>
          </a:bodyPr>
          <a:lstStyle/>
          <a:p>
            <a:r>
              <a:rPr lang="fr-FR" dirty="0"/>
              <a:t>Type main d’</a:t>
            </a:r>
            <a:r>
              <a:rPr lang="fr-FR" dirty="0" err="1"/>
              <a:t>oevre</a:t>
            </a:r>
            <a:endParaRPr lang="fr-FR" dirty="0"/>
          </a:p>
        </p:txBody>
      </p:sp>
      <p:graphicFrame>
        <p:nvGraphicFramePr>
          <p:cNvPr id="8" name="Graphique 7">
            <a:extLst>
              <a:ext uri="{FF2B5EF4-FFF2-40B4-BE49-F238E27FC236}">
                <a16:creationId xmlns:a16="http://schemas.microsoft.com/office/drawing/2014/main" id="{701408CD-9D53-1598-5D8A-6D048C56A3FE}"/>
              </a:ext>
            </a:extLst>
          </p:cNvPr>
          <p:cNvGraphicFramePr/>
          <p:nvPr>
            <p:extLst>
              <p:ext uri="{D42A27DB-BD31-4B8C-83A1-F6EECF244321}">
                <p14:modId xmlns:p14="http://schemas.microsoft.com/office/powerpoint/2010/main" val="1299895525"/>
              </p:ext>
            </p:extLst>
          </p:nvPr>
        </p:nvGraphicFramePr>
        <p:xfrm>
          <a:off x="2901972" y="2398459"/>
          <a:ext cx="6288640" cy="3869837"/>
        </p:xfrm>
        <a:graphic>
          <a:graphicData uri="http://schemas.openxmlformats.org/drawingml/2006/chart">
            <c:chart xmlns:c="http://schemas.openxmlformats.org/drawingml/2006/chart" xmlns:r="http://schemas.openxmlformats.org/officeDocument/2006/relationships" r:id="rId20"/>
          </a:graphicData>
        </a:graphic>
      </p:graphicFrame>
      <p:pic>
        <p:nvPicPr>
          <p:cNvPr id="9" name="Image 8">
            <a:extLst>
              <a:ext uri="{FF2B5EF4-FFF2-40B4-BE49-F238E27FC236}">
                <a16:creationId xmlns:a16="http://schemas.microsoft.com/office/drawing/2014/main" id="{1AA92DB2-36E1-E632-95DF-F29E28DEEFF4}"/>
              </a:ext>
            </a:extLst>
          </p:cNvPr>
          <p:cNvPicPr>
            <a:picLocks noChangeAspect="1"/>
          </p:cNvPicPr>
          <p:nvPr/>
        </p:nvPicPr>
        <p:blipFill>
          <a:blip r:embed="rId21"/>
          <a:stretch>
            <a:fillRect/>
          </a:stretch>
        </p:blipFill>
        <p:spPr>
          <a:xfrm>
            <a:off x="1295304" y="1305086"/>
            <a:ext cx="9443522" cy="1054699"/>
          </a:xfrm>
          <a:prstGeom prst="rect">
            <a:avLst/>
          </a:prstGeom>
        </p:spPr>
      </p:pic>
    </p:spTree>
    <p:extLst>
      <p:ext uri="{BB962C8B-B14F-4D97-AF65-F5344CB8AC3E}">
        <p14:creationId xmlns:p14="http://schemas.microsoft.com/office/powerpoint/2010/main" val="15515672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545455-49A6-ACC6-DEBB-DE57245B25F3}"/>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4AEA079F-D70A-C029-AB6B-E0664846387E}"/>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6FDFD36E-08D5-8535-6C51-F44D189BB78F}"/>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6157E083-A6CF-3D64-B590-39E26C92AD8A}"/>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B5EE7035-39D2-0F52-6D36-67C471B37E58}"/>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648B05C6-1EB0-8F9C-E564-0ED09095147C}"/>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0C166B8B-D5B9-00D6-30F3-1EEA60012773}"/>
              </a:ext>
            </a:extLst>
          </p:cNvPr>
          <p:cNvSpPr/>
          <p:nvPr/>
        </p:nvSpPr>
        <p:spPr>
          <a:xfrm>
            <a:off x="13656" y="667519"/>
            <a:ext cx="535472" cy="40193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9F568705-3718-789D-C654-128EE8E2D238}"/>
              </a:ext>
            </a:extLst>
          </p:cNvPr>
          <p:cNvSpPr/>
          <p:nvPr/>
        </p:nvSpPr>
        <p:spPr>
          <a:xfrm>
            <a:off x="14423" y="1146121"/>
            <a:ext cx="1110081" cy="6465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E8A023C0-02A6-883E-6B7F-6F6A5B53090E}"/>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998237"/>
            <a:ext cx="907155" cy="907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7E01F36-14E4-0601-E057-518BE9EC0DA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669003"/>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9CA02C7E-2793-C38D-374B-8243E497FC14}"/>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777CDEAB-A7FF-8EFB-ABBD-1276206EF474}"/>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45AD55E6-A52B-DA84-2964-2D9D99C213ED}"/>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BA62947D-3F3B-314F-5C94-5259F5FA7192}"/>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C43C7FA7-5946-7913-EEDC-D792A5610D44}"/>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D29E0BA0-00C9-8537-A582-6E5E89708E37}"/>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404AEDC9-4055-BE09-8768-0B9C70527B51}"/>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D6637FBD-FEBA-8197-ED91-28CD61251B95}"/>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C6A2E9FB-636E-98FB-C869-EE3D67846B15}"/>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34BE3D95-8C9A-2D66-8473-2AC55DFB9EEC}"/>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640AB85B-D463-CF50-D06F-B479D97E2087}"/>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A88AC780-7BCA-8A69-83B8-2B097ECD325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ABD05B14-2D70-5564-6A53-4F6D4A110ED8}"/>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Composante humaine des exploitations enquêtées</a:t>
            </a:r>
            <a:endParaRPr lang="fr-FR" sz="32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7063D3F0-4F6F-C877-1D38-936317937940}"/>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E0E6ABD6-85E3-C41B-C571-D0B807D71152}"/>
              </a:ext>
            </a:extLst>
          </p:cNvPr>
          <p:cNvSpPr/>
          <p:nvPr/>
        </p:nvSpPr>
        <p:spPr>
          <a:xfrm>
            <a:off x="11169253" y="1170841"/>
            <a:ext cx="1351420"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95B15DD7-911C-D0F2-B5A4-D57A3312EBB3}"/>
              </a:ext>
            </a:extLst>
          </p:cNvPr>
          <p:cNvSpPr/>
          <p:nvPr/>
        </p:nvSpPr>
        <p:spPr>
          <a:xfrm>
            <a:off x="10790312" y="1955672"/>
            <a:ext cx="1397655" cy="5236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836416DF-9393-158C-839B-6FA02D457887}"/>
              </a:ext>
            </a:extLst>
          </p:cNvPr>
          <p:cNvSpPr/>
          <p:nvPr/>
        </p:nvSpPr>
        <p:spPr>
          <a:xfrm>
            <a:off x="11080208" y="2644558"/>
            <a:ext cx="1835074"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ZoneTexte 27">
            <a:extLst>
              <a:ext uri="{FF2B5EF4-FFF2-40B4-BE49-F238E27FC236}">
                <a16:creationId xmlns:a16="http://schemas.microsoft.com/office/drawing/2014/main" id="{0C524174-50A8-86A9-5A0C-ECBEBE294258}"/>
              </a:ext>
            </a:extLst>
          </p:cNvPr>
          <p:cNvSpPr txBox="1"/>
          <p:nvPr/>
        </p:nvSpPr>
        <p:spPr>
          <a:xfrm>
            <a:off x="11521309" y="1248000"/>
            <a:ext cx="638225" cy="369332"/>
          </a:xfrm>
          <a:prstGeom prst="rect">
            <a:avLst/>
          </a:prstGeom>
          <a:noFill/>
        </p:spPr>
        <p:txBody>
          <a:bodyPr wrap="square" rtlCol="0">
            <a:spAutoFit/>
          </a:bodyPr>
          <a:lstStyle/>
          <a:p>
            <a:r>
              <a:rPr lang="fr-FR" dirty="0"/>
              <a:t>âge</a:t>
            </a:r>
          </a:p>
        </p:txBody>
      </p:sp>
      <p:sp>
        <p:nvSpPr>
          <p:cNvPr id="29" name="ZoneTexte 28">
            <a:extLst>
              <a:ext uri="{FF2B5EF4-FFF2-40B4-BE49-F238E27FC236}">
                <a16:creationId xmlns:a16="http://schemas.microsoft.com/office/drawing/2014/main" id="{E046B5AB-9918-0247-9557-130C37A80EB4}"/>
              </a:ext>
            </a:extLst>
          </p:cNvPr>
          <p:cNvSpPr txBox="1"/>
          <p:nvPr/>
        </p:nvSpPr>
        <p:spPr>
          <a:xfrm>
            <a:off x="10908412" y="1902410"/>
            <a:ext cx="1135596" cy="646331"/>
          </a:xfrm>
          <a:prstGeom prst="rect">
            <a:avLst/>
          </a:prstGeom>
          <a:noFill/>
        </p:spPr>
        <p:txBody>
          <a:bodyPr wrap="square" rtlCol="0">
            <a:spAutoFit/>
          </a:bodyPr>
          <a:lstStyle/>
          <a:p>
            <a:r>
              <a:rPr lang="fr-FR" dirty="0"/>
              <a:t>Niveau instructif</a:t>
            </a:r>
          </a:p>
        </p:txBody>
      </p:sp>
      <p:sp>
        <p:nvSpPr>
          <p:cNvPr id="30" name="ZoneTexte 29">
            <a:extLst>
              <a:ext uri="{FF2B5EF4-FFF2-40B4-BE49-F238E27FC236}">
                <a16:creationId xmlns:a16="http://schemas.microsoft.com/office/drawing/2014/main" id="{8CEA644D-9549-6B34-55A7-2CB6760DE739}"/>
              </a:ext>
            </a:extLst>
          </p:cNvPr>
          <p:cNvSpPr txBox="1"/>
          <p:nvPr/>
        </p:nvSpPr>
        <p:spPr>
          <a:xfrm>
            <a:off x="11141595" y="2719871"/>
            <a:ext cx="1342338" cy="646331"/>
          </a:xfrm>
          <a:prstGeom prst="rect">
            <a:avLst/>
          </a:prstGeom>
          <a:noFill/>
        </p:spPr>
        <p:txBody>
          <a:bodyPr wrap="square" rtlCol="0">
            <a:spAutoFit/>
          </a:bodyPr>
          <a:lstStyle/>
          <a:p>
            <a:r>
              <a:rPr lang="fr-FR" dirty="0"/>
              <a:t>Formation d’élevage</a:t>
            </a:r>
          </a:p>
        </p:txBody>
      </p:sp>
      <p:sp>
        <p:nvSpPr>
          <p:cNvPr id="31" name="Rectangle : coins arrondis 30">
            <a:extLst>
              <a:ext uri="{FF2B5EF4-FFF2-40B4-BE49-F238E27FC236}">
                <a16:creationId xmlns:a16="http://schemas.microsoft.com/office/drawing/2014/main" id="{AEB61740-6AA1-8D2B-1F78-54DBC0EB3967}"/>
              </a:ext>
            </a:extLst>
          </p:cNvPr>
          <p:cNvSpPr/>
          <p:nvPr/>
        </p:nvSpPr>
        <p:spPr>
          <a:xfrm>
            <a:off x="11080208" y="3502992"/>
            <a:ext cx="1397655"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4E95272F-492F-E46B-E141-2D4052B236E5}"/>
              </a:ext>
            </a:extLst>
          </p:cNvPr>
          <p:cNvSpPr txBox="1"/>
          <p:nvPr/>
        </p:nvSpPr>
        <p:spPr>
          <a:xfrm>
            <a:off x="11041838" y="3604328"/>
            <a:ext cx="1377803" cy="646331"/>
          </a:xfrm>
          <a:prstGeom prst="rect">
            <a:avLst/>
          </a:prstGeom>
          <a:noFill/>
        </p:spPr>
        <p:txBody>
          <a:bodyPr wrap="square" rtlCol="0">
            <a:spAutoFit/>
          </a:bodyPr>
          <a:lstStyle/>
          <a:p>
            <a:r>
              <a:rPr lang="fr-FR" dirty="0"/>
              <a:t>Type main d’</a:t>
            </a:r>
            <a:r>
              <a:rPr lang="fr-FR" dirty="0" err="1"/>
              <a:t>oevre</a:t>
            </a:r>
            <a:endParaRPr lang="fr-FR" dirty="0"/>
          </a:p>
        </p:txBody>
      </p:sp>
      <p:graphicFrame>
        <p:nvGraphicFramePr>
          <p:cNvPr id="9" name="Graphique 8">
            <a:extLst>
              <a:ext uri="{FF2B5EF4-FFF2-40B4-BE49-F238E27FC236}">
                <a16:creationId xmlns:a16="http://schemas.microsoft.com/office/drawing/2014/main" id="{4B654583-5610-7D64-81FB-9E54F9F1B239}"/>
              </a:ext>
            </a:extLst>
          </p:cNvPr>
          <p:cNvGraphicFramePr/>
          <p:nvPr>
            <p:extLst>
              <p:ext uri="{D42A27DB-BD31-4B8C-83A1-F6EECF244321}">
                <p14:modId xmlns:p14="http://schemas.microsoft.com/office/powerpoint/2010/main" val="3322537083"/>
              </p:ext>
            </p:extLst>
          </p:nvPr>
        </p:nvGraphicFramePr>
        <p:xfrm>
          <a:off x="2686581" y="2436160"/>
          <a:ext cx="6390218" cy="3981942"/>
        </p:xfrm>
        <a:graphic>
          <a:graphicData uri="http://schemas.openxmlformats.org/drawingml/2006/chart">
            <c:chart xmlns:c="http://schemas.openxmlformats.org/drawingml/2006/chart" xmlns:r="http://schemas.openxmlformats.org/officeDocument/2006/relationships" r:id="rId20"/>
          </a:graphicData>
        </a:graphic>
      </p:graphicFrame>
      <p:sp>
        <p:nvSpPr>
          <p:cNvPr id="8" name="ZoneTexte 7">
            <a:extLst>
              <a:ext uri="{FF2B5EF4-FFF2-40B4-BE49-F238E27FC236}">
                <a16:creationId xmlns:a16="http://schemas.microsoft.com/office/drawing/2014/main" id="{E1D69C0D-DD2F-A5C2-D3CD-5BCF0E71E35A}"/>
              </a:ext>
            </a:extLst>
          </p:cNvPr>
          <p:cNvSpPr txBox="1"/>
          <p:nvPr/>
        </p:nvSpPr>
        <p:spPr>
          <a:xfrm>
            <a:off x="2098864" y="1002045"/>
            <a:ext cx="8285685" cy="1200329"/>
          </a:xfrm>
          <a:prstGeom prst="rect">
            <a:avLst/>
          </a:prstGeom>
          <a:noFill/>
        </p:spPr>
        <p:txBody>
          <a:bodyPr wrap="square"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latin typeface="Arial" panose="020B0604020202020204" pitchFamily="34" charset="0"/>
                <a:cs typeface="Arial" panose="020B0604020202020204" pitchFamily="34" charset="0"/>
              </a:rPr>
              <a:t>Le graphique montre que la majorité des éleveurs ont un niveau d’instruction moyen, tandis qu’une faible proportion possède un niveau universitaire, ce qui limite l’accès aux connaissances techniques nécessaires à une gestion moderne des exploitations</a:t>
            </a:r>
          </a:p>
        </p:txBody>
      </p:sp>
    </p:spTree>
    <p:extLst>
      <p:ext uri="{BB962C8B-B14F-4D97-AF65-F5344CB8AC3E}">
        <p14:creationId xmlns:p14="http://schemas.microsoft.com/office/powerpoint/2010/main" val="33730538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34143A-23BF-5BF0-6F6A-31D9170808E8}"/>
            </a:ext>
          </a:extLst>
        </p:cNvPr>
        <p:cNvGrpSpPr/>
        <p:nvPr/>
      </p:nvGrpSpPr>
      <p:grpSpPr>
        <a:xfrm>
          <a:off x="0" y="0"/>
          <a:ext cx="0" cy="0"/>
          <a:chOff x="0" y="0"/>
          <a:chExt cx="0" cy="0"/>
        </a:xfrm>
      </p:grpSpPr>
      <p:sp>
        <p:nvSpPr>
          <p:cNvPr id="5" name="Rectangle : coins arrondis 4">
            <a:extLst>
              <a:ext uri="{FF2B5EF4-FFF2-40B4-BE49-F238E27FC236}">
                <a16:creationId xmlns:a16="http://schemas.microsoft.com/office/drawing/2014/main" id="{4A864248-5891-24D2-D91F-CE27222DC0D8}"/>
              </a:ext>
            </a:extLst>
          </p:cNvPr>
          <p:cNvSpPr/>
          <p:nvPr/>
        </p:nvSpPr>
        <p:spPr>
          <a:xfrm>
            <a:off x="899925" y="3164340"/>
            <a:ext cx="1936652" cy="395351"/>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4-Conclusion générale</a:t>
            </a:r>
          </a:p>
        </p:txBody>
      </p:sp>
      <p:sp>
        <p:nvSpPr>
          <p:cNvPr id="4" name="Rectangle : coins arrondis 3">
            <a:extLst>
              <a:ext uri="{FF2B5EF4-FFF2-40B4-BE49-F238E27FC236}">
                <a16:creationId xmlns:a16="http://schemas.microsoft.com/office/drawing/2014/main" id="{5AC33498-0267-3F3C-5EDF-C5DCA1835BB5}"/>
              </a:ext>
            </a:extLst>
          </p:cNvPr>
          <p:cNvSpPr/>
          <p:nvPr/>
        </p:nvSpPr>
        <p:spPr>
          <a:xfrm>
            <a:off x="746105" y="3127829"/>
            <a:ext cx="2475398" cy="43186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3-Résultats et discussion</a:t>
            </a:r>
          </a:p>
        </p:txBody>
      </p:sp>
      <p:sp>
        <p:nvSpPr>
          <p:cNvPr id="3" name="Rectangle : coins arrondis 2">
            <a:extLst>
              <a:ext uri="{FF2B5EF4-FFF2-40B4-BE49-F238E27FC236}">
                <a16:creationId xmlns:a16="http://schemas.microsoft.com/office/drawing/2014/main" id="{DD2FF868-8463-15D7-F4E6-B31C2A160A3E}"/>
              </a:ext>
            </a:extLst>
          </p:cNvPr>
          <p:cNvSpPr/>
          <p:nvPr/>
        </p:nvSpPr>
        <p:spPr>
          <a:xfrm>
            <a:off x="968933" y="2939464"/>
            <a:ext cx="2383402" cy="188365"/>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2-Base méthodologique</a:t>
            </a:r>
          </a:p>
        </p:txBody>
      </p:sp>
      <p:sp>
        <p:nvSpPr>
          <p:cNvPr id="2" name="Rectangle : coins arrondis 1">
            <a:extLst>
              <a:ext uri="{FF2B5EF4-FFF2-40B4-BE49-F238E27FC236}">
                <a16:creationId xmlns:a16="http://schemas.microsoft.com/office/drawing/2014/main" id="{CBEA1AFE-A5AC-F23F-EF9F-B8FBFFBF8676}"/>
              </a:ext>
            </a:extLst>
          </p:cNvPr>
          <p:cNvSpPr/>
          <p:nvPr/>
        </p:nvSpPr>
        <p:spPr>
          <a:xfrm>
            <a:off x="968933" y="2193443"/>
            <a:ext cx="1801619" cy="206986"/>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1-introduction</a:t>
            </a:r>
          </a:p>
        </p:txBody>
      </p:sp>
      <p:sp>
        <p:nvSpPr>
          <p:cNvPr id="6" name="Ellipse 5">
            <a:extLst>
              <a:ext uri="{FF2B5EF4-FFF2-40B4-BE49-F238E27FC236}">
                <a16:creationId xmlns:a16="http://schemas.microsoft.com/office/drawing/2014/main" id="{28B4159A-3F9D-D181-7648-D2A5486E40B4}"/>
              </a:ext>
            </a:extLst>
          </p:cNvPr>
          <p:cNvSpPr/>
          <p:nvPr/>
        </p:nvSpPr>
        <p:spPr>
          <a:xfrm>
            <a:off x="0" y="1402740"/>
            <a:ext cx="3739487" cy="326181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bg1"/>
                </a:solidFill>
              </a:rPr>
              <a:t>Plan de travail</a:t>
            </a:r>
          </a:p>
        </p:txBody>
      </p:sp>
    </p:spTree>
    <p:extLst>
      <p:ext uri="{BB962C8B-B14F-4D97-AF65-F5344CB8AC3E}">
        <p14:creationId xmlns:p14="http://schemas.microsoft.com/office/powerpoint/2010/main" val="329270242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0921B-2752-273C-8F59-3A82FFA42041}"/>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BD44D5D5-5CE4-60F8-5E87-2ACD3A966551}"/>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01A1AC98-FF73-EC83-432A-C21FFD4BF6C8}"/>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17B6CAFB-2F87-E468-D933-22092855896F}"/>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BC7CB627-C292-8A54-83B5-D440267D377C}"/>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FE83C094-8C82-31C2-56B7-69FD9C5CB3A5}"/>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B0D3C48B-F0A8-5B5F-5073-321CA178D19A}"/>
              </a:ext>
            </a:extLst>
          </p:cNvPr>
          <p:cNvSpPr/>
          <p:nvPr/>
        </p:nvSpPr>
        <p:spPr>
          <a:xfrm>
            <a:off x="13656" y="660637"/>
            <a:ext cx="505422" cy="40881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26E45666-5415-9892-42CC-18ACC15F5159}"/>
              </a:ext>
            </a:extLst>
          </p:cNvPr>
          <p:cNvSpPr/>
          <p:nvPr/>
        </p:nvSpPr>
        <p:spPr>
          <a:xfrm>
            <a:off x="14423" y="1146121"/>
            <a:ext cx="1110081" cy="6465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9003C27C-9705-8F6F-BB82-6DD9183FE09A}"/>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998237"/>
            <a:ext cx="907155" cy="907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5EC4748-6157-08C6-E14B-66EBBC1403CD}"/>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708495"/>
            <a:ext cx="391669" cy="3916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7870D210-CAD7-72B3-E11D-CFE13FE8BB77}"/>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BEE955A8-3E36-9A99-0DDE-266606FB249F}"/>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1A4AC6C8-2372-9061-C3A8-7074EB9999F1}"/>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BB02883E-9850-9D1A-30C5-5DB822BA9A1E}"/>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7D0F3D7A-2B2E-B213-FCFE-6F406C6BE51F}"/>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23E7FD3D-843F-0DCF-5610-E4050C2690AA}"/>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24CFC490-4D03-4DA1-80B3-F1BD120ECC08}"/>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0D0C8A1B-4285-5551-82A5-21595C75108C}"/>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39860B3A-C58A-464C-AF43-FDC3D24841C7}"/>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0AEE8775-A791-C3FC-058C-680058BAE01C}"/>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131224B3-8CAE-313A-4E42-1895924146DF}"/>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4681287D-C764-7B25-97F1-882A16BC3F1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BB65327-8AFB-0358-5649-21DA2B5F4EFE}"/>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Composante humaine des exploitations enquêtées</a:t>
            </a:r>
            <a:endParaRPr lang="fr-FR" sz="32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9F7A5A2A-3C86-EF75-A6DF-5D4E4F6372A3}"/>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954141CE-070F-19E4-6517-374C6B2A639E}"/>
              </a:ext>
            </a:extLst>
          </p:cNvPr>
          <p:cNvSpPr/>
          <p:nvPr/>
        </p:nvSpPr>
        <p:spPr>
          <a:xfrm>
            <a:off x="11169253" y="1170841"/>
            <a:ext cx="1351420"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F10196B2-6E05-EB95-8A8D-35F55D5DE138}"/>
              </a:ext>
            </a:extLst>
          </p:cNvPr>
          <p:cNvSpPr/>
          <p:nvPr/>
        </p:nvSpPr>
        <p:spPr>
          <a:xfrm>
            <a:off x="11132723" y="1930253"/>
            <a:ext cx="1397655" cy="5236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00CAA1A5-28C3-7096-1470-EDABD4318C2A}"/>
              </a:ext>
            </a:extLst>
          </p:cNvPr>
          <p:cNvSpPr/>
          <p:nvPr/>
        </p:nvSpPr>
        <p:spPr>
          <a:xfrm>
            <a:off x="10642789" y="2647068"/>
            <a:ext cx="1835074"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ZoneTexte 27">
            <a:extLst>
              <a:ext uri="{FF2B5EF4-FFF2-40B4-BE49-F238E27FC236}">
                <a16:creationId xmlns:a16="http://schemas.microsoft.com/office/drawing/2014/main" id="{1197FD29-C3A4-588C-766B-C755E818479A}"/>
              </a:ext>
            </a:extLst>
          </p:cNvPr>
          <p:cNvSpPr txBox="1"/>
          <p:nvPr/>
        </p:nvSpPr>
        <p:spPr>
          <a:xfrm>
            <a:off x="11521309" y="1248000"/>
            <a:ext cx="638225" cy="369332"/>
          </a:xfrm>
          <a:prstGeom prst="rect">
            <a:avLst/>
          </a:prstGeom>
          <a:noFill/>
        </p:spPr>
        <p:txBody>
          <a:bodyPr wrap="square" rtlCol="0">
            <a:spAutoFit/>
          </a:bodyPr>
          <a:lstStyle/>
          <a:p>
            <a:r>
              <a:rPr lang="fr-FR" dirty="0"/>
              <a:t>âge</a:t>
            </a:r>
          </a:p>
        </p:txBody>
      </p:sp>
      <p:sp>
        <p:nvSpPr>
          <p:cNvPr id="29" name="ZoneTexte 28">
            <a:extLst>
              <a:ext uri="{FF2B5EF4-FFF2-40B4-BE49-F238E27FC236}">
                <a16:creationId xmlns:a16="http://schemas.microsoft.com/office/drawing/2014/main" id="{056B8FED-4F67-A2F0-FC3A-F728B691BBE4}"/>
              </a:ext>
            </a:extLst>
          </p:cNvPr>
          <p:cNvSpPr txBox="1"/>
          <p:nvPr/>
        </p:nvSpPr>
        <p:spPr>
          <a:xfrm>
            <a:off x="11156584" y="1868911"/>
            <a:ext cx="1135596" cy="646331"/>
          </a:xfrm>
          <a:prstGeom prst="rect">
            <a:avLst/>
          </a:prstGeom>
          <a:noFill/>
        </p:spPr>
        <p:txBody>
          <a:bodyPr wrap="square" rtlCol="0">
            <a:spAutoFit/>
          </a:bodyPr>
          <a:lstStyle/>
          <a:p>
            <a:r>
              <a:rPr lang="fr-FR" dirty="0"/>
              <a:t>Niveau instructif</a:t>
            </a:r>
          </a:p>
        </p:txBody>
      </p:sp>
      <p:sp>
        <p:nvSpPr>
          <p:cNvPr id="30" name="ZoneTexte 29">
            <a:extLst>
              <a:ext uri="{FF2B5EF4-FFF2-40B4-BE49-F238E27FC236}">
                <a16:creationId xmlns:a16="http://schemas.microsoft.com/office/drawing/2014/main" id="{33853D79-AB51-D1DA-FAE4-E7B0B45C4C68}"/>
              </a:ext>
            </a:extLst>
          </p:cNvPr>
          <p:cNvSpPr txBox="1"/>
          <p:nvPr/>
        </p:nvSpPr>
        <p:spPr>
          <a:xfrm>
            <a:off x="10806678" y="2719868"/>
            <a:ext cx="1342338" cy="646331"/>
          </a:xfrm>
          <a:prstGeom prst="rect">
            <a:avLst/>
          </a:prstGeom>
          <a:noFill/>
        </p:spPr>
        <p:txBody>
          <a:bodyPr wrap="square" rtlCol="0">
            <a:spAutoFit/>
          </a:bodyPr>
          <a:lstStyle/>
          <a:p>
            <a:r>
              <a:rPr lang="fr-FR" dirty="0"/>
              <a:t>Formation d’élevage</a:t>
            </a:r>
          </a:p>
        </p:txBody>
      </p:sp>
      <p:sp>
        <p:nvSpPr>
          <p:cNvPr id="31" name="Rectangle : coins arrondis 30">
            <a:extLst>
              <a:ext uri="{FF2B5EF4-FFF2-40B4-BE49-F238E27FC236}">
                <a16:creationId xmlns:a16="http://schemas.microsoft.com/office/drawing/2014/main" id="{895D4D96-8D23-6524-C123-2CAEC7838391}"/>
              </a:ext>
            </a:extLst>
          </p:cNvPr>
          <p:cNvSpPr/>
          <p:nvPr/>
        </p:nvSpPr>
        <p:spPr>
          <a:xfrm>
            <a:off x="11080208" y="3502992"/>
            <a:ext cx="1397655"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0741EA50-143B-8BD4-71B7-F3A6DC8D7E2B}"/>
              </a:ext>
            </a:extLst>
          </p:cNvPr>
          <p:cNvSpPr txBox="1"/>
          <p:nvPr/>
        </p:nvSpPr>
        <p:spPr>
          <a:xfrm>
            <a:off x="11041838" y="3604328"/>
            <a:ext cx="1377803" cy="646331"/>
          </a:xfrm>
          <a:prstGeom prst="rect">
            <a:avLst/>
          </a:prstGeom>
          <a:noFill/>
        </p:spPr>
        <p:txBody>
          <a:bodyPr wrap="square" rtlCol="0">
            <a:spAutoFit/>
          </a:bodyPr>
          <a:lstStyle/>
          <a:p>
            <a:r>
              <a:rPr lang="fr-FR" dirty="0"/>
              <a:t>Type main d’</a:t>
            </a:r>
            <a:r>
              <a:rPr lang="fr-FR" dirty="0" err="1"/>
              <a:t>oevre</a:t>
            </a:r>
            <a:endParaRPr lang="fr-FR" dirty="0"/>
          </a:p>
        </p:txBody>
      </p:sp>
      <p:sp>
        <p:nvSpPr>
          <p:cNvPr id="33" name="ZoneTexte 32">
            <a:extLst>
              <a:ext uri="{FF2B5EF4-FFF2-40B4-BE49-F238E27FC236}">
                <a16:creationId xmlns:a16="http://schemas.microsoft.com/office/drawing/2014/main" id="{F331B38B-0633-A85E-631F-3091492A1366}"/>
              </a:ext>
            </a:extLst>
          </p:cNvPr>
          <p:cNvSpPr txBox="1"/>
          <p:nvPr/>
        </p:nvSpPr>
        <p:spPr>
          <a:xfrm>
            <a:off x="2612982" y="1044335"/>
            <a:ext cx="6946547" cy="1323439"/>
          </a:xfrm>
          <a:prstGeom prst="rect">
            <a:avLst/>
          </a:prstGeom>
          <a:noFill/>
        </p:spPr>
        <p:txBody>
          <a:bodyPr wrap="square" rtlCol="0">
            <a:spAutoFit/>
          </a:bodyPr>
          <a:lstStyle/>
          <a:p>
            <a:r>
              <a:rPr lang="fr-FR" sz="2000" dirty="0">
                <a:latin typeface="Arial" panose="020B0604020202020204" pitchFamily="34" charset="0"/>
                <a:cs typeface="Arial" panose="020B0604020202020204" pitchFamily="34" charset="0"/>
              </a:rPr>
              <a:t>Le graphique montre qu’une grande partie des éleveurs n’a pas reçu de formation spécialisée en élevage, ce qui influence négativement la qualité de l’alimentation animale et la performance laitière des troupeaux.</a:t>
            </a:r>
          </a:p>
        </p:txBody>
      </p:sp>
      <p:graphicFrame>
        <p:nvGraphicFramePr>
          <p:cNvPr id="8" name="Graphique 7">
            <a:extLst>
              <a:ext uri="{FF2B5EF4-FFF2-40B4-BE49-F238E27FC236}">
                <a16:creationId xmlns:a16="http://schemas.microsoft.com/office/drawing/2014/main" id="{B14A413A-2089-8274-5F6B-2F458A59F8B7}"/>
              </a:ext>
            </a:extLst>
          </p:cNvPr>
          <p:cNvGraphicFramePr/>
          <p:nvPr>
            <p:extLst>
              <p:ext uri="{D42A27DB-BD31-4B8C-83A1-F6EECF244321}">
                <p14:modId xmlns:p14="http://schemas.microsoft.com/office/powerpoint/2010/main" val="2566187877"/>
              </p:ext>
            </p:extLst>
          </p:nvPr>
        </p:nvGraphicFramePr>
        <p:xfrm>
          <a:off x="2734223" y="2286523"/>
          <a:ext cx="6924755" cy="3902473"/>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6944064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8B901-8D6F-CF6E-10B7-45B0129A2381}"/>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94C5F8C8-C346-D34C-626F-4C8679DBC5A8}"/>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49DDCDC6-69B8-D6C2-36A9-2FAE37C9CA6F}"/>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7491FBF1-3542-FDD9-7A3F-D782B56D6E4E}"/>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54340290-3C4A-5E14-F7C3-B00FB51A8EFA}"/>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6AAA26D4-C5F6-7D10-3695-3D12809C1530}"/>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9E26E535-0F62-471E-F4C7-EF96AE0D0601}"/>
              </a:ext>
            </a:extLst>
          </p:cNvPr>
          <p:cNvSpPr/>
          <p:nvPr/>
        </p:nvSpPr>
        <p:spPr>
          <a:xfrm>
            <a:off x="13656" y="599635"/>
            <a:ext cx="544890" cy="46981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B3869884-0876-E2F7-7A89-0B703A0B3A7E}"/>
              </a:ext>
            </a:extLst>
          </p:cNvPr>
          <p:cNvSpPr/>
          <p:nvPr/>
        </p:nvSpPr>
        <p:spPr>
          <a:xfrm>
            <a:off x="14423" y="1146121"/>
            <a:ext cx="1110081" cy="64657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51A5D39C-3385-ACDB-2E7F-8F50DA552DDA}"/>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5" y="998237"/>
            <a:ext cx="907155" cy="9071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0842C-8520-E5EF-3CD2-4E023AA7ADF0}"/>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4194" y="599635"/>
            <a:ext cx="485330" cy="48533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088DE68B-BB2A-A21B-40E9-46AED0F85DBE}"/>
              </a:ext>
            </a:extLst>
          </p:cNvPr>
          <p:cNvSpPr/>
          <p:nvPr/>
        </p:nvSpPr>
        <p:spPr>
          <a:xfrm>
            <a:off x="0" y="1999207"/>
            <a:ext cx="763321" cy="56123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16EFB32B-595E-78D4-7B9F-6227BAB4E1C3}"/>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18577" y="1953250"/>
            <a:ext cx="759323"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256BD8E7-ADB1-0934-2A6A-012D19FBAD5E}"/>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DED03460-0C75-11F4-6C82-25B244830DF6}"/>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ECAC0125-E66B-0E31-D19A-796994C7A119}"/>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E898E179-4529-8536-70F5-E5439C0AF29F}"/>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772FFA74-9DD0-DC82-6244-FE95C9ADEAB5}"/>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3A60D43D-211D-9B60-4F76-263A6AD86579}"/>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EEAA1D3A-B3E2-4B00-A7A9-0FAC11537BCE}"/>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4B21F449-C2BE-1BEE-E608-A599B98417D5}"/>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933F461D-59D2-5E4F-D9A8-BACAF93B1F28}"/>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5F21A8A3-C274-946A-5552-6341098E51F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929B6F0-0F3D-6DF9-85C3-528DA7C39EB9}"/>
              </a:ext>
            </a:extLst>
          </p:cNvPr>
          <p:cNvSpPr txBox="1"/>
          <p:nvPr/>
        </p:nvSpPr>
        <p:spPr>
          <a:xfrm>
            <a:off x="2622727" y="290694"/>
            <a:ext cx="6946547" cy="830997"/>
          </a:xfrm>
          <a:prstGeom prst="rect">
            <a:avLst/>
          </a:prstGeom>
          <a:noFill/>
        </p:spPr>
        <p:txBody>
          <a:bodyPr wrap="square" rtlCol="0">
            <a:spAutoFit/>
          </a:bodyPr>
          <a:lstStyle/>
          <a:p>
            <a:r>
              <a:rPr lang="fr-FR" sz="2400" b="1" dirty="0">
                <a:latin typeface="Arial Black" panose="020B0A04020102020204" pitchFamily="34" charset="0"/>
              </a:rPr>
              <a:t>Composante humaine des exploitations enquêtées</a:t>
            </a:r>
            <a:endParaRPr lang="fr-FR" sz="32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22497B43-D131-B70C-AD6C-9C649B1F3DBE}"/>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96E4439A-E433-54AF-7F02-A0C90521D3EE}"/>
              </a:ext>
            </a:extLst>
          </p:cNvPr>
          <p:cNvSpPr/>
          <p:nvPr/>
        </p:nvSpPr>
        <p:spPr>
          <a:xfrm>
            <a:off x="11169253" y="1170841"/>
            <a:ext cx="1351420"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5" name="Rectangle : coins arrondis 14">
            <a:extLst>
              <a:ext uri="{FF2B5EF4-FFF2-40B4-BE49-F238E27FC236}">
                <a16:creationId xmlns:a16="http://schemas.microsoft.com/office/drawing/2014/main" id="{93BAF024-DF47-7978-EDFA-A50F30CBCDAE}"/>
              </a:ext>
            </a:extLst>
          </p:cNvPr>
          <p:cNvSpPr/>
          <p:nvPr/>
        </p:nvSpPr>
        <p:spPr>
          <a:xfrm>
            <a:off x="11132723" y="1930253"/>
            <a:ext cx="1397655" cy="523649"/>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5" name="Rectangle : coins arrondis 24">
            <a:extLst>
              <a:ext uri="{FF2B5EF4-FFF2-40B4-BE49-F238E27FC236}">
                <a16:creationId xmlns:a16="http://schemas.microsoft.com/office/drawing/2014/main" id="{9A985AF7-FFAC-2897-6B23-FC4B29355A51}"/>
              </a:ext>
            </a:extLst>
          </p:cNvPr>
          <p:cNvSpPr/>
          <p:nvPr/>
        </p:nvSpPr>
        <p:spPr>
          <a:xfrm>
            <a:off x="10922884" y="2629831"/>
            <a:ext cx="1835074"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8" name="ZoneTexte 27">
            <a:extLst>
              <a:ext uri="{FF2B5EF4-FFF2-40B4-BE49-F238E27FC236}">
                <a16:creationId xmlns:a16="http://schemas.microsoft.com/office/drawing/2014/main" id="{43406083-5BE1-45D8-2842-2C68B9F0733F}"/>
              </a:ext>
            </a:extLst>
          </p:cNvPr>
          <p:cNvSpPr txBox="1"/>
          <p:nvPr/>
        </p:nvSpPr>
        <p:spPr>
          <a:xfrm>
            <a:off x="11521309" y="1248000"/>
            <a:ext cx="638225" cy="369332"/>
          </a:xfrm>
          <a:prstGeom prst="rect">
            <a:avLst/>
          </a:prstGeom>
          <a:noFill/>
        </p:spPr>
        <p:txBody>
          <a:bodyPr wrap="square" rtlCol="0">
            <a:spAutoFit/>
          </a:bodyPr>
          <a:lstStyle/>
          <a:p>
            <a:r>
              <a:rPr lang="fr-FR" dirty="0"/>
              <a:t>âge</a:t>
            </a:r>
          </a:p>
        </p:txBody>
      </p:sp>
      <p:sp>
        <p:nvSpPr>
          <p:cNvPr id="29" name="ZoneTexte 28">
            <a:extLst>
              <a:ext uri="{FF2B5EF4-FFF2-40B4-BE49-F238E27FC236}">
                <a16:creationId xmlns:a16="http://schemas.microsoft.com/office/drawing/2014/main" id="{8470873A-134F-3AA6-9CC8-7925E17A63C8}"/>
              </a:ext>
            </a:extLst>
          </p:cNvPr>
          <p:cNvSpPr txBox="1"/>
          <p:nvPr/>
        </p:nvSpPr>
        <p:spPr>
          <a:xfrm>
            <a:off x="11156584" y="1868911"/>
            <a:ext cx="1135596" cy="646331"/>
          </a:xfrm>
          <a:prstGeom prst="rect">
            <a:avLst/>
          </a:prstGeom>
          <a:noFill/>
        </p:spPr>
        <p:txBody>
          <a:bodyPr wrap="square" rtlCol="0">
            <a:spAutoFit/>
          </a:bodyPr>
          <a:lstStyle/>
          <a:p>
            <a:r>
              <a:rPr lang="fr-FR" dirty="0"/>
              <a:t>Niveau instructif</a:t>
            </a:r>
          </a:p>
        </p:txBody>
      </p:sp>
      <p:sp>
        <p:nvSpPr>
          <p:cNvPr id="30" name="ZoneTexte 29">
            <a:extLst>
              <a:ext uri="{FF2B5EF4-FFF2-40B4-BE49-F238E27FC236}">
                <a16:creationId xmlns:a16="http://schemas.microsoft.com/office/drawing/2014/main" id="{880A9195-7F25-373A-F898-EE8FFA6EBCB3}"/>
              </a:ext>
            </a:extLst>
          </p:cNvPr>
          <p:cNvSpPr txBox="1"/>
          <p:nvPr/>
        </p:nvSpPr>
        <p:spPr>
          <a:xfrm>
            <a:off x="10899752" y="2716621"/>
            <a:ext cx="1342338" cy="646331"/>
          </a:xfrm>
          <a:prstGeom prst="rect">
            <a:avLst/>
          </a:prstGeom>
          <a:noFill/>
        </p:spPr>
        <p:txBody>
          <a:bodyPr wrap="square" rtlCol="0">
            <a:spAutoFit/>
          </a:bodyPr>
          <a:lstStyle/>
          <a:p>
            <a:r>
              <a:rPr lang="fr-FR" dirty="0"/>
              <a:t>Formation d’élevage</a:t>
            </a:r>
          </a:p>
        </p:txBody>
      </p:sp>
      <p:sp>
        <p:nvSpPr>
          <p:cNvPr id="31" name="Rectangle : coins arrondis 30">
            <a:extLst>
              <a:ext uri="{FF2B5EF4-FFF2-40B4-BE49-F238E27FC236}">
                <a16:creationId xmlns:a16="http://schemas.microsoft.com/office/drawing/2014/main" id="{C381ED4C-9166-952B-5CA7-C286BCE36306}"/>
              </a:ext>
            </a:extLst>
          </p:cNvPr>
          <p:cNvSpPr/>
          <p:nvPr/>
        </p:nvSpPr>
        <p:spPr>
          <a:xfrm>
            <a:off x="10787285" y="3502992"/>
            <a:ext cx="1397655" cy="730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2" name="ZoneTexte 31">
            <a:extLst>
              <a:ext uri="{FF2B5EF4-FFF2-40B4-BE49-F238E27FC236}">
                <a16:creationId xmlns:a16="http://schemas.microsoft.com/office/drawing/2014/main" id="{5EC1BF16-8B67-0135-F716-CDF44C0A2192}"/>
              </a:ext>
            </a:extLst>
          </p:cNvPr>
          <p:cNvSpPr txBox="1"/>
          <p:nvPr/>
        </p:nvSpPr>
        <p:spPr>
          <a:xfrm>
            <a:off x="11119306" y="3502992"/>
            <a:ext cx="1172873" cy="646331"/>
          </a:xfrm>
          <a:prstGeom prst="rect">
            <a:avLst/>
          </a:prstGeom>
          <a:noFill/>
        </p:spPr>
        <p:txBody>
          <a:bodyPr wrap="square" rtlCol="0">
            <a:spAutoFit/>
          </a:bodyPr>
          <a:lstStyle/>
          <a:p>
            <a:r>
              <a:rPr lang="fr-FR" dirty="0"/>
              <a:t>Type main d’</a:t>
            </a:r>
            <a:r>
              <a:rPr lang="fr-FR" dirty="0" err="1"/>
              <a:t>oevre</a:t>
            </a:r>
            <a:endParaRPr lang="fr-FR" dirty="0"/>
          </a:p>
        </p:txBody>
      </p:sp>
      <p:sp>
        <p:nvSpPr>
          <p:cNvPr id="33" name="ZoneTexte 32">
            <a:extLst>
              <a:ext uri="{FF2B5EF4-FFF2-40B4-BE49-F238E27FC236}">
                <a16:creationId xmlns:a16="http://schemas.microsoft.com/office/drawing/2014/main" id="{9BF7D4DD-CADC-C2AF-3F4A-9F5A5322B4E4}"/>
              </a:ext>
            </a:extLst>
          </p:cNvPr>
          <p:cNvSpPr txBox="1"/>
          <p:nvPr/>
        </p:nvSpPr>
        <p:spPr>
          <a:xfrm>
            <a:off x="2606833" y="1172069"/>
            <a:ext cx="6946547" cy="1015663"/>
          </a:xfrm>
          <a:prstGeom prst="rect">
            <a:avLst/>
          </a:prstGeom>
          <a:noFill/>
        </p:spPr>
        <p:txBody>
          <a:bodyPr wrap="square" rtlCol="0">
            <a:spAutoFit/>
          </a:bodyPr>
          <a:lstStyle/>
          <a:p>
            <a:r>
              <a:rPr lang="fr-FR" sz="2000" dirty="0"/>
              <a:t>Le graphique montre que la main-d’œuvre dans les exploitations est majoritairement familiale, ce qui limite la professionnalisation du travail et peut affecter l’efficacité des pratiques d’élevage.</a:t>
            </a:r>
          </a:p>
        </p:txBody>
      </p:sp>
      <p:graphicFrame>
        <p:nvGraphicFramePr>
          <p:cNvPr id="9" name="Graphique 8">
            <a:extLst>
              <a:ext uri="{FF2B5EF4-FFF2-40B4-BE49-F238E27FC236}">
                <a16:creationId xmlns:a16="http://schemas.microsoft.com/office/drawing/2014/main" id="{05A9A8A2-2076-F8F9-6DEE-E773DA932C36}"/>
              </a:ext>
            </a:extLst>
          </p:cNvPr>
          <p:cNvGraphicFramePr/>
          <p:nvPr>
            <p:extLst>
              <p:ext uri="{D42A27DB-BD31-4B8C-83A1-F6EECF244321}">
                <p14:modId xmlns:p14="http://schemas.microsoft.com/office/powerpoint/2010/main" val="133881437"/>
              </p:ext>
            </p:extLst>
          </p:nvPr>
        </p:nvGraphicFramePr>
        <p:xfrm>
          <a:off x="2925638" y="2549457"/>
          <a:ext cx="6834796" cy="3867792"/>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6117175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69C7-DB1F-D3BE-83B5-1E134BB9FCBE}"/>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8A69CCF3-D864-0247-3F31-A65DA31C0F4A}"/>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C13A1BAA-EAD5-EEB2-D8FF-5AA5195D7620}"/>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ECEFA5C2-0BA8-A1CA-1C5E-D677F65BD9DD}"/>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D73ADAB1-E49E-4695-9811-8F32B6CF2CDC}"/>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27D98182-5B6B-7B5A-7A58-6E663215FE9E}"/>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1F7F1C4E-4C81-0360-38A1-F30F37EC5DD9}"/>
              </a:ext>
            </a:extLst>
          </p:cNvPr>
          <p:cNvSpPr/>
          <p:nvPr/>
        </p:nvSpPr>
        <p:spPr>
          <a:xfrm>
            <a:off x="13656" y="681323"/>
            <a:ext cx="465243" cy="3881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7611CB03-AE29-824D-F441-01FC2B25A956}"/>
              </a:ext>
            </a:extLst>
          </p:cNvPr>
          <p:cNvSpPr/>
          <p:nvPr/>
        </p:nvSpPr>
        <p:spPr>
          <a:xfrm>
            <a:off x="14424" y="1443426"/>
            <a:ext cx="492681" cy="34926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BCA54B9F-4697-AA76-7504-D59BCBF466B1}"/>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412710"/>
            <a:ext cx="492681" cy="4926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1324B6C-B6A0-D926-A214-75A893E8FCA1}"/>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82808"/>
            <a:ext cx="417356" cy="41735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2AF0C16B-DACB-2B3E-E1E7-B6570B5047EA}"/>
              </a:ext>
            </a:extLst>
          </p:cNvPr>
          <p:cNvSpPr/>
          <p:nvPr/>
        </p:nvSpPr>
        <p:spPr>
          <a:xfrm>
            <a:off x="0" y="1903279"/>
            <a:ext cx="1135596" cy="6571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F7FE0BBC-52E8-D9D9-91CA-B5C8E88650AD}"/>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8" y="1896406"/>
            <a:ext cx="1041325"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5D318000-8F36-58B4-4694-CEDE526D4831}"/>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7432D52E-6FCF-582C-EFD8-0E982B6B0A4C}"/>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5667E5EC-E465-6E1B-6153-4FD115D7C34E}"/>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76D0C0EF-CDB3-D015-15C7-CC848EC2DF17}"/>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155AADB0-31CE-E346-9118-F596BD768CB5}"/>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3DA9C1C2-A8F8-BCE1-7357-66F5EB53BB79}"/>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47E5E997-70D4-32F5-3D25-73C121B6E84E}"/>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E5D3F256-D8E1-0FAD-8F32-88A85506DC1D}"/>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8484F085-EA6A-6B74-319D-DBA1C08A0187}"/>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0A81F2EC-EE45-C505-CB71-386A46AA3CD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021EE741-C152-D409-75D6-3198399A1D85}"/>
              </a:ext>
            </a:extLst>
          </p:cNvPr>
          <p:cNvSpPr txBox="1"/>
          <p:nvPr/>
        </p:nvSpPr>
        <p:spPr>
          <a:xfrm>
            <a:off x="1783701" y="334111"/>
            <a:ext cx="8300157" cy="1200329"/>
          </a:xfrm>
          <a:prstGeom prst="rect">
            <a:avLst/>
          </a:prstGeom>
          <a:noFill/>
        </p:spPr>
        <p:txBody>
          <a:bodyPr wrap="square" rtlCol="0">
            <a:spAutoFit/>
          </a:bodyPr>
          <a:lstStyle/>
          <a:p>
            <a:r>
              <a:rPr lang="fr-FR" sz="2400" b="1" dirty="0">
                <a:latin typeface="Arial Black" panose="020B0A04020102020204" pitchFamily="34" charset="0"/>
              </a:rPr>
              <a:t>Système d’exploitation, statut juridique et assiette foncière des exploitations laitières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1FC66B85-062D-D400-DFBA-2BB7968481AD}"/>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F1180B77-748C-ACB1-382F-3785A25DC5D2}"/>
              </a:ext>
            </a:extLst>
          </p:cNvPr>
          <p:cNvSpPr/>
          <p:nvPr/>
        </p:nvSpPr>
        <p:spPr>
          <a:xfrm>
            <a:off x="9958779" y="1207564"/>
            <a:ext cx="2251880" cy="830997"/>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6AAC24D6-71B3-8C1C-59BE-649EEEE6DA9E}"/>
              </a:ext>
            </a:extLst>
          </p:cNvPr>
          <p:cNvSpPr txBox="1"/>
          <p:nvPr/>
        </p:nvSpPr>
        <p:spPr>
          <a:xfrm>
            <a:off x="10481918" y="1229091"/>
            <a:ext cx="2131726" cy="646331"/>
          </a:xfrm>
          <a:prstGeom prst="rect">
            <a:avLst/>
          </a:prstGeom>
          <a:noFill/>
        </p:spPr>
        <p:txBody>
          <a:bodyPr wrap="square" rtlCol="0">
            <a:spAutoFit/>
          </a:bodyPr>
          <a:lstStyle/>
          <a:p>
            <a:r>
              <a:rPr lang="fr-FR" dirty="0"/>
              <a:t>Système d’exploitation</a:t>
            </a:r>
          </a:p>
        </p:txBody>
      </p:sp>
      <p:sp>
        <p:nvSpPr>
          <p:cNvPr id="8" name="Rectangle : coins arrondis 7">
            <a:extLst>
              <a:ext uri="{FF2B5EF4-FFF2-40B4-BE49-F238E27FC236}">
                <a16:creationId xmlns:a16="http://schemas.microsoft.com/office/drawing/2014/main" id="{3C55B519-95FE-52BC-07E2-86A6F23288B7}"/>
              </a:ext>
            </a:extLst>
          </p:cNvPr>
          <p:cNvSpPr/>
          <p:nvPr/>
        </p:nvSpPr>
        <p:spPr>
          <a:xfrm>
            <a:off x="10388947" y="2318178"/>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8C0DEBEE-B6F9-D998-2C77-FE92BE1F301D}"/>
              </a:ext>
            </a:extLst>
          </p:cNvPr>
          <p:cNvSpPr txBox="1"/>
          <p:nvPr/>
        </p:nvSpPr>
        <p:spPr>
          <a:xfrm>
            <a:off x="10635725" y="2395337"/>
            <a:ext cx="2131726" cy="369332"/>
          </a:xfrm>
          <a:prstGeom prst="rect">
            <a:avLst/>
          </a:prstGeom>
          <a:noFill/>
        </p:spPr>
        <p:txBody>
          <a:bodyPr wrap="square" rtlCol="0">
            <a:spAutoFit/>
          </a:bodyPr>
          <a:lstStyle/>
          <a:p>
            <a:r>
              <a:rPr lang="fr-FR" dirty="0"/>
              <a:t>Statu </a:t>
            </a:r>
            <a:r>
              <a:rPr lang="fr-FR" dirty="0" err="1"/>
              <a:t>huridique</a:t>
            </a:r>
            <a:endParaRPr lang="fr-FR" dirty="0"/>
          </a:p>
        </p:txBody>
      </p:sp>
      <p:sp>
        <p:nvSpPr>
          <p:cNvPr id="17" name="Rectangle : coins arrondis 16">
            <a:extLst>
              <a:ext uri="{FF2B5EF4-FFF2-40B4-BE49-F238E27FC236}">
                <a16:creationId xmlns:a16="http://schemas.microsoft.com/office/drawing/2014/main" id="{BF18234B-68FE-7736-37E7-9E400753FA21}"/>
              </a:ext>
            </a:extLst>
          </p:cNvPr>
          <p:cNvSpPr/>
          <p:nvPr/>
        </p:nvSpPr>
        <p:spPr>
          <a:xfrm>
            <a:off x="10388947" y="3294458"/>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B074AF4C-819C-236D-9E8A-E2308F727F7E}"/>
              </a:ext>
            </a:extLst>
          </p:cNvPr>
          <p:cNvSpPr txBox="1"/>
          <p:nvPr/>
        </p:nvSpPr>
        <p:spPr>
          <a:xfrm>
            <a:off x="10635725" y="3371617"/>
            <a:ext cx="2131726" cy="369332"/>
          </a:xfrm>
          <a:prstGeom prst="rect">
            <a:avLst/>
          </a:prstGeom>
          <a:noFill/>
        </p:spPr>
        <p:txBody>
          <a:bodyPr wrap="square" rtlCol="0">
            <a:spAutoFit/>
          </a:bodyPr>
          <a:lstStyle/>
          <a:p>
            <a:r>
              <a:rPr lang="fr-FR" dirty="0" err="1"/>
              <a:t>Assiete</a:t>
            </a:r>
            <a:r>
              <a:rPr lang="fr-FR" dirty="0"/>
              <a:t> foncier</a:t>
            </a:r>
          </a:p>
        </p:txBody>
      </p:sp>
      <p:graphicFrame>
        <p:nvGraphicFramePr>
          <p:cNvPr id="9" name="Graphique 8">
            <a:extLst>
              <a:ext uri="{FF2B5EF4-FFF2-40B4-BE49-F238E27FC236}">
                <a16:creationId xmlns:a16="http://schemas.microsoft.com/office/drawing/2014/main" id="{C2F1234D-8903-3E4B-CD58-E6965DC15594}"/>
              </a:ext>
            </a:extLst>
          </p:cNvPr>
          <p:cNvGraphicFramePr/>
          <p:nvPr>
            <p:extLst>
              <p:ext uri="{D42A27DB-BD31-4B8C-83A1-F6EECF244321}">
                <p14:modId xmlns:p14="http://schemas.microsoft.com/office/powerpoint/2010/main" val="2974952257"/>
              </p:ext>
            </p:extLst>
          </p:nvPr>
        </p:nvGraphicFramePr>
        <p:xfrm>
          <a:off x="3157740" y="2978418"/>
          <a:ext cx="5876519" cy="3388072"/>
        </p:xfrm>
        <a:graphic>
          <a:graphicData uri="http://schemas.openxmlformats.org/drawingml/2006/chart">
            <c:chart xmlns:c="http://schemas.openxmlformats.org/drawingml/2006/chart" xmlns:r="http://schemas.openxmlformats.org/officeDocument/2006/relationships" r:id="rId20"/>
          </a:graphicData>
        </a:graphic>
      </p:graphicFrame>
      <p:sp>
        <p:nvSpPr>
          <p:cNvPr id="15" name="ZoneTexte 14">
            <a:extLst>
              <a:ext uri="{FF2B5EF4-FFF2-40B4-BE49-F238E27FC236}">
                <a16:creationId xmlns:a16="http://schemas.microsoft.com/office/drawing/2014/main" id="{B71674FB-7B38-7FD1-5D09-8ABD95764395}"/>
              </a:ext>
            </a:extLst>
          </p:cNvPr>
          <p:cNvSpPr txBox="1"/>
          <p:nvPr/>
        </p:nvSpPr>
        <p:spPr>
          <a:xfrm>
            <a:off x="3056773" y="1534416"/>
            <a:ext cx="6199709" cy="92333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 </a:t>
            </a:r>
            <a:r>
              <a:rPr lang="fr-FR" dirty="0" err="1">
                <a:latin typeface="Arial" panose="020B0604020202020204" pitchFamily="34" charset="0"/>
                <a:cs typeface="Arial" panose="020B0604020202020204" pitchFamily="34" charset="0"/>
              </a:rPr>
              <a:t>diagrame</a:t>
            </a:r>
            <a:r>
              <a:rPr lang="fr-FR" dirty="0">
                <a:latin typeface="Arial" panose="020B0604020202020204" pitchFamily="34" charset="0"/>
                <a:cs typeface="Arial" panose="020B0604020202020204" pitchFamily="34" charset="0"/>
              </a:rPr>
              <a:t> illustre un système d’exploitation dans lequel la majorité repose sur un système hors-sol, ce qui constitue l’une des causes du déficit financier des éleveurs</a:t>
            </a:r>
          </a:p>
        </p:txBody>
      </p:sp>
    </p:spTree>
    <p:extLst>
      <p:ext uri="{BB962C8B-B14F-4D97-AF65-F5344CB8AC3E}">
        <p14:creationId xmlns:p14="http://schemas.microsoft.com/office/powerpoint/2010/main" val="321009561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72F6-3A09-7013-7271-C74C0309E307}"/>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159F1248-C321-0BBE-FBD3-CBDDB0B5297B}"/>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75744497-2229-2EED-E102-1D9045D88E47}"/>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3701E453-B249-4C3D-3BC7-A6692306AD01}"/>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E4DBFD96-0BCE-DC3B-31AD-10810D447E4E}"/>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9B12C810-6D74-7349-D23C-9D45665CE0E9}"/>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89862F86-B5DA-F27C-7DE5-0B6DF6B5B59D}"/>
              </a:ext>
            </a:extLst>
          </p:cNvPr>
          <p:cNvSpPr/>
          <p:nvPr/>
        </p:nvSpPr>
        <p:spPr>
          <a:xfrm>
            <a:off x="13656" y="681323"/>
            <a:ext cx="531110" cy="3881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D8B5ED9E-E31A-8372-3A13-D3B80C55D7D7}"/>
              </a:ext>
            </a:extLst>
          </p:cNvPr>
          <p:cNvSpPr/>
          <p:nvPr/>
        </p:nvSpPr>
        <p:spPr>
          <a:xfrm>
            <a:off x="14424" y="1359190"/>
            <a:ext cx="530342" cy="43350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CB50F007-A02B-4E58-9349-5CC03D7F40C1}"/>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427832"/>
            <a:ext cx="477560" cy="47756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A2C44D5-81F2-8CAD-BD9C-681E246082F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82808"/>
            <a:ext cx="417356" cy="41735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2C4C9724-5FAA-AE79-59E8-52297003B49A}"/>
              </a:ext>
            </a:extLst>
          </p:cNvPr>
          <p:cNvSpPr/>
          <p:nvPr/>
        </p:nvSpPr>
        <p:spPr>
          <a:xfrm>
            <a:off x="0" y="1903279"/>
            <a:ext cx="1135596" cy="6571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72F61B2B-A675-BCBD-870E-25FCEC0C86E1}"/>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8" y="1896406"/>
            <a:ext cx="1041325"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59B90399-7BC8-00EE-7A84-86F8BDD97B5B}"/>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2B64EFDF-6A59-0385-0FA4-963128A52BD0}"/>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6814DB90-4D11-3FB6-7558-57EF25569FEA}"/>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C4477003-F87A-95E7-F819-B6F2EAFD15E0}"/>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14F239CE-5719-2A39-F364-8063C590AB2D}"/>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80EF5C9F-C146-B400-F0FA-CC141806D791}"/>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3A274459-658C-B976-3DD9-8F1D10EB721E}"/>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01340A24-ED06-3718-33A3-B1E86D72271D}"/>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2B7FB6F6-56F2-C904-039B-E6C3B75A445E}"/>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0AF44A97-6AEC-B5DF-9365-459162C66C6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7A18F475-A99A-EF93-E1C2-3E626941D0DC}"/>
              </a:ext>
            </a:extLst>
          </p:cNvPr>
          <p:cNvSpPr txBox="1"/>
          <p:nvPr/>
        </p:nvSpPr>
        <p:spPr>
          <a:xfrm>
            <a:off x="1783701" y="334111"/>
            <a:ext cx="8300157" cy="1200329"/>
          </a:xfrm>
          <a:prstGeom prst="rect">
            <a:avLst/>
          </a:prstGeom>
          <a:noFill/>
        </p:spPr>
        <p:txBody>
          <a:bodyPr wrap="square" rtlCol="0">
            <a:spAutoFit/>
          </a:bodyPr>
          <a:lstStyle/>
          <a:p>
            <a:r>
              <a:rPr lang="fr-FR" sz="2400" b="1" dirty="0">
                <a:latin typeface="Arial Black" panose="020B0A04020102020204" pitchFamily="34" charset="0"/>
              </a:rPr>
              <a:t>Système d’exploitation, statut juridique et assiette foncière des exploitations laitières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F312B1BE-44A7-B210-2092-ABB98829B293}"/>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CA1640F0-3022-DC19-D7A5-2B6493E12A3B}"/>
              </a:ext>
            </a:extLst>
          </p:cNvPr>
          <p:cNvSpPr/>
          <p:nvPr/>
        </p:nvSpPr>
        <p:spPr>
          <a:xfrm>
            <a:off x="10388947" y="1170841"/>
            <a:ext cx="2131726" cy="694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CD5A01A1-7E77-59AF-4D69-6546736E60DD}"/>
              </a:ext>
            </a:extLst>
          </p:cNvPr>
          <p:cNvSpPr txBox="1"/>
          <p:nvPr/>
        </p:nvSpPr>
        <p:spPr>
          <a:xfrm>
            <a:off x="10695928" y="1229091"/>
            <a:ext cx="2131726" cy="646331"/>
          </a:xfrm>
          <a:prstGeom prst="rect">
            <a:avLst/>
          </a:prstGeom>
          <a:noFill/>
        </p:spPr>
        <p:txBody>
          <a:bodyPr wrap="square" rtlCol="0">
            <a:spAutoFit/>
          </a:bodyPr>
          <a:lstStyle/>
          <a:p>
            <a:r>
              <a:rPr lang="fr-FR" dirty="0"/>
              <a:t>Système d’exploitation</a:t>
            </a:r>
          </a:p>
        </p:txBody>
      </p:sp>
      <p:sp>
        <p:nvSpPr>
          <p:cNvPr id="8" name="Rectangle : coins arrondis 7">
            <a:extLst>
              <a:ext uri="{FF2B5EF4-FFF2-40B4-BE49-F238E27FC236}">
                <a16:creationId xmlns:a16="http://schemas.microsoft.com/office/drawing/2014/main" id="{ACC57ABE-2B4E-092E-1A61-448BFCA90079}"/>
              </a:ext>
            </a:extLst>
          </p:cNvPr>
          <p:cNvSpPr/>
          <p:nvPr/>
        </p:nvSpPr>
        <p:spPr>
          <a:xfrm>
            <a:off x="10083858" y="2318178"/>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8D217BBE-9281-CD91-BE6B-E997A6D54E59}"/>
              </a:ext>
            </a:extLst>
          </p:cNvPr>
          <p:cNvSpPr txBox="1"/>
          <p:nvPr/>
        </p:nvSpPr>
        <p:spPr>
          <a:xfrm>
            <a:off x="10302445" y="2422766"/>
            <a:ext cx="2131726" cy="369332"/>
          </a:xfrm>
          <a:prstGeom prst="rect">
            <a:avLst/>
          </a:prstGeom>
          <a:noFill/>
        </p:spPr>
        <p:txBody>
          <a:bodyPr wrap="square" rtlCol="0">
            <a:spAutoFit/>
          </a:bodyPr>
          <a:lstStyle/>
          <a:p>
            <a:r>
              <a:rPr lang="fr-FR"/>
              <a:t>Statu </a:t>
            </a:r>
            <a:r>
              <a:rPr lang="fr-FR" dirty="0"/>
              <a:t>j</a:t>
            </a:r>
            <a:r>
              <a:rPr lang="fr-FR"/>
              <a:t>uridique</a:t>
            </a:r>
            <a:endParaRPr lang="fr-FR" dirty="0"/>
          </a:p>
        </p:txBody>
      </p:sp>
      <p:sp>
        <p:nvSpPr>
          <p:cNvPr id="17" name="Rectangle : coins arrondis 16">
            <a:extLst>
              <a:ext uri="{FF2B5EF4-FFF2-40B4-BE49-F238E27FC236}">
                <a16:creationId xmlns:a16="http://schemas.microsoft.com/office/drawing/2014/main" id="{A0B4E581-8D21-D0B3-571F-DF65EAC5B935}"/>
              </a:ext>
            </a:extLst>
          </p:cNvPr>
          <p:cNvSpPr/>
          <p:nvPr/>
        </p:nvSpPr>
        <p:spPr>
          <a:xfrm>
            <a:off x="10388947" y="3294458"/>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1158F33B-A4D3-BA5A-6AAE-E036AED0CD0D}"/>
              </a:ext>
            </a:extLst>
          </p:cNvPr>
          <p:cNvSpPr txBox="1"/>
          <p:nvPr/>
        </p:nvSpPr>
        <p:spPr>
          <a:xfrm>
            <a:off x="10635725" y="3371617"/>
            <a:ext cx="2131726" cy="369332"/>
          </a:xfrm>
          <a:prstGeom prst="rect">
            <a:avLst/>
          </a:prstGeom>
          <a:noFill/>
        </p:spPr>
        <p:txBody>
          <a:bodyPr wrap="square" rtlCol="0">
            <a:spAutoFit/>
          </a:bodyPr>
          <a:lstStyle/>
          <a:p>
            <a:r>
              <a:rPr lang="fr-FR" dirty="0" err="1"/>
              <a:t>Assiete</a:t>
            </a:r>
            <a:r>
              <a:rPr lang="fr-FR" dirty="0"/>
              <a:t> foncier</a:t>
            </a:r>
          </a:p>
        </p:txBody>
      </p:sp>
      <p:sp>
        <p:nvSpPr>
          <p:cNvPr id="10" name="ZoneTexte 9">
            <a:extLst>
              <a:ext uri="{FF2B5EF4-FFF2-40B4-BE49-F238E27FC236}">
                <a16:creationId xmlns:a16="http://schemas.microsoft.com/office/drawing/2014/main" id="{3A2290A1-5BC1-2926-1F56-4E5CC6D1EEEF}"/>
              </a:ext>
            </a:extLst>
          </p:cNvPr>
          <p:cNvSpPr txBox="1"/>
          <p:nvPr/>
        </p:nvSpPr>
        <p:spPr>
          <a:xfrm>
            <a:off x="2163753" y="2724741"/>
            <a:ext cx="7614827" cy="1200329"/>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L’échantillon d’étude comprend 20 exploitations privées, représentant 100 % de l’ensemble des exploitations enquêtées.</a:t>
            </a:r>
          </a:p>
        </p:txBody>
      </p:sp>
    </p:spTree>
    <p:extLst>
      <p:ext uri="{BB962C8B-B14F-4D97-AF65-F5344CB8AC3E}">
        <p14:creationId xmlns:p14="http://schemas.microsoft.com/office/powerpoint/2010/main" val="2102273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6A449-CA1A-1355-3753-A5653D668B1F}"/>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94F9FCB3-8FF1-B6E5-3B55-A79D65D88B9B}"/>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1A0F6D35-B575-C171-FF28-3A8C695F9DB8}"/>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ABD1F1FC-8C33-C2A8-BADE-04CC7341A9F8}"/>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6821ED02-AF64-E535-3A47-69BA24C4754F}"/>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0EF1CA03-D6BD-9EFA-8564-52490AB25FCC}"/>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0A18720D-19B3-F326-4B04-86EAA3A16A77}"/>
              </a:ext>
            </a:extLst>
          </p:cNvPr>
          <p:cNvSpPr/>
          <p:nvPr/>
        </p:nvSpPr>
        <p:spPr>
          <a:xfrm>
            <a:off x="13656" y="681323"/>
            <a:ext cx="562624" cy="3881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6E9ED54D-951E-1AEA-BF69-791479F66863}"/>
              </a:ext>
            </a:extLst>
          </p:cNvPr>
          <p:cNvSpPr/>
          <p:nvPr/>
        </p:nvSpPr>
        <p:spPr>
          <a:xfrm>
            <a:off x="14424" y="1382512"/>
            <a:ext cx="514747" cy="4101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FD242C40-02B2-3422-2134-83FBD341D69A}"/>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443426"/>
            <a:ext cx="461965" cy="461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128349A-19B5-3520-21D7-34C3A08F821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82808"/>
            <a:ext cx="417356" cy="41735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9F97253A-CB45-978A-9572-0067F8C38161}"/>
              </a:ext>
            </a:extLst>
          </p:cNvPr>
          <p:cNvSpPr/>
          <p:nvPr/>
        </p:nvSpPr>
        <p:spPr>
          <a:xfrm>
            <a:off x="0" y="1903279"/>
            <a:ext cx="1135596" cy="6571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3C044A3D-7CA2-6B44-F76B-BD10E3B79DDB}"/>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8" y="1896406"/>
            <a:ext cx="1041325"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E713059D-8C15-7F6B-496F-1EA93CD80FC3}"/>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4CBE1A46-3FF1-A97D-ED45-4EC26033C6F0}"/>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19C44993-42D5-731D-3D82-C3ED5695ED7B}"/>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AE08FD86-EDBE-CD18-73C2-5E6BCCD8DC1B}"/>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7359C76F-151E-4C29-7A1B-7D3E4C4F2645}"/>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9C49149E-6763-F9B4-CE01-5CE94E906BDF}"/>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0F58965F-025A-EF95-2540-3740E94B5FE2}"/>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0127813F-2C5D-1D50-0A76-CA8383A68877}"/>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48915AD3-6E90-8CF9-7260-4625DF46A89F}"/>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5277B8BC-400D-061D-5F40-8FE0E101E28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B215CDF-7176-819B-0ECF-3891F6199BD7}"/>
              </a:ext>
            </a:extLst>
          </p:cNvPr>
          <p:cNvSpPr txBox="1"/>
          <p:nvPr/>
        </p:nvSpPr>
        <p:spPr>
          <a:xfrm>
            <a:off x="1783701" y="334111"/>
            <a:ext cx="9048890" cy="830997"/>
          </a:xfrm>
          <a:prstGeom prst="rect">
            <a:avLst/>
          </a:prstGeom>
          <a:noFill/>
        </p:spPr>
        <p:txBody>
          <a:bodyPr wrap="square" rtlCol="0">
            <a:spAutoFit/>
          </a:bodyPr>
          <a:lstStyle/>
          <a:p>
            <a:r>
              <a:rPr lang="fr-FR" sz="2400" b="1" dirty="0">
                <a:latin typeface="Arial Black" panose="020B0A04020102020204" pitchFamily="34" charset="0"/>
              </a:rPr>
              <a:t>Système d’exploitation, statut juridique et assiette foncière des exploitations laitières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4DCD16B8-44F9-79BE-AF2E-44935ECB182B}"/>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00DE8B9D-E807-F5AD-9472-FBEB4ABE2B68}"/>
              </a:ext>
            </a:extLst>
          </p:cNvPr>
          <p:cNvSpPr/>
          <p:nvPr/>
        </p:nvSpPr>
        <p:spPr>
          <a:xfrm>
            <a:off x="10716380" y="1167258"/>
            <a:ext cx="2131726" cy="694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AC155BB0-9321-EA3D-EFE1-9AB5F31DADB0}"/>
              </a:ext>
            </a:extLst>
          </p:cNvPr>
          <p:cNvSpPr txBox="1"/>
          <p:nvPr/>
        </p:nvSpPr>
        <p:spPr>
          <a:xfrm>
            <a:off x="10832591" y="1209717"/>
            <a:ext cx="2131726" cy="646331"/>
          </a:xfrm>
          <a:prstGeom prst="rect">
            <a:avLst/>
          </a:prstGeom>
          <a:noFill/>
        </p:spPr>
        <p:txBody>
          <a:bodyPr wrap="square" rtlCol="0">
            <a:spAutoFit/>
          </a:bodyPr>
          <a:lstStyle/>
          <a:p>
            <a:r>
              <a:rPr lang="fr-FR" dirty="0"/>
              <a:t>Système d’exploitation</a:t>
            </a:r>
          </a:p>
        </p:txBody>
      </p:sp>
      <p:sp>
        <p:nvSpPr>
          <p:cNvPr id="8" name="Rectangle : coins arrondis 7">
            <a:extLst>
              <a:ext uri="{FF2B5EF4-FFF2-40B4-BE49-F238E27FC236}">
                <a16:creationId xmlns:a16="http://schemas.microsoft.com/office/drawing/2014/main" id="{92E14C15-C33F-AFEF-198C-1FE21B29B140}"/>
              </a:ext>
            </a:extLst>
          </p:cNvPr>
          <p:cNvSpPr/>
          <p:nvPr/>
        </p:nvSpPr>
        <p:spPr>
          <a:xfrm>
            <a:off x="10716380" y="2286524"/>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442CD735-B75C-87FB-3E0E-024BC40A72F5}"/>
              </a:ext>
            </a:extLst>
          </p:cNvPr>
          <p:cNvSpPr txBox="1"/>
          <p:nvPr/>
        </p:nvSpPr>
        <p:spPr>
          <a:xfrm>
            <a:off x="10753816" y="2363683"/>
            <a:ext cx="2131726" cy="369332"/>
          </a:xfrm>
          <a:prstGeom prst="rect">
            <a:avLst/>
          </a:prstGeom>
          <a:noFill/>
        </p:spPr>
        <p:txBody>
          <a:bodyPr wrap="square" rtlCol="0">
            <a:spAutoFit/>
          </a:bodyPr>
          <a:lstStyle/>
          <a:p>
            <a:r>
              <a:rPr lang="fr-FR" dirty="0"/>
              <a:t>Statu juridique</a:t>
            </a:r>
          </a:p>
        </p:txBody>
      </p:sp>
      <p:sp>
        <p:nvSpPr>
          <p:cNvPr id="17" name="Rectangle : coins arrondis 16">
            <a:extLst>
              <a:ext uri="{FF2B5EF4-FFF2-40B4-BE49-F238E27FC236}">
                <a16:creationId xmlns:a16="http://schemas.microsoft.com/office/drawing/2014/main" id="{9382555A-C008-90A6-32E8-47D0AFA16172}"/>
              </a:ext>
            </a:extLst>
          </p:cNvPr>
          <p:cNvSpPr/>
          <p:nvPr/>
        </p:nvSpPr>
        <p:spPr>
          <a:xfrm>
            <a:off x="10470822" y="3328181"/>
            <a:ext cx="176689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941230C9-F4F8-193B-9DDA-B8CBDA2893A1}"/>
              </a:ext>
            </a:extLst>
          </p:cNvPr>
          <p:cNvSpPr txBox="1"/>
          <p:nvPr/>
        </p:nvSpPr>
        <p:spPr>
          <a:xfrm>
            <a:off x="10470822" y="3390142"/>
            <a:ext cx="2131726" cy="369332"/>
          </a:xfrm>
          <a:prstGeom prst="rect">
            <a:avLst/>
          </a:prstGeom>
          <a:noFill/>
        </p:spPr>
        <p:txBody>
          <a:bodyPr wrap="square" rtlCol="0">
            <a:spAutoFit/>
          </a:bodyPr>
          <a:lstStyle/>
          <a:p>
            <a:r>
              <a:rPr lang="fr-FR" dirty="0" err="1"/>
              <a:t>Assiete</a:t>
            </a:r>
            <a:r>
              <a:rPr lang="fr-FR" dirty="0"/>
              <a:t> foncier</a:t>
            </a:r>
          </a:p>
        </p:txBody>
      </p:sp>
      <p:sp>
        <p:nvSpPr>
          <p:cNvPr id="31" name="ZoneTexte 30">
            <a:extLst>
              <a:ext uri="{FF2B5EF4-FFF2-40B4-BE49-F238E27FC236}">
                <a16:creationId xmlns:a16="http://schemas.microsoft.com/office/drawing/2014/main" id="{88238710-14A5-C226-8E73-A4FDF649A076}"/>
              </a:ext>
            </a:extLst>
          </p:cNvPr>
          <p:cNvSpPr txBox="1"/>
          <p:nvPr/>
        </p:nvSpPr>
        <p:spPr>
          <a:xfrm>
            <a:off x="1612052" y="1514612"/>
            <a:ext cx="3779847" cy="1477328"/>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Surface agricole total SAT:</a:t>
            </a:r>
          </a:p>
          <a:p>
            <a:r>
              <a:rPr lang="fr-FR" dirty="0">
                <a:latin typeface="Arial" panose="020B0604020202020204" pitchFamily="34" charset="0"/>
                <a:cs typeface="Arial" panose="020B0604020202020204" pitchFamily="34" charset="0"/>
              </a:rPr>
              <a:t>varient entre 1 hectare et 30 hectares, avec un total global estimé à 151 hectares et une moyenne de 7,6 hectares</a:t>
            </a:r>
          </a:p>
        </p:txBody>
      </p:sp>
      <p:graphicFrame>
        <p:nvGraphicFramePr>
          <p:cNvPr id="9" name="Graphique 8">
            <a:extLst>
              <a:ext uri="{FF2B5EF4-FFF2-40B4-BE49-F238E27FC236}">
                <a16:creationId xmlns:a16="http://schemas.microsoft.com/office/drawing/2014/main" id="{25A36E70-A774-0396-4295-807BF2827482}"/>
              </a:ext>
            </a:extLst>
          </p:cNvPr>
          <p:cNvGraphicFramePr/>
          <p:nvPr>
            <p:extLst>
              <p:ext uri="{D42A27DB-BD31-4B8C-83A1-F6EECF244321}">
                <p14:modId xmlns:p14="http://schemas.microsoft.com/office/powerpoint/2010/main" val="2952998060"/>
              </p:ext>
            </p:extLst>
          </p:nvPr>
        </p:nvGraphicFramePr>
        <p:xfrm>
          <a:off x="1380191" y="3102971"/>
          <a:ext cx="4137205" cy="2526242"/>
        </p:xfrm>
        <a:graphic>
          <a:graphicData uri="http://schemas.openxmlformats.org/drawingml/2006/chart">
            <c:chart xmlns:c="http://schemas.openxmlformats.org/drawingml/2006/chart" xmlns:r="http://schemas.openxmlformats.org/officeDocument/2006/relationships" r:id="rId20"/>
          </a:graphicData>
        </a:graphic>
      </p:graphicFrame>
      <p:sp>
        <p:nvSpPr>
          <p:cNvPr id="10" name="ZoneTexte 9">
            <a:extLst>
              <a:ext uri="{FF2B5EF4-FFF2-40B4-BE49-F238E27FC236}">
                <a16:creationId xmlns:a16="http://schemas.microsoft.com/office/drawing/2014/main" id="{7CD80BA5-67DF-AE3C-6614-068CA10BFD57}"/>
              </a:ext>
            </a:extLst>
          </p:cNvPr>
          <p:cNvSpPr txBox="1"/>
          <p:nvPr/>
        </p:nvSpPr>
        <p:spPr>
          <a:xfrm>
            <a:off x="6280427" y="1443426"/>
            <a:ext cx="3779847" cy="1477328"/>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Surface agricole utile SAU:</a:t>
            </a:r>
          </a:p>
          <a:p>
            <a:r>
              <a:rPr lang="fr-FR" dirty="0">
                <a:latin typeface="Arial" panose="020B0604020202020204" pitchFamily="34" charset="0"/>
                <a:cs typeface="Arial" panose="020B0604020202020204" pitchFamily="34" charset="0"/>
              </a:rPr>
              <a:t>(SAU) est estimée à un total de 74,5 hectares, avec une moyenne de 3,7 hectares par exploitation et un écart-type de 2,5 hectares. </a:t>
            </a:r>
          </a:p>
        </p:txBody>
      </p:sp>
      <p:graphicFrame>
        <p:nvGraphicFramePr>
          <p:cNvPr id="15" name="Graphique 14">
            <a:extLst>
              <a:ext uri="{FF2B5EF4-FFF2-40B4-BE49-F238E27FC236}">
                <a16:creationId xmlns:a16="http://schemas.microsoft.com/office/drawing/2014/main" id="{04ECE4A3-C00B-18B7-1F9A-804896752449}"/>
              </a:ext>
            </a:extLst>
          </p:cNvPr>
          <p:cNvGraphicFramePr/>
          <p:nvPr>
            <p:extLst>
              <p:ext uri="{D42A27DB-BD31-4B8C-83A1-F6EECF244321}">
                <p14:modId xmlns:p14="http://schemas.microsoft.com/office/powerpoint/2010/main" val="1499913656"/>
              </p:ext>
            </p:extLst>
          </p:nvPr>
        </p:nvGraphicFramePr>
        <p:xfrm>
          <a:off x="6160364" y="3428999"/>
          <a:ext cx="4264740" cy="1824925"/>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val="42642560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50D69-E2A3-39EC-1795-564DF28E23FF}"/>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B461D41B-F6F3-FDC2-2F60-A2F195B839AC}"/>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6E99DCC1-5D85-BBF5-8E6A-A5BC71AE86E3}"/>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A17DFAE1-5C60-B136-4AC2-4C3058FCD74A}"/>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5F46BF71-F494-6741-0BE4-7FC3E557A99E}"/>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7E69C1D7-1E36-8EB5-49FB-97B6B3EF16DF}"/>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DD85D6F1-BE38-2E07-4391-3CC8F9BC1BDC}"/>
              </a:ext>
            </a:extLst>
          </p:cNvPr>
          <p:cNvSpPr/>
          <p:nvPr/>
        </p:nvSpPr>
        <p:spPr>
          <a:xfrm>
            <a:off x="13656" y="681323"/>
            <a:ext cx="562624" cy="3881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C9899D67-F900-C466-BEB9-0E6133AE56EF}"/>
              </a:ext>
            </a:extLst>
          </p:cNvPr>
          <p:cNvSpPr/>
          <p:nvPr/>
        </p:nvSpPr>
        <p:spPr>
          <a:xfrm>
            <a:off x="14424" y="1382512"/>
            <a:ext cx="514747" cy="4101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0E06A9AC-4F38-6832-5632-5B6FD84EC981}"/>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443426"/>
            <a:ext cx="461965" cy="461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D61DA207-78AB-F12E-6A72-53CFCD768D2A}"/>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82808"/>
            <a:ext cx="417356" cy="41735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F0F427CD-41CB-6376-DFA3-3D3EE48CFD58}"/>
              </a:ext>
            </a:extLst>
          </p:cNvPr>
          <p:cNvSpPr/>
          <p:nvPr/>
        </p:nvSpPr>
        <p:spPr>
          <a:xfrm>
            <a:off x="0" y="1903279"/>
            <a:ext cx="1135596" cy="6571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84C4A3F1-AA14-ADE0-51FB-521257F900D2}"/>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8" y="1896406"/>
            <a:ext cx="1041325"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EF22085C-5956-00A9-D9BB-D315F5B43A8C}"/>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DE9AB12E-A25B-0E0D-3B3C-49F7ABBECFE2}"/>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B5EDC58C-963B-FF42-B5D0-C075064E025D}"/>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1E776B54-546D-B4D6-6E4A-F0233B9F28AC}"/>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5B2308D0-0796-C895-A714-BFA635174434}"/>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DA5E671C-BD07-834D-C653-A98819926FEA}"/>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41C13189-1848-0929-D9A5-B3A55155483A}"/>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3273DBB7-096A-1E9F-455F-79C8B6A7C4B6}"/>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7AFA1812-7150-852B-8E1B-81EB18B1F6E9}"/>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B66B5FA3-DBA5-DDD5-B8D4-8E2F4D9FA9D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027F658-9905-395E-6271-0861B9E7AE35}"/>
              </a:ext>
            </a:extLst>
          </p:cNvPr>
          <p:cNvSpPr txBox="1"/>
          <p:nvPr/>
        </p:nvSpPr>
        <p:spPr>
          <a:xfrm>
            <a:off x="1783701" y="334111"/>
            <a:ext cx="9557589" cy="830997"/>
          </a:xfrm>
          <a:prstGeom prst="rect">
            <a:avLst/>
          </a:prstGeom>
          <a:noFill/>
        </p:spPr>
        <p:txBody>
          <a:bodyPr wrap="square" rtlCol="0">
            <a:spAutoFit/>
          </a:bodyPr>
          <a:lstStyle/>
          <a:p>
            <a:r>
              <a:rPr lang="fr-FR" sz="2400" b="1" dirty="0">
                <a:latin typeface="Arial Black" panose="020B0A04020102020204" pitchFamily="34" charset="0"/>
              </a:rPr>
              <a:t>Système d’exploitation, statut juridique et assiette foncière des exploitations laitières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EE376FE4-F4A0-2C16-BE0D-EA1FDBCC85E1}"/>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32078713-5A1E-6B3A-6F10-D02880E64004}"/>
              </a:ext>
            </a:extLst>
          </p:cNvPr>
          <p:cNvSpPr/>
          <p:nvPr/>
        </p:nvSpPr>
        <p:spPr>
          <a:xfrm>
            <a:off x="10716380" y="1167258"/>
            <a:ext cx="2131726" cy="694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5F31DD22-B6E9-AAF2-0E69-E3B3B36D9B17}"/>
              </a:ext>
            </a:extLst>
          </p:cNvPr>
          <p:cNvSpPr txBox="1"/>
          <p:nvPr/>
        </p:nvSpPr>
        <p:spPr>
          <a:xfrm>
            <a:off x="10832591" y="1209717"/>
            <a:ext cx="2131726" cy="646331"/>
          </a:xfrm>
          <a:prstGeom prst="rect">
            <a:avLst/>
          </a:prstGeom>
          <a:noFill/>
        </p:spPr>
        <p:txBody>
          <a:bodyPr wrap="square" rtlCol="0">
            <a:spAutoFit/>
          </a:bodyPr>
          <a:lstStyle/>
          <a:p>
            <a:r>
              <a:rPr lang="fr-FR" dirty="0"/>
              <a:t>Système d’exploitation</a:t>
            </a:r>
          </a:p>
        </p:txBody>
      </p:sp>
      <p:sp>
        <p:nvSpPr>
          <p:cNvPr id="8" name="Rectangle : coins arrondis 7">
            <a:extLst>
              <a:ext uri="{FF2B5EF4-FFF2-40B4-BE49-F238E27FC236}">
                <a16:creationId xmlns:a16="http://schemas.microsoft.com/office/drawing/2014/main" id="{A65CFC47-3628-A768-C31E-FABA4EC10A93}"/>
              </a:ext>
            </a:extLst>
          </p:cNvPr>
          <p:cNvSpPr/>
          <p:nvPr/>
        </p:nvSpPr>
        <p:spPr>
          <a:xfrm>
            <a:off x="10716380" y="2286524"/>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C0216761-8842-D3D8-B709-4769C41872A7}"/>
              </a:ext>
            </a:extLst>
          </p:cNvPr>
          <p:cNvSpPr txBox="1"/>
          <p:nvPr/>
        </p:nvSpPr>
        <p:spPr>
          <a:xfrm>
            <a:off x="10753816" y="2363683"/>
            <a:ext cx="2131726" cy="369332"/>
          </a:xfrm>
          <a:prstGeom prst="rect">
            <a:avLst/>
          </a:prstGeom>
          <a:noFill/>
        </p:spPr>
        <p:txBody>
          <a:bodyPr wrap="square" rtlCol="0">
            <a:spAutoFit/>
          </a:bodyPr>
          <a:lstStyle/>
          <a:p>
            <a:r>
              <a:rPr lang="fr-FR" dirty="0"/>
              <a:t>Statu juridique</a:t>
            </a:r>
          </a:p>
        </p:txBody>
      </p:sp>
      <p:sp>
        <p:nvSpPr>
          <p:cNvPr id="17" name="Rectangle : coins arrondis 16">
            <a:extLst>
              <a:ext uri="{FF2B5EF4-FFF2-40B4-BE49-F238E27FC236}">
                <a16:creationId xmlns:a16="http://schemas.microsoft.com/office/drawing/2014/main" id="{5DB97C97-3E48-3078-9E11-38DD467AC6DE}"/>
              </a:ext>
            </a:extLst>
          </p:cNvPr>
          <p:cNvSpPr/>
          <p:nvPr/>
        </p:nvSpPr>
        <p:spPr>
          <a:xfrm>
            <a:off x="10470822" y="3328181"/>
            <a:ext cx="176689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5F7C51C9-4F67-61C1-35AC-EA4B1EDBE438}"/>
              </a:ext>
            </a:extLst>
          </p:cNvPr>
          <p:cNvSpPr txBox="1"/>
          <p:nvPr/>
        </p:nvSpPr>
        <p:spPr>
          <a:xfrm>
            <a:off x="10470822" y="3390142"/>
            <a:ext cx="2131726" cy="369332"/>
          </a:xfrm>
          <a:prstGeom prst="rect">
            <a:avLst/>
          </a:prstGeom>
          <a:noFill/>
        </p:spPr>
        <p:txBody>
          <a:bodyPr wrap="square" rtlCol="0">
            <a:spAutoFit/>
          </a:bodyPr>
          <a:lstStyle/>
          <a:p>
            <a:r>
              <a:rPr lang="fr-FR" dirty="0" err="1"/>
              <a:t>Assiete</a:t>
            </a:r>
            <a:r>
              <a:rPr lang="fr-FR" dirty="0"/>
              <a:t> foncier</a:t>
            </a:r>
          </a:p>
        </p:txBody>
      </p:sp>
      <p:sp>
        <p:nvSpPr>
          <p:cNvPr id="31" name="ZoneTexte 30">
            <a:extLst>
              <a:ext uri="{FF2B5EF4-FFF2-40B4-BE49-F238E27FC236}">
                <a16:creationId xmlns:a16="http://schemas.microsoft.com/office/drawing/2014/main" id="{679E3DA9-3AE4-1D8D-EE9D-B2E9CD631BEE}"/>
              </a:ext>
            </a:extLst>
          </p:cNvPr>
          <p:cNvSpPr txBox="1"/>
          <p:nvPr/>
        </p:nvSpPr>
        <p:spPr>
          <a:xfrm>
            <a:off x="1612052" y="1514612"/>
            <a:ext cx="4419585" cy="2031325"/>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Surface fourragère SF :</a:t>
            </a:r>
          </a:p>
          <a:p>
            <a:r>
              <a:rPr lang="fr-FR" dirty="0">
                <a:latin typeface="Arial" panose="020B0604020202020204" pitchFamily="34" charset="0"/>
                <a:cs typeface="Arial" panose="020B0604020202020204" pitchFamily="34" charset="0"/>
              </a:rPr>
              <a:t>La superficie fourragère utilisée par les éleveurs dans les 13 exploitations concernées s’élève à un total de 36,5 hectares, avec une moyenne de 1,8 hectare par exploitation et un écart-type de 2 hectares</a:t>
            </a:r>
          </a:p>
        </p:txBody>
      </p:sp>
      <p:sp>
        <p:nvSpPr>
          <p:cNvPr id="10" name="ZoneTexte 9">
            <a:extLst>
              <a:ext uri="{FF2B5EF4-FFF2-40B4-BE49-F238E27FC236}">
                <a16:creationId xmlns:a16="http://schemas.microsoft.com/office/drawing/2014/main" id="{D65D8DB3-6AB2-D524-E007-C442C7AE5D2E}"/>
              </a:ext>
            </a:extLst>
          </p:cNvPr>
          <p:cNvSpPr txBox="1"/>
          <p:nvPr/>
        </p:nvSpPr>
        <p:spPr>
          <a:xfrm>
            <a:off x="6280427" y="1443426"/>
            <a:ext cx="3779847" cy="1477328"/>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Surface fourragère en sec SF en sec:</a:t>
            </a:r>
          </a:p>
          <a:p>
            <a:r>
              <a:rPr lang="fr-FR" dirty="0">
                <a:latin typeface="Arial" panose="020B0604020202020204" pitchFamily="34" charset="0"/>
                <a:cs typeface="Arial" panose="020B0604020202020204" pitchFamily="34" charset="0"/>
              </a:rPr>
              <a:t>soit une moyenne de 1,5 hectare par exploitation, avec un écart-type de 1,7 hectare.. </a:t>
            </a:r>
          </a:p>
        </p:txBody>
      </p:sp>
      <p:graphicFrame>
        <p:nvGraphicFramePr>
          <p:cNvPr id="25" name="Graphique 24">
            <a:extLst>
              <a:ext uri="{FF2B5EF4-FFF2-40B4-BE49-F238E27FC236}">
                <a16:creationId xmlns:a16="http://schemas.microsoft.com/office/drawing/2014/main" id="{A1A0C218-E13C-28D6-38F1-124EA7904BDE}"/>
              </a:ext>
            </a:extLst>
          </p:cNvPr>
          <p:cNvGraphicFramePr/>
          <p:nvPr>
            <p:extLst>
              <p:ext uri="{D42A27DB-BD31-4B8C-83A1-F6EECF244321}">
                <p14:modId xmlns:p14="http://schemas.microsoft.com/office/powerpoint/2010/main" val="2196897661"/>
              </p:ext>
            </p:extLst>
          </p:nvPr>
        </p:nvGraphicFramePr>
        <p:xfrm>
          <a:off x="1079592" y="3435404"/>
          <a:ext cx="4715941" cy="2448303"/>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26" name="Graphique 25">
            <a:extLst>
              <a:ext uri="{FF2B5EF4-FFF2-40B4-BE49-F238E27FC236}">
                <a16:creationId xmlns:a16="http://schemas.microsoft.com/office/drawing/2014/main" id="{7B315446-AB5A-FEAE-5D8B-FF79D52C7728}"/>
              </a:ext>
            </a:extLst>
          </p:cNvPr>
          <p:cNvGraphicFramePr/>
          <p:nvPr>
            <p:extLst>
              <p:ext uri="{D42A27DB-BD31-4B8C-83A1-F6EECF244321}">
                <p14:modId xmlns:p14="http://schemas.microsoft.com/office/powerpoint/2010/main" val="2206639312"/>
              </p:ext>
            </p:extLst>
          </p:nvPr>
        </p:nvGraphicFramePr>
        <p:xfrm>
          <a:off x="6280426" y="3460998"/>
          <a:ext cx="4190396" cy="2448303"/>
        </p:xfrm>
        <a:graphic>
          <a:graphicData uri="http://schemas.openxmlformats.org/drawingml/2006/chart">
            <c:chart xmlns:c="http://schemas.openxmlformats.org/drawingml/2006/chart" xmlns:r="http://schemas.openxmlformats.org/officeDocument/2006/relationships" r:id="rId21"/>
          </a:graphicData>
        </a:graphic>
      </p:graphicFrame>
    </p:spTree>
    <p:extLst>
      <p:ext uri="{BB962C8B-B14F-4D97-AF65-F5344CB8AC3E}">
        <p14:creationId xmlns:p14="http://schemas.microsoft.com/office/powerpoint/2010/main" val="4035365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CAFD4-D103-853F-1315-78A022160E64}"/>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B9CD8037-9D28-4336-7486-3EB7CE27EA73}"/>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AED6F7E6-E713-8C55-5025-9AB561B77F9F}"/>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F26B1AA4-4D66-4E4C-D7F1-D432C283C144}"/>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351D0994-5146-CFE1-740F-6E144ACAC0E4}"/>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F9BF5684-EFAC-FE72-5431-BA8476C40F89}"/>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A3EE7507-B43F-9036-2609-F4E57A2565F0}"/>
              </a:ext>
            </a:extLst>
          </p:cNvPr>
          <p:cNvSpPr/>
          <p:nvPr/>
        </p:nvSpPr>
        <p:spPr>
          <a:xfrm>
            <a:off x="13656" y="681323"/>
            <a:ext cx="562624" cy="3881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43AB8C11-8EE9-0C68-9081-0C5E84D5DA87}"/>
              </a:ext>
            </a:extLst>
          </p:cNvPr>
          <p:cNvSpPr/>
          <p:nvPr/>
        </p:nvSpPr>
        <p:spPr>
          <a:xfrm>
            <a:off x="14424" y="1382512"/>
            <a:ext cx="514747" cy="41018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3AAFF8DF-42C8-8D04-B437-459EEF1A4B56}"/>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443426"/>
            <a:ext cx="461965" cy="4619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332046B-2CE1-4D25-9068-E0F12FA7298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10" y="682808"/>
            <a:ext cx="417356" cy="41735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880FCEB9-9EEC-6E82-A587-8511357DADCC}"/>
              </a:ext>
            </a:extLst>
          </p:cNvPr>
          <p:cNvSpPr/>
          <p:nvPr/>
        </p:nvSpPr>
        <p:spPr>
          <a:xfrm>
            <a:off x="0" y="1903279"/>
            <a:ext cx="1135596" cy="65716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0A07CE6A-E637-1448-7B50-16EE1641E53A}"/>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8" y="1896406"/>
            <a:ext cx="1041325" cy="759323"/>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8B69C0AF-EEDF-F1AB-66F8-FA939A3853BF}"/>
              </a:ext>
            </a:extLst>
          </p:cNvPr>
          <p:cNvSpPr/>
          <p:nvPr/>
        </p:nvSpPr>
        <p:spPr>
          <a:xfrm>
            <a:off x="-9707" y="2842787"/>
            <a:ext cx="746930" cy="48539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74CF9429-7E4C-759C-0EEF-62EACE194378}"/>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2938077"/>
            <a:ext cx="374906" cy="374906"/>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D8CEA2B7-D3C8-244A-7845-268DD6FC97F0}"/>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9CE24D49-3FEE-ADB9-C478-132AE5C495F5}"/>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9725EB71-FA25-F36D-F33D-68DE4908A04D}"/>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DF3C33C4-8CC9-633D-30EA-6AFFE80CF2D6}"/>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65AE5293-D34A-376B-1A42-FFDFC6C6A1F3}"/>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11B0C1FF-44D6-46FD-6C93-A13886EF9AA9}"/>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FF8D6A84-7512-9D9D-05DF-C9019B96C3B1}"/>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6642AE02-54DC-D098-476B-5E5F798A50C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50441CA-1AC3-40C5-EDAC-E4EF6C09B92C}"/>
              </a:ext>
            </a:extLst>
          </p:cNvPr>
          <p:cNvSpPr txBox="1"/>
          <p:nvPr/>
        </p:nvSpPr>
        <p:spPr>
          <a:xfrm>
            <a:off x="1783701" y="334111"/>
            <a:ext cx="9048890" cy="830997"/>
          </a:xfrm>
          <a:prstGeom prst="rect">
            <a:avLst/>
          </a:prstGeom>
          <a:noFill/>
        </p:spPr>
        <p:txBody>
          <a:bodyPr wrap="square" rtlCol="0">
            <a:spAutoFit/>
          </a:bodyPr>
          <a:lstStyle/>
          <a:p>
            <a:r>
              <a:rPr lang="fr-FR" sz="2400" b="1" dirty="0">
                <a:latin typeface="Arial Black" panose="020B0A04020102020204" pitchFamily="34" charset="0"/>
              </a:rPr>
              <a:t>Système d’exploitation, statut juridique et assiette foncière des exploitations laitières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CF1F5390-44A3-A3EA-9762-01C6474A7059}"/>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EFEA5A57-21D8-D2D6-F4B7-15D8BF45341F}"/>
              </a:ext>
            </a:extLst>
          </p:cNvPr>
          <p:cNvSpPr/>
          <p:nvPr/>
        </p:nvSpPr>
        <p:spPr>
          <a:xfrm>
            <a:off x="10716380" y="1167258"/>
            <a:ext cx="2131726" cy="694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B5438A89-39AD-140E-61FF-261DA821BDCB}"/>
              </a:ext>
            </a:extLst>
          </p:cNvPr>
          <p:cNvSpPr txBox="1"/>
          <p:nvPr/>
        </p:nvSpPr>
        <p:spPr>
          <a:xfrm>
            <a:off x="10832591" y="1209717"/>
            <a:ext cx="2131726" cy="646331"/>
          </a:xfrm>
          <a:prstGeom prst="rect">
            <a:avLst/>
          </a:prstGeom>
          <a:noFill/>
        </p:spPr>
        <p:txBody>
          <a:bodyPr wrap="square" rtlCol="0">
            <a:spAutoFit/>
          </a:bodyPr>
          <a:lstStyle/>
          <a:p>
            <a:r>
              <a:rPr lang="fr-FR" dirty="0"/>
              <a:t>Système d’exploitation</a:t>
            </a:r>
          </a:p>
        </p:txBody>
      </p:sp>
      <p:sp>
        <p:nvSpPr>
          <p:cNvPr id="8" name="Rectangle : coins arrondis 7">
            <a:extLst>
              <a:ext uri="{FF2B5EF4-FFF2-40B4-BE49-F238E27FC236}">
                <a16:creationId xmlns:a16="http://schemas.microsoft.com/office/drawing/2014/main" id="{1B449267-A829-FA19-E4C3-1F68E377CD9C}"/>
              </a:ext>
            </a:extLst>
          </p:cNvPr>
          <p:cNvSpPr/>
          <p:nvPr/>
        </p:nvSpPr>
        <p:spPr>
          <a:xfrm>
            <a:off x="10716380" y="2286524"/>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04133D19-13E5-3302-3310-369C8E80CE10}"/>
              </a:ext>
            </a:extLst>
          </p:cNvPr>
          <p:cNvSpPr txBox="1"/>
          <p:nvPr/>
        </p:nvSpPr>
        <p:spPr>
          <a:xfrm>
            <a:off x="10753816" y="2363683"/>
            <a:ext cx="2131726" cy="369332"/>
          </a:xfrm>
          <a:prstGeom prst="rect">
            <a:avLst/>
          </a:prstGeom>
          <a:noFill/>
        </p:spPr>
        <p:txBody>
          <a:bodyPr wrap="square" rtlCol="0">
            <a:spAutoFit/>
          </a:bodyPr>
          <a:lstStyle/>
          <a:p>
            <a:r>
              <a:rPr lang="fr-FR" dirty="0"/>
              <a:t>Statu juridique</a:t>
            </a:r>
          </a:p>
        </p:txBody>
      </p:sp>
      <p:sp>
        <p:nvSpPr>
          <p:cNvPr id="17" name="Rectangle : coins arrondis 16">
            <a:extLst>
              <a:ext uri="{FF2B5EF4-FFF2-40B4-BE49-F238E27FC236}">
                <a16:creationId xmlns:a16="http://schemas.microsoft.com/office/drawing/2014/main" id="{E927B004-BB89-7D28-7CA5-D0E45C01B2AE}"/>
              </a:ext>
            </a:extLst>
          </p:cNvPr>
          <p:cNvSpPr/>
          <p:nvPr/>
        </p:nvSpPr>
        <p:spPr>
          <a:xfrm>
            <a:off x="10470822" y="3328181"/>
            <a:ext cx="176689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1" name="ZoneTexte 20">
            <a:extLst>
              <a:ext uri="{FF2B5EF4-FFF2-40B4-BE49-F238E27FC236}">
                <a16:creationId xmlns:a16="http://schemas.microsoft.com/office/drawing/2014/main" id="{83DBD243-14EB-2CD4-F459-971C1E85573B}"/>
              </a:ext>
            </a:extLst>
          </p:cNvPr>
          <p:cNvSpPr txBox="1"/>
          <p:nvPr/>
        </p:nvSpPr>
        <p:spPr>
          <a:xfrm>
            <a:off x="10470822" y="3390142"/>
            <a:ext cx="2131726" cy="369332"/>
          </a:xfrm>
          <a:prstGeom prst="rect">
            <a:avLst/>
          </a:prstGeom>
          <a:noFill/>
        </p:spPr>
        <p:txBody>
          <a:bodyPr wrap="square" rtlCol="0">
            <a:spAutoFit/>
          </a:bodyPr>
          <a:lstStyle/>
          <a:p>
            <a:r>
              <a:rPr lang="fr-FR" dirty="0" err="1"/>
              <a:t>Assiete</a:t>
            </a:r>
            <a:r>
              <a:rPr lang="fr-FR" dirty="0"/>
              <a:t> foncier</a:t>
            </a:r>
          </a:p>
        </p:txBody>
      </p:sp>
      <p:sp>
        <p:nvSpPr>
          <p:cNvPr id="31" name="ZoneTexte 30">
            <a:extLst>
              <a:ext uri="{FF2B5EF4-FFF2-40B4-BE49-F238E27FC236}">
                <a16:creationId xmlns:a16="http://schemas.microsoft.com/office/drawing/2014/main" id="{FE8DDB70-41B1-BFA8-6EA0-6762B31AD7B9}"/>
              </a:ext>
            </a:extLst>
          </p:cNvPr>
          <p:cNvSpPr txBox="1"/>
          <p:nvPr/>
        </p:nvSpPr>
        <p:spPr>
          <a:xfrm>
            <a:off x="4254819" y="1485699"/>
            <a:ext cx="4419585" cy="1754326"/>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Surface louée SL :</a:t>
            </a:r>
          </a:p>
          <a:p>
            <a:r>
              <a:rPr lang="fr-FR" dirty="0">
                <a:latin typeface="Arial" panose="020B0604020202020204" pitchFamily="34" charset="0"/>
                <a:cs typeface="Arial" panose="020B0604020202020204" pitchFamily="34" charset="0"/>
              </a:rPr>
              <a:t>il a été constaté que la SL totale (surface louée) par les éleveurs s’élève à 45 hectares, avec une moyenne de 2,3 hectares par exploitation et un écart-type de 2,7 hectares</a:t>
            </a:r>
            <a:r>
              <a:rPr lang="fr-FR" dirty="0"/>
              <a:t>.</a:t>
            </a:r>
          </a:p>
        </p:txBody>
      </p:sp>
      <p:graphicFrame>
        <p:nvGraphicFramePr>
          <p:cNvPr id="9" name="Graphique 8">
            <a:extLst>
              <a:ext uri="{FF2B5EF4-FFF2-40B4-BE49-F238E27FC236}">
                <a16:creationId xmlns:a16="http://schemas.microsoft.com/office/drawing/2014/main" id="{F9B05D7B-0768-900B-9DAE-ABB54A2FB5F6}"/>
              </a:ext>
            </a:extLst>
          </p:cNvPr>
          <p:cNvGraphicFramePr/>
          <p:nvPr>
            <p:extLst>
              <p:ext uri="{D42A27DB-BD31-4B8C-83A1-F6EECF244321}">
                <p14:modId xmlns:p14="http://schemas.microsoft.com/office/powerpoint/2010/main" val="1081997647"/>
              </p:ext>
            </p:extLst>
          </p:nvPr>
        </p:nvGraphicFramePr>
        <p:xfrm>
          <a:off x="4254819" y="3358663"/>
          <a:ext cx="4419585" cy="2525044"/>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292501140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EE6C2-6B2D-5A23-DC65-5C983B4D33E3}"/>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850C2012-DF8C-A33C-36A9-CC95D9B57736}"/>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546093CF-E3F9-5FA5-2894-15C8B6F3F1E3}"/>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0726F776-7195-4D31-8E04-EFEA71F501AB}"/>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7F81C5F5-F385-F29B-DA4C-BDEA24A89D75}"/>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A37BD703-F208-E5F9-F312-A953FAF7A471}"/>
              </a:ext>
            </a:extLst>
          </p:cNvPr>
          <p:cNvSpPr/>
          <p:nvPr/>
        </p:nvSpPr>
        <p:spPr>
          <a:xfrm>
            <a:off x="0"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8BFBFF70-F3B4-CA14-7A50-2DB9871EAE2E}"/>
              </a:ext>
            </a:extLst>
          </p:cNvPr>
          <p:cNvSpPr/>
          <p:nvPr/>
        </p:nvSpPr>
        <p:spPr>
          <a:xfrm>
            <a:off x="13656" y="667519"/>
            <a:ext cx="562624" cy="40193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8C83AF0E-0172-033D-A366-533C75B0A08A}"/>
              </a:ext>
            </a:extLst>
          </p:cNvPr>
          <p:cNvSpPr/>
          <p:nvPr/>
        </p:nvSpPr>
        <p:spPr>
          <a:xfrm>
            <a:off x="14424" y="1381028"/>
            <a:ext cx="522880" cy="4116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FB7199F6-9624-DAA5-1D6D-95A1370A3BD3}"/>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82512"/>
            <a:ext cx="522880" cy="522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59E0175-E628-FD98-D5F7-97E9872D6B5E}"/>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669003"/>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E29F3133-4844-E3C1-122C-572DB679FA51}"/>
              </a:ext>
            </a:extLst>
          </p:cNvPr>
          <p:cNvSpPr/>
          <p:nvPr/>
        </p:nvSpPr>
        <p:spPr>
          <a:xfrm>
            <a:off x="0" y="2156935"/>
            <a:ext cx="590086" cy="40350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40D5035B-C389-CD5D-A91A-6FF644300DA2}"/>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9" y="2187740"/>
            <a:ext cx="641794" cy="46798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6C9957F3-C64F-8575-1F4F-FC088D9F653B}"/>
              </a:ext>
            </a:extLst>
          </p:cNvPr>
          <p:cNvSpPr/>
          <p:nvPr/>
        </p:nvSpPr>
        <p:spPr>
          <a:xfrm>
            <a:off x="-9707" y="2808409"/>
            <a:ext cx="953006" cy="5197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94BFA54A-BE20-B5B5-46DA-2920C4FECBE3}"/>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247683" y="2816675"/>
            <a:ext cx="466097" cy="46609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207B7D1B-3A76-9A56-D15E-08CEEE90B4BA}"/>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17FD9558-9F99-DDD5-6FCB-8F0467F5EFF6}"/>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4534575C-D345-4136-AB11-C163B01CABA3}"/>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34F5C42E-5D3E-375F-DEBD-5D8093920D09}"/>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09A914AB-9ABC-A34B-A97F-52222737234E}"/>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2F9A936A-E59E-2A2F-1EE4-0A1DB926CA02}"/>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083C8E5E-381B-E377-9975-73EB0BC80610}"/>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CC99035A-39A5-40C8-D695-B67376B19D0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01834DE-E620-C894-C8C6-5D21A84A94DB}"/>
              </a:ext>
            </a:extLst>
          </p:cNvPr>
          <p:cNvSpPr txBox="1"/>
          <p:nvPr/>
        </p:nvSpPr>
        <p:spPr>
          <a:xfrm>
            <a:off x="1783701" y="334111"/>
            <a:ext cx="8300157" cy="830997"/>
          </a:xfrm>
          <a:prstGeom prst="rect">
            <a:avLst/>
          </a:prstGeom>
          <a:noFill/>
        </p:spPr>
        <p:txBody>
          <a:bodyPr wrap="square" rtlCol="0">
            <a:spAutoFit/>
          </a:bodyPr>
          <a:lstStyle/>
          <a:p>
            <a:r>
              <a:rPr lang="fr-FR" sz="2400" b="1" dirty="0">
                <a:latin typeface="Arial Black" panose="020B0A04020102020204" pitchFamily="34" charset="0"/>
                <a:cs typeface="Arial" panose="020B0604020202020204" pitchFamily="34" charset="0"/>
              </a:rPr>
              <a:t>Ressource en eau  et irrigation dans les exploitations </a:t>
            </a:r>
            <a:endParaRPr lang="fr-FR" sz="4000" b="1" dirty="0">
              <a:latin typeface="Arial Black" panose="020B0A040201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56E19E35-29EA-02C5-92AA-EEAB6003A8D7}"/>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242F249E-0F24-5293-AF84-2B954C22DF0A}"/>
              </a:ext>
            </a:extLst>
          </p:cNvPr>
          <p:cNvSpPr/>
          <p:nvPr/>
        </p:nvSpPr>
        <p:spPr>
          <a:xfrm>
            <a:off x="10341250" y="3033938"/>
            <a:ext cx="1850749"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D8A22DF5-B751-7F31-36E4-22640A8C645B}"/>
              </a:ext>
            </a:extLst>
          </p:cNvPr>
          <p:cNvSpPr txBox="1"/>
          <p:nvPr/>
        </p:nvSpPr>
        <p:spPr>
          <a:xfrm>
            <a:off x="10341250" y="3070824"/>
            <a:ext cx="2131726" cy="369332"/>
          </a:xfrm>
          <a:prstGeom prst="rect">
            <a:avLst/>
          </a:prstGeom>
          <a:noFill/>
        </p:spPr>
        <p:txBody>
          <a:bodyPr wrap="square" rtlCol="0">
            <a:spAutoFit/>
          </a:bodyPr>
          <a:lstStyle/>
          <a:p>
            <a:r>
              <a:rPr lang="fr-FR" dirty="0"/>
              <a:t>Ressource en eau</a:t>
            </a:r>
          </a:p>
        </p:txBody>
      </p:sp>
      <p:sp>
        <p:nvSpPr>
          <p:cNvPr id="8" name="Rectangle : coins arrondis 7">
            <a:extLst>
              <a:ext uri="{FF2B5EF4-FFF2-40B4-BE49-F238E27FC236}">
                <a16:creationId xmlns:a16="http://schemas.microsoft.com/office/drawing/2014/main" id="{96381E95-B438-679B-48E9-C5417B0A808D}"/>
              </a:ext>
            </a:extLst>
          </p:cNvPr>
          <p:cNvSpPr/>
          <p:nvPr/>
        </p:nvSpPr>
        <p:spPr>
          <a:xfrm>
            <a:off x="11171855" y="3976021"/>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C0AAABC6-FB6D-2815-36F5-E17D067BAE2F}"/>
              </a:ext>
            </a:extLst>
          </p:cNvPr>
          <p:cNvSpPr txBox="1"/>
          <p:nvPr/>
        </p:nvSpPr>
        <p:spPr>
          <a:xfrm>
            <a:off x="11348921" y="4053180"/>
            <a:ext cx="2131726" cy="369332"/>
          </a:xfrm>
          <a:prstGeom prst="rect">
            <a:avLst/>
          </a:prstGeom>
          <a:noFill/>
        </p:spPr>
        <p:txBody>
          <a:bodyPr wrap="square" rtlCol="0">
            <a:spAutoFit/>
          </a:bodyPr>
          <a:lstStyle/>
          <a:p>
            <a:r>
              <a:rPr lang="fr-FR" dirty="0"/>
              <a:t>Système d’irrigation</a:t>
            </a:r>
          </a:p>
        </p:txBody>
      </p:sp>
      <p:sp>
        <p:nvSpPr>
          <p:cNvPr id="10" name="ZoneTexte 9">
            <a:extLst>
              <a:ext uri="{FF2B5EF4-FFF2-40B4-BE49-F238E27FC236}">
                <a16:creationId xmlns:a16="http://schemas.microsoft.com/office/drawing/2014/main" id="{F9AC8433-48BF-7309-D4F3-666F614A2556}"/>
              </a:ext>
            </a:extLst>
          </p:cNvPr>
          <p:cNvSpPr txBox="1"/>
          <p:nvPr/>
        </p:nvSpPr>
        <p:spPr>
          <a:xfrm>
            <a:off x="1662024" y="1313429"/>
            <a:ext cx="7614827" cy="1015663"/>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En ce qui concerne la dépendance aux sources d’eau, on observe une forte prédominance de l’utilisation des eaux souterraines, suivie par les eaux de surface, puis l’eau du robinet, et enfin les citernes</a:t>
            </a:r>
            <a:r>
              <a:rPr lang="fr-FR" sz="2400" dirty="0">
                <a:latin typeface="Arial" panose="020B0604020202020204" pitchFamily="34" charset="0"/>
                <a:cs typeface="Arial" panose="020B0604020202020204" pitchFamily="34" charset="0"/>
              </a:rPr>
              <a:t>.</a:t>
            </a:r>
          </a:p>
        </p:txBody>
      </p:sp>
      <p:graphicFrame>
        <p:nvGraphicFramePr>
          <p:cNvPr id="9" name="Graphique 8">
            <a:extLst>
              <a:ext uri="{FF2B5EF4-FFF2-40B4-BE49-F238E27FC236}">
                <a16:creationId xmlns:a16="http://schemas.microsoft.com/office/drawing/2014/main" id="{3F869928-0765-9024-91DB-63AAF3BCFCBF}"/>
              </a:ext>
            </a:extLst>
          </p:cNvPr>
          <p:cNvGraphicFramePr/>
          <p:nvPr>
            <p:extLst>
              <p:ext uri="{D42A27DB-BD31-4B8C-83A1-F6EECF244321}">
                <p14:modId xmlns:p14="http://schemas.microsoft.com/office/powerpoint/2010/main" val="587302595"/>
              </p:ext>
            </p:extLst>
          </p:nvPr>
        </p:nvGraphicFramePr>
        <p:xfrm>
          <a:off x="2464591" y="2465768"/>
          <a:ext cx="6698923" cy="3721788"/>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21926009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0892B-85DF-191B-0EAF-9871B2B7086A}"/>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B67900A7-F614-B416-3753-C35DD8D82CA9}"/>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1B0F3A73-C0E8-ECD7-DC4F-5BFC3851B249}"/>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CA30F11A-6895-01BB-97E2-EB9D8D27D07F}"/>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BD04EA38-6A99-554A-7141-7F696651825D}"/>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EFB58C5C-0D10-8E55-A966-FEBE9A6F5137}"/>
              </a:ext>
            </a:extLst>
          </p:cNvPr>
          <p:cNvSpPr/>
          <p:nvPr/>
        </p:nvSpPr>
        <p:spPr>
          <a:xfrm>
            <a:off x="0" y="66241"/>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19CD7C1F-B863-2E3B-4BE8-A34CBD1D9B9F}"/>
              </a:ext>
            </a:extLst>
          </p:cNvPr>
          <p:cNvSpPr/>
          <p:nvPr/>
        </p:nvSpPr>
        <p:spPr>
          <a:xfrm>
            <a:off x="13656" y="667519"/>
            <a:ext cx="562624" cy="40193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CCA84D5F-FB94-2A94-8349-D28AD4016C29}"/>
              </a:ext>
            </a:extLst>
          </p:cNvPr>
          <p:cNvSpPr/>
          <p:nvPr/>
        </p:nvSpPr>
        <p:spPr>
          <a:xfrm>
            <a:off x="14424" y="1381028"/>
            <a:ext cx="522880" cy="4116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A4EA42D6-7B7C-ADCB-2180-DAABD5E2255F}"/>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82512"/>
            <a:ext cx="522880" cy="522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CD2E1C-C220-24ED-4C6A-1388EACB709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127409" y="669003"/>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34D13885-5974-873B-ED1B-3786B38F881E}"/>
              </a:ext>
            </a:extLst>
          </p:cNvPr>
          <p:cNvSpPr/>
          <p:nvPr/>
        </p:nvSpPr>
        <p:spPr>
          <a:xfrm>
            <a:off x="0" y="2156935"/>
            <a:ext cx="590086" cy="40350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8B840DFB-5335-39A2-67A8-DC91AA50E186}"/>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69" y="2187740"/>
            <a:ext cx="641794" cy="46798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E9E8BC8E-C586-EB6C-94C4-57A0A7135F78}"/>
              </a:ext>
            </a:extLst>
          </p:cNvPr>
          <p:cNvSpPr/>
          <p:nvPr/>
        </p:nvSpPr>
        <p:spPr>
          <a:xfrm>
            <a:off x="-9707" y="2808409"/>
            <a:ext cx="953006" cy="5197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9434F9D4-E40E-B73D-7D86-5F8A925F55B4}"/>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247683" y="2816675"/>
            <a:ext cx="466097" cy="466097"/>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56428828-36A0-D1F1-6174-50A2451BE455}"/>
              </a:ext>
            </a:extLst>
          </p:cNvPr>
          <p:cNvSpPr/>
          <p:nvPr/>
        </p:nvSpPr>
        <p:spPr>
          <a:xfrm>
            <a:off x="-9708" y="3671444"/>
            <a:ext cx="660240" cy="42376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164A6B63-D7EE-AB23-4E33-D90134950C34}"/>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452862"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A5052FB6-041A-FCE1-5C0B-A59163B2894D}"/>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A4A24513-AF94-A0ED-8AF2-E7E4634845B9}"/>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E5E1D03D-9F9C-46C5-D7CA-502D50607960}"/>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3F1270F2-5A64-F44F-3B5C-C3E984FE4705}"/>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90BC2F7E-2CD7-8011-B207-72EBA0E3D9C7}"/>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EA64EFEC-0B08-E0DE-BABF-94181F2FBF90}"/>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BE8C434-3168-52A4-28D3-CC6367AC6FE4}"/>
              </a:ext>
            </a:extLst>
          </p:cNvPr>
          <p:cNvSpPr txBox="1"/>
          <p:nvPr/>
        </p:nvSpPr>
        <p:spPr>
          <a:xfrm>
            <a:off x="1783701" y="334111"/>
            <a:ext cx="8300157" cy="830997"/>
          </a:xfrm>
          <a:prstGeom prst="rect">
            <a:avLst/>
          </a:prstGeom>
          <a:noFill/>
        </p:spPr>
        <p:txBody>
          <a:bodyPr wrap="square" rtlCol="0">
            <a:spAutoFit/>
          </a:bodyPr>
          <a:lstStyle/>
          <a:p>
            <a:r>
              <a:rPr lang="fr-FR" sz="2400" b="1" dirty="0">
                <a:latin typeface="Arial Black" panose="020B0A04020102020204" pitchFamily="34" charset="0"/>
                <a:cs typeface="Arial" panose="020B0604020202020204" pitchFamily="34" charset="0"/>
              </a:rPr>
              <a:t>Ressource en eau  et irrigation dans les exploitations </a:t>
            </a:r>
            <a:endParaRPr lang="fr-FR" sz="4000" b="1" dirty="0">
              <a:latin typeface="Arial Black" panose="020B0A040201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214F5689-02F3-73FB-B8CD-EDB1A0E69713}"/>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46F81D79-9835-6681-4D36-D0A6DDF11FBE}"/>
              </a:ext>
            </a:extLst>
          </p:cNvPr>
          <p:cNvSpPr/>
          <p:nvPr/>
        </p:nvSpPr>
        <p:spPr>
          <a:xfrm>
            <a:off x="11171855" y="3064777"/>
            <a:ext cx="1850749"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A8A1C97B-0AD3-D608-9234-8BFAA4CFE8F4}"/>
              </a:ext>
            </a:extLst>
          </p:cNvPr>
          <p:cNvSpPr txBox="1"/>
          <p:nvPr/>
        </p:nvSpPr>
        <p:spPr>
          <a:xfrm>
            <a:off x="11171855" y="3125909"/>
            <a:ext cx="2131726" cy="369332"/>
          </a:xfrm>
          <a:prstGeom prst="rect">
            <a:avLst/>
          </a:prstGeom>
          <a:noFill/>
        </p:spPr>
        <p:txBody>
          <a:bodyPr wrap="square" rtlCol="0">
            <a:spAutoFit/>
          </a:bodyPr>
          <a:lstStyle/>
          <a:p>
            <a:r>
              <a:rPr lang="fr-FR" dirty="0"/>
              <a:t>Ressource en eau</a:t>
            </a:r>
          </a:p>
        </p:txBody>
      </p:sp>
      <p:sp>
        <p:nvSpPr>
          <p:cNvPr id="8" name="Rectangle : coins arrondis 7">
            <a:extLst>
              <a:ext uri="{FF2B5EF4-FFF2-40B4-BE49-F238E27FC236}">
                <a16:creationId xmlns:a16="http://schemas.microsoft.com/office/drawing/2014/main" id="{39A5DB0F-3ACE-B94F-B4A1-216237986271}"/>
              </a:ext>
            </a:extLst>
          </p:cNvPr>
          <p:cNvSpPr/>
          <p:nvPr/>
        </p:nvSpPr>
        <p:spPr>
          <a:xfrm>
            <a:off x="10060274" y="3976021"/>
            <a:ext cx="2131726" cy="52365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FCE2F138-1B22-FE1D-6956-AC361E15C6B4}"/>
              </a:ext>
            </a:extLst>
          </p:cNvPr>
          <p:cNvSpPr txBox="1"/>
          <p:nvPr/>
        </p:nvSpPr>
        <p:spPr>
          <a:xfrm>
            <a:off x="10116366" y="4024605"/>
            <a:ext cx="2131726" cy="369332"/>
          </a:xfrm>
          <a:prstGeom prst="rect">
            <a:avLst/>
          </a:prstGeom>
          <a:noFill/>
        </p:spPr>
        <p:txBody>
          <a:bodyPr wrap="square" rtlCol="0">
            <a:spAutoFit/>
          </a:bodyPr>
          <a:lstStyle/>
          <a:p>
            <a:r>
              <a:rPr lang="fr-FR" dirty="0"/>
              <a:t>Système d’irrigation</a:t>
            </a:r>
          </a:p>
        </p:txBody>
      </p:sp>
      <p:sp>
        <p:nvSpPr>
          <p:cNvPr id="15" name="ZoneTexte 14">
            <a:extLst>
              <a:ext uri="{FF2B5EF4-FFF2-40B4-BE49-F238E27FC236}">
                <a16:creationId xmlns:a16="http://schemas.microsoft.com/office/drawing/2014/main" id="{D0DB59F1-E9F8-AB8D-20F1-813767E203F9}"/>
              </a:ext>
            </a:extLst>
          </p:cNvPr>
          <p:cNvSpPr txBox="1"/>
          <p:nvPr/>
        </p:nvSpPr>
        <p:spPr>
          <a:xfrm>
            <a:off x="1783701" y="2852852"/>
            <a:ext cx="7614827" cy="1569660"/>
          </a:xfrm>
          <a:prstGeom prst="rect">
            <a:avLst/>
          </a:prstGeom>
          <a:noFill/>
        </p:spPr>
        <p:txBody>
          <a:bodyPr wrap="square" rtlCol="0">
            <a:spAutoFit/>
          </a:bodyPr>
          <a:lstStyle/>
          <a:p>
            <a:r>
              <a:rPr lang="fr-FR" sz="2400" dirty="0">
                <a:latin typeface="Arial" panose="020B0604020202020204" pitchFamily="34" charset="0"/>
                <a:cs typeface="Arial" panose="020B0604020202020204" pitchFamily="34" charset="0"/>
              </a:rPr>
              <a:t>Parmi les exploitations enquêtées, seulement 3 exploitations enquêtées font recours à l’irrigation par aspersion. Dans le reste des exploitations elle est de type pluvial.</a:t>
            </a:r>
          </a:p>
        </p:txBody>
      </p:sp>
    </p:spTree>
    <p:extLst>
      <p:ext uri="{BB962C8B-B14F-4D97-AF65-F5344CB8AC3E}">
        <p14:creationId xmlns:p14="http://schemas.microsoft.com/office/powerpoint/2010/main" val="297397580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1D9B7-D679-35A2-A5FE-3AD3029498D8}"/>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DEA7AB6D-7213-66DA-21BE-3FC7CCD08BFE}"/>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F807AAF4-144E-2F6D-F48C-7907438930ED}"/>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53BB5FDB-26FA-2980-8818-F601A9B682A3}"/>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6B27B6C0-88C4-C8A9-1FA2-7FED7671FB1F}"/>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0E319409-94A0-4376-A19E-052A070F5481}"/>
              </a:ext>
            </a:extLst>
          </p:cNvPr>
          <p:cNvSpPr/>
          <p:nvPr/>
        </p:nvSpPr>
        <p:spPr>
          <a:xfrm>
            <a:off x="-5459" y="-7937"/>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603C3DFD-B3D6-EDC2-1424-15E2433729C8}"/>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AEC9F36A-75D9-8DA9-934E-FDC19FF6A85D}"/>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86F8C7FC-8E04-86CD-D549-D3A0B57B877F}"/>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10301B7-3160-6497-750F-C3B449426E2B}"/>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8ED25B71-6D13-DDE9-AE89-452D13054FA2}"/>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3CC14439-7B1B-267F-F718-B7D57AEFEE4C}"/>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3AA042AC-B995-F626-391C-1D52780A23D2}"/>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1F6D2666-01B0-46C1-B0C3-3B2D84DED27F}"/>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03179191-2800-D1BA-F121-C5B74F930F27}"/>
              </a:ext>
            </a:extLst>
          </p:cNvPr>
          <p:cNvSpPr/>
          <p:nvPr/>
        </p:nvSpPr>
        <p:spPr>
          <a:xfrm>
            <a:off x="-9709" y="3633366"/>
            <a:ext cx="712569"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3607AE63-DF13-8D55-8871-1CF450116F49}"/>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578330"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0F7F40A1-022B-C268-B357-965C88EC6F77}"/>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9FCAC0B8-9193-CA57-E9DA-268B13B5BDFF}"/>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2AF13750-4D5F-8AE8-DEB6-BC728E8D6F37}"/>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3F9C5A4E-44BF-593C-6913-38080D0BAAFB}"/>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E7082A83-2DE8-F6FD-2B1A-6244C73C6165}"/>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C08D9969-1674-CCAA-54C2-1692C595FA0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F373F7CD-70FE-651C-D8DC-7B0CE861CAA1}"/>
              </a:ext>
            </a:extLst>
          </p:cNvPr>
          <p:cNvSpPr txBox="1"/>
          <p:nvPr/>
        </p:nvSpPr>
        <p:spPr>
          <a:xfrm>
            <a:off x="1783701" y="334111"/>
            <a:ext cx="8300157" cy="830997"/>
          </a:xfrm>
          <a:prstGeom prst="rect">
            <a:avLst/>
          </a:prstGeom>
          <a:noFill/>
        </p:spPr>
        <p:txBody>
          <a:bodyPr wrap="square" rtlCol="0">
            <a:spAutoFit/>
          </a:bodyPr>
          <a:lstStyle/>
          <a:p>
            <a:r>
              <a:rPr lang="fr-FR" sz="2400" b="1" dirty="0">
                <a:latin typeface="Arial Black" panose="020B0A04020102020204" pitchFamily="34" charset="0"/>
              </a:rPr>
              <a:t>Caractéristiques de la production fourragère des exploitations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4D81D3EF-9374-1394-040F-5426D13575EE}"/>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84C98DEC-D090-1254-4076-0F329D7A6911}"/>
              </a:ext>
            </a:extLst>
          </p:cNvPr>
          <p:cNvSpPr/>
          <p:nvPr/>
        </p:nvSpPr>
        <p:spPr>
          <a:xfrm>
            <a:off x="10054815" y="2336936"/>
            <a:ext cx="2131726" cy="694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B1E304F0-652F-3C72-B97D-DAF179579CCA}"/>
              </a:ext>
            </a:extLst>
          </p:cNvPr>
          <p:cNvSpPr txBox="1"/>
          <p:nvPr/>
        </p:nvSpPr>
        <p:spPr>
          <a:xfrm>
            <a:off x="10138649" y="2469618"/>
            <a:ext cx="2131726" cy="369332"/>
          </a:xfrm>
          <a:prstGeom prst="rect">
            <a:avLst/>
          </a:prstGeom>
          <a:noFill/>
        </p:spPr>
        <p:txBody>
          <a:bodyPr wrap="square" rtlCol="0">
            <a:spAutoFit/>
          </a:bodyPr>
          <a:lstStyle/>
          <a:p>
            <a:r>
              <a:rPr lang="fr-FR" dirty="0"/>
              <a:t>Type des fourrage</a:t>
            </a:r>
          </a:p>
        </p:txBody>
      </p:sp>
      <p:sp>
        <p:nvSpPr>
          <p:cNvPr id="8" name="Rectangle : coins arrondis 7">
            <a:extLst>
              <a:ext uri="{FF2B5EF4-FFF2-40B4-BE49-F238E27FC236}">
                <a16:creationId xmlns:a16="http://schemas.microsoft.com/office/drawing/2014/main" id="{088E6351-A998-F7CB-D9F6-37F2156D16CA}"/>
              </a:ext>
            </a:extLst>
          </p:cNvPr>
          <p:cNvSpPr/>
          <p:nvPr/>
        </p:nvSpPr>
        <p:spPr>
          <a:xfrm>
            <a:off x="10231628" y="3311447"/>
            <a:ext cx="2131726" cy="6147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935F71B7-EB07-E81E-8DD8-E392A1A6D740}"/>
              </a:ext>
            </a:extLst>
          </p:cNvPr>
          <p:cNvSpPr txBox="1"/>
          <p:nvPr/>
        </p:nvSpPr>
        <p:spPr>
          <a:xfrm>
            <a:off x="10217915" y="3271765"/>
            <a:ext cx="2131726" cy="646331"/>
          </a:xfrm>
          <a:prstGeom prst="rect">
            <a:avLst/>
          </a:prstGeom>
          <a:noFill/>
        </p:spPr>
        <p:txBody>
          <a:bodyPr wrap="square" rtlCol="0">
            <a:spAutoFit/>
          </a:bodyPr>
          <a:lstStyle/>
          <a:p>
            <a:r>
              <a:rPr lang="fr-FR" dirty="0"/>
              <a:t>Pourcentage d’ha </a:t>
            </a:r>
            <a:r>
              <a:rPr lang="fr-FR" dirty="0" err="1"/>
              <a:t>reservé</a:t>
            </a:r>
            <a:endParaRPr lang="fr-FR" dirty="0"/>
          </a:p>
        </p:txBody>
      </p:sp>
      <p:sp>
        <p:nvSpPr>
          <p:cNvPr id="10" name="ZoneTexte 9">
            <a:extLst>
              <a:ext uri="{FF2B5EF4-FFF2-40B4-BE49-F238E27FC236}">
                <a16:creationId xmlns:a16="http://schemas.microsoft.com/office/drawing/2014/main" id="{7D4CFBB3-70A3-4CB6-4F37-DE1CAF5BB859}"/>
              </a:ext>
            </a:extLst>
          </p:cNvPr>
          <p:cNvSpPr txBox="1"/>
          <p:nvPr/>
        </p:nvSpPr>
        <p:spPr>
          <a:xfrm>
            <a:off x="1783701" y="1347741"/>
            <a:ext cx="7614827"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Les fourrages cultivés dans les exploitations ainsi que les surfaces réservées sont </a:t>
            </a:r>
            <a:endParaRPr lang="fr-FR" sz="2400" dirty="0">
              <a:latin typeface="Arial" panose="020B0604020202020204" pitchFamily="34" charset="0"/>
              <a:cs typeface="Arial" panose="020B0604020202020204" pitchFamily="34" charset="0"/>
            </a:endParaRPr>
          </a:p>
        </p:txBody>
      </p:sp>
      <p:graphicFrame>
        <p:nvGraphicFramePr>
          <p:cNvPr id="27" name="Diagramme 26">
            <a:extLst>
              <a:ext uri="{FF2B5EF4-FFF2-40B4-BE49-F238E27FC236}">
                <a16:creationId xmlns:a16="http://schemas.microsoft.com/office/drawing/2014/main" id="{6D5352D8-A67E-7521-7190-9C0709D09006}"/>
              </a:ext>
            </a:extLst>
          </p:cNvPr>
          <p:cNvGraphicFramePr/>
          <p:nvPr>
            <p:extLst>
              <p:ext uri="{D42A27DB-BD31-4B8C-83A1-F6EECF244321}">
                <p14:modId xmlns:p14="http://schemas.microsoft.com/office/powerpoint/2010/main" val="3137302538"/>
              </p:ext>
            </p:extLst>
          </p:nvPr>
        </p:nvGraphicFramePr>
        <p:xfrm>
          <a:off x="1236437" y="1705765"/>
          <a:ext cx="1813748" cy="1897038"/>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graphicFrame>
        <p:nvGraphicFramePr>
          <p:cNvPr id="30" name="Diagramme 29">
            <a:extLst>
              <a:ext uri="{FF2B5EF4-FFF2-40B4-BE49-F238E27FC236}">
                <a16:creationId xmlns:a16="http://schemas.microsoft.com/office/drawing/2014/main" id="{9CC118D0-FB65-53C5-BBCD-CDC9AC434FAF}"/>
              </a:ext>
            </a:extLst>
          </p:cNvPr>
          <p:cNvGraphicFramePr/>
          <p:nvPr>
            <p:extLst>
              <p:ext uri="{D42A27DB-BD31-4B8C-83A1-F6EECF244321}">
                <p14:modId xmlns:p14="http://schemas.microsoft.com/office/powerpoint/2010/main" val="2964489847"/>
              </p:ext>
            </p:extLst>
          </p:nvPr>
        </p:nvGraphicFramePr>
        <p:xfrm>
          <a:off x="2658013" y="2107685"/>
          <a:ext cx="1969062" cy="1667589"/>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graphicFrame>
        <p:nvGraphicFramePr>
          <p:cNvPr id="37" name="Diagramme 36">
            <a:extLst>
              <a:ext uri="{FF2B5EF4-FFF2-40B4-BE49-F238E27FC236}">
                <a16:creationId xmlns:a16="http://schemas.microsoft.com/office/drawing/2014/main" id="{4E487E46-A269-A58F-85E9-4E3E7E662643}"/>
              </a:ext>
            </a:extLst>
          </p:cNvPr>
          <p:cNvGraphicFramePr/>
          <p:nvPr>
            <p:extLst>
              <p:ext uri="{D42A27DB-BD31-4B8C-83A1-F6EECF244321}">
                <p14:modId xmlns:p14="http://schemas.microsoft.com/office/powerpoint/2010/main" val="1265723985"/>
              </p:ext>
            </p:extLst>
          </p:nvPr>
        </p:nvGraphicFramePr>
        <p:xfrm>
          <a:off x="4183709" y="2126220"/>
          <a:ext cx="2259276" cy="1654967"/>
        </p:xfrm>
        <a:graphic>
          <a:graphicData uri="http://schemas.openxmlformats.org/drawingml/2006/diagram">
            <dgm:relIds xmlns:dgm="http://schemas.openxmlformats.org/drawingml/2006/diagram" xmlns:r="http://schemas.openxmlformats.org/officeDocument/2006/relationships" r:dm="rId30" r:lo="rId31" r:qs="rId32" r:cs="rId33"/>
          </a:graphicData>
        </a:graphic>
      </p:graphicFrame>
      <p:graphicFrame>
        <p:nvGraphicFramePr>
          <p:cNvPr id="39" name="Diagramme 38">
            <a:extLst>
              <a:ext uri="{FF2B5EF4-FFF2-40B4-BE49-F238E27FC236}">
                <a16:creationId xmlns:a16="http://schemas.microsoft.com/office/drawing/2014/main" id="{DF20D7F0-7ECF-AAA9-7D6A-529B8BF0CBE6}"/>
              </a:ext>
            </a:extLst>
          </p:cNvPr>
          <p:cNvGraphicFramePr/>
          <p:nvPr>
            <p:extLst>
              <p:ext uri="{D42A27DB-BD31-4B8C-83A1-F6EECF244321}">
                <p14:modId xmlns:p14="http://schemas.microsoft.com/office/powerpoint/2010/main" val="4206889257"/>
              </p:ext>
            </p:extLst>
          </p:nvPr>
        </p:nvGraphicFramePr>
        <p:xfrm>
          <a:off x="5929091" y="1770873"/>
          <a:ext cx="1905000" cy="1905000"/>
        </p:xfrm>
        <a:graphic>
          <a:graphicData uri="http://schemas.openxmlformats.org/drawingml/2006/diagram">
            <dgm:relIds xmlns:dgm="http://schemas.openxmlformats.org/drawingml/2006/diagram" xmlns:r="http://schemas.openxmlformats.org/officeDocument/2006/relationships" r:dm="rId35" r:lo="rId36" r:qs="rId37" r:cs="rId38"/>
          </a:graphicData>
        </a:graphic>
      </p:graphicFrame>
      <p:graphicFrame>
        <p:nvGraphicFramePr>
          <p:cNvPr id="41" name="Diagramme 40">
            <a:extLst>
              <a:ext uri="{FF2B5EF4-FFF2-40B4-BE49-F238E27FC236}">
                <a16:creationId xmlns:a16="http://schemas.microsoft.com/office/drawing/2014/main" id="{7A10E78E-BAFB-7D01-541F-57601240674F}"/>
              </a:ext>
            </a:extLst>
          </p:cNvPr>
          <p:cNvGraphicFramePr/>
          <p:nvPr>
            <p:extLst>
              <p:ext uri="{D42A27DB-BD31-4B8C-83A1-F6EECF244321}">
                <p14:modId xmlns:p14="http://schemas.microsoft.com/office/powerpoint/2010/main" val="3635156638"/>
              </p:ext>
            </p:extLst>
          </p:nvPr>
        </p:nvGraphicFramePr>
        <p:xfrm>
          <a:off x="7337912" y="2143092"/>
          <a:ext cx="2131726" cy="1475741"/>
        </p:xfrm>
        <a:graphic>
          <a:graphicData uri="http://schemas.openxmlformats.org/drawingml/2006/diagram">
            <dgm:relIds xmlns:dgm="http://schemas.openxmlformats.org/drawingml/2006/diagram" xmlns:r="http://schemas.openxmlformats.org/officeDocument/2006/relationships" r:dm="rId40" r:lo="rId41" r:qs="rId42" r:cs="rId43"/>
          </a:graphicData>
        </a:graphic>
      </p:graphicFrame>
      <p:graphicFrame>
        <p:nvGraphicFramePr>
          <p:cNvPr id="43" name="Diagramme 42">
            <a:extLst>
              <a:ext uri="{FF2B5EF4-FFF2-40B4-BE49-F238E27FC236}">
                <a16:creationId xmlns:a16="http://schemas.microsoft.com/office/drawing/2014/main" id="{C9879A50-4A13-80D7-606A-DF40A3FBB71B}"/>
              </a:ext>
            </a:extLst>
          </p:cNvPr>
          <p:cNvGraphicFramePr/>
          <p:nvPr>
            <p:extLst>
              <p:ext uri="{D42A27DB-BD31-4B8C-83A1-F6EECF244321}">
                <p14:modId xmlns:p14="http://schemas.microsoft.com/office/powerpoint/2010/main" val="3187577363"/>
              </p:ext>
            </p:extLst>
          </p:nvPr>
        </p:nvGraphicFramePr>
        <p:xfrm>
          <a:off x="4485408" y="4095209"/>
          <a:ext cx="2657475" cy="1714500"/>
        </p:xfrm>
        <a:graphic>
          <a:graphicData uri="http://schemas.openxmlformats.org/drawingml/2006/diagram">
            <dgm:relIds xmlns:dgm="http://schemas.openxmlformats.org/drawingml/2006/diagram" xmlns:r="http://schemas.openxmlformats.org/officeDocument/2006/relationships" r:dm="rId45" r:lo="rId46" r:qs="rId47" r:cs="rId48"/>
          </a:graphicData>
        </a:graphic>
      </p:graphicFrame>
    </p:spTree>
    <p:extLst>
      <p:ext uri="{BB962C8B-B14F-4D97-AF65-F5344CB8AC3E}">
        <p14:creationId xmlns:p14="http://schemas.microsoft.com/office/powerpoint/2010/main" val="251091007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523FE-4269-F676-1E15-E4A9A1752D5A}"/>
            </a:ext>
          </a:extLst>
        </p:cNvPr>
        <p:cNvGrpSpPr/>
        <p:nvPr/>
      </p:nvGrpSpPr>
      <p:grpSpPr>
        <a:xfrm>
          <a:off x="0" y="0"/>
          <a:ext cx="0" cy="0"/>
          <a:chOff x="0" y="0"/>
          <a:chExt cx="0" cy="0"/>
        </a:xfrm>
      </p:grpSpPr>
      <p:sp>
        <p:nvSpPr>
          <p:cNvPr id="6" name="Ellipse 5">
            <a:extLst>
              <a:ext uri="{FF2B5EF4-FFF2-40B4-BE49-F238E27FC236}">
                <a16:creationId xmlns:a16="http://schemas.microsoft.com/office/drawing/2014/main" id="{39B601A8-A064-0D87-AAA3-EC75C6B9ED64}"/>
              </a:ext>
            </a:extLst>
          </p:cNvPr>
          <p:cNvSpPr/>
          <p:nvPr/>
        </p:nvSpPr>
        <p:spPr>
          <a:xfrm>
            <a:off x="0" y="1402740"/>
            <a:ext cx="3739487" cy="3261815"/>
          </a:xfrm>
          <a:prstGeom prst="ellipse">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bg1"/>
                </a:solidFill>
              </a:rPr>
              <a:t>Plan de travail</a:t>
            </a:r>
          </a:p>
        </p:txBody>
      </p:sp>
      <p:sp>
        <p:nvSpPr>
          <p:cNvPr id="2" name="Rectangle : coins arrondis 1">
            <a:extLst>
              <a:ext uri="{FF2B5EF4-FFF2-40B4-BE49-F238E27FC236}">
                <a16:creationId xmlns:a16="http://schemas.microsoft.com/office/drawing/2014/main" id="{69DBAB83-B7DD-C5BD-44FF-95211111871A}"/>
              </a:ext>
            </a:extLst>
          </p:cNvPr>
          <p:cNvSpPr/>
          <p:nvPr/>
        </p:nvSpPr>
        <p:spPr>
          <a:xfrm>
            <a:off x="4711723" y="61203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1-introduction</a:t>
            </a:r>
          </a:p>
        </p:txBody>
      </p:sp>
      <p:sp>
        <p:nvSpPr>
          <p:cNvPr id="3" name="Rectangle : coins arrondis 2">
            <a:extLst>
              <a:ext uri="{FF2B5EF4-FFF2-40B4-BE49-F238E27FC236}">
                <a16:creationId xmlns:a16="http://schemas.microsoft.com/office/drawing/2014/main" id="{60E44CAA-D069-2404-5125-58B5D965835B}"/>
              </a:ext>
            </a:extLst>
          </p:cNvPr>
          <p:cNvSpPr/>
          <p:nvPr/>
        </p:nvSpPr>
        <p:spPr>
          <a:xfrm>
            <a:off x="5269423" y="1798092"/>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2-Base méthodologique</a:t>
            </a:r>
          </a:p>
        </p:txBody>
      </p:sp>
      <p:sp>
        <p:nvSpPr>
          <p:cNvPr id="4" name="Rectangle : coins arrondis 3">
            <a:extLst>
              <a:ext uri="{FF2B5EF4-FFF2-40B4-BE49-F238E27FC236}">
                <a16:creationId xmlns:a16="http://schemas.microsoft.com/office/drawing/2014/main" id="{975AEB5B-E93A-B5B7-8237-1534E4F7991D}"/>
              </a:ext>
            </a:extLst>
          </p:cNvPr>
          <p:cNvSpPr/>
          <p:nvPr/>
        </p:nvSpPr>
        <p:spPr>
          <a:xfrm>
            <a:off x="5669796" y="303364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3-Résultats et discussion</a:t>
            </a:r>
          </a:p>
        </p:txBody>
      </p:sp>
      <p:sp>
        <p:nvSpPr>
          <p:cNvPr id="5" name="Rectangle : coins arrondis 4">
            <a:extLst>
              <a:ext uri="{FF2B5EF4-FFF2-40B4-BE49-F238E27FC236}">
                <a16:creationId xmlns:a16="http://schemas.microsoft.com/office/drawing/2014/main" id="{040616AC-9684-F365-B90B-5C8A256A1468}"/>
              </a:ext>
            </a:extLst>
          </p:cNvPr>
          <p:cNvSpPr/>
          <p:nvPr/>
        </p:nvSpPr>
        <p:spPr>
          <a:xfrm>
            <a:off x="6096000" y="4269204"/>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4-Conclusion générale</a:t>
            </a:r>
          </a:p>
        </p:txBody>
      </p:sp>
    </p:spTree>
    <p:extLst>
      <p:ext uri="{BB962C8B-B14F-4D97-AF65-F5344CB8AC3E}">
        <p14:creationId xmlns:p14="http://schemas.microsoft.com/office/powerpoint/2010/main" val="8696676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87275-A2AC-99F4-24C3-42F927DA7FD8}"/>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BCE2271C-F047-B3F7-B762-04E93BF3A506}"/>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E75CA456-B7CD-9800-A920-249A300F57DD}"/>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23B3A5EB-C0A0-3F9A-0279-DAFD4DC8E107}"/>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0FAFDDA5-3BDB-436B-931E-8B7259824796}"/>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4D8CC6C8-64FB-99C2-0F01-AFA630260046}"/>
              </a:ext>
            </a:extLst>
          </p:cNvPr>
          <p:cNvSpPr/>
          <p:nvPr/>
        </p:nvSpPr>
        <p:spPr>
          <a:xfrm>
            <a:off x="-1548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B0611456-0EB6-3F49-47E2-2FE07B239ADE}"/>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B02AFD98-5D90-A659-4B7B-0C8386A3B514}"/>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E66C5156-D918-39B7-EB57-D57AAA1B562D}"/>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463D77B-167A-5E53-8399-B5E25614E8DE}"/>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277169DD-F109-52B6-A528-2CBEBDE66234}"/>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09D4F945-ED19-E6F5-8E1C-8590D065EEB6}"/>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0DBC7CB3-B678-096B-A406-8E33A745F3B0}"/>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7DD26F2E-3906-7E06-44E9-65B46096FA59}"/>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32CF7EB4-0004-0FF5-EC4D-BD1964E7CB01}"/>
              </a:ext>
            </a:extLst>
          </p:cNvPr>
          <p:cNvSpPr/>
          <p:nvPr/>
        </p:nvSpPr>
        <p:spPr>
          <a:xfrm>
            <a:off x="-9709" y="3633366"/>
            <a:ext cx="712569"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38216205-0A38-6DFA-D0A7-051DACAB6CF1}"/>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06234" y="3672928"/>
            <a:ext cx="578330" cy="423766"/>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90477B06-C5E2-FB47-4650-B913B49A9DC9}"/>
              </a:ext>
            </a:extLst>
          </p:cNvPr>
          <p:cNvSpPr/>
          <p:nvPr/>
        </p:nvSpPr>
        <p:spPr>
          <a:xfrm>
            <a:off x="-18659" y="4384952"/>
            <a:ext cx="65897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1C8D8F4A-9AD1-06FA-C558-82070146CC86}"/>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174222" y="4466185"/>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047AE9E1-1DD9-6D37-D420-B050D6A9195E}"/>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7F68720A-735F-4EF7-3040-CC2FEBEE2F4B}"/>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02EDEC17-4895-45F6-D7B7-D65C37CB3912}"/>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6AB77C6B-DF0E-9DF6-2201-CED14E64AF1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ED435E9E-1B32-2A96-D441-635F21F935E4}"/>
              </a:ext>
            </a:extLst>
          </p:cNvPr>
          <p:cNvSpPr txBox="1"/>
          <p:nvPr/>
        </p:nvSpPr>
        <p:spPr>
          <a:xfrm>
            <a:off x="1783701" y="334111"/>
            <a:ext cx="8300157" cy="830997"/>
          </a:xfrm>
          <a:prstGeom prst="rect">
            <a:avLst/>
          </a:prstGeom>
          <a:noFill/>
        </p:spPr>
        <p:txBody>
          <a:bodyPr wrap="square" rtlCol="0">
            <a:spAutoFit/>
          </a:bodyPr>
          <a:lstStyle/>
          <a:p>
            <a:r>
              <a:rPr lang="fr-FR" sz="2400" b="1" dirty="0">
                <a:latin typeface="Arial Black" panose="020B0A04020102020204" pitchFamily="34" charset="0"/>
              </a:rPr>
              <a:t>Caractéristiques de la production fourragère des exploitations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D1FFA005-6BB6-FD05-CE64-ACBEC8567E2C}"/>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1" name="Rectangle : coins arrondis 10">
            <a:extLst>
              <a:ext uri="{FF2B5EF4-FFF2-40B4-BE49-F238E27FC236}">
                <a16:creationId xmlns:a16="http://schemas.microsoft.com/office/drawing/2014/main" id="{61EA0F62-4EFE-855F-190D-93D34C92B7DA}"/>
              </a:ext>
            </a:extLst>
          </p:cNvPr>
          <p:cNvSpPr/>
          <p:nvPr/>
        </p:nvSpPr>
        <p:spPr>
          <a:xfrm>
            <a:off x="10367927" y="2351765"/>
            <a:ext cx="2131726" cy="69470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ZoneTexte 28">
            <a:extLst>
              <a:ext uri="{FF2B5EF4-FFF2-40B4-BE49-F238E27FC236}">
                <a16:creationId xmlns:a16="http://schemas.microsoft.com/office/drawing/2014/main" id="{2E833471-ECA3-BC4B-B295-DB833982541C}"/>
              </a:ext>
            </a:extLst>
          </p:cNvPr>
          <p:cNvSpPr txBox="1"/>
          <p:nvPr/>
        </p:nvSpPr>
        <p:spPr>
          <a:xfrm>
            <a:off x="10395231" y="2514453"/>
            <a:ext cx="2131726" cy="369332"/>
          </a:xfrm>
          <a:prstGeom prst="rect">
            <a:avLst/>
          </a:prstGeom>
          <a:noFill/>
        </p:spPr>
        <p:txBody>
          <a:bodyPr wrap="square" rtlCol="0">
            <a:spAutoFit/>
          </a:bodyPr>
          <a:lstStyle/>
          <a:p>
            <a:r>
              <a:rPr lang="fr-FR" dirty="0"/>
              <a:t>Type des fourrage</a:t>
            </a:r>
          </a:p>
        </p:txBody>
      </p:sp>
      <p:sp>
        <p:nvSpPr>
          <p:cNvPr id="8" name="Rectangle : coins arrondis 7">
            <a:extLst>
              <a:ext uri="{FF2B5EF4-FFF2-40B4-BE49-F238E27FC236}">
                <a16:creationId xmlns:a16="http://schemas.microsoft.com/office/drawing/2014/main" id="{F5F28E65-62E4-49B5-190B-73B82AA12D61}"/>
              </a:ext>
            </a:extLst>
          </p:cNvPr>
          <p:cNvSpPr/>
          <p:nvPr/>
        </p:nvSpPr>
        <p:spPr>
          <a:xfrm>
            <a:off x="10039633" y="3275612"/>
            <a:ext cx="2131726" cy="61477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4" name="ZoneTexte 13">
            <a:extLst>
              <a:ext uri="{FF2B5EF4-FFF2-40B4-BE49-F238E27FC236}">
                <a16:creationId xmlns:a16="http://schemas.microsoft.com/office/drawing/2014/main" id="{C9E989DC-1FBD-809F-A77F-07FC8BCB7FC4}"/>
              </a:ext>
            </a:extLst>
          </p:cNvPr>
          <p:cNvSpPr txBox="1"/>
          <p:nvPr/>
        </p:nvSpPr>
        <p:spPr>
          <a:xfrm>
            <a:off x="10206361" y="3259833"/>
            <a:ext cx="2131726" cy="646331"/>
          </a:xfrm>
          <a:prstGeom prst="rect">
            <a:avLst/>
          </a:prstGeom>
          <a:noFill/>
        </p:spPr>
        <p:txBody>
          <a:bodyPr wrap="square" rtlCol="0">
            <a:spAutoFit/>
          </a:bodyPr>
          <a:lstStyle/>
          <a:p>
            <a:r>
              <a:rPr lang="fr-FR" dirty="0"/>
              <a:t>Pourcentage d’ha </a:t>
            </a:r>
            <a:r>
              <a:rPr lang="fr-FR" dirty="0" err="1"/>
              <a:t>reservé</a:t>
            </a:r>
            <a:endParaRPr lang="fr-FR" dirty="0"/>
          </a:p>
        </p:txBody>
      </p:sp>
      <p:sp>
        <p:nvSpPr>
          <p:cNvPr id="10" name="ZoneTexte 9">
            <a:extLst>
              <a:ext uri="{FF2B5EF4-FFF2-40B4-BE49-F238E27FC236}">
                <a16:creationId xmlns:a16="http://schemas.microsoft.com/office/drawing/2014/main" id="{00B4F206-DDC3-1B8B-D5DF-345EAA889D98}"/>
              </a:ext>
            </a:extLst>
          </p:cNvPr>
          <p:cNvSpPr txBox="1"/>
          <p:nvPr/>
        </p:nvSpPr>
        <p:spPr>
          <a:xfrm>
            <a:off x="1783701" y="1347741"/>
            <a:ext cx="7614827" cy="120032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Ce graphique montre que l’orge (29,46 %) et l’avoine (25,89 %) sont les cultures fourragères les plus utilisées. Le dactyle (16,07 %) et les prairies naturelles (15,18 %) occupent une place intermédiaire. Le sorgho (9,82 %) et surtout le maïs (3,57 %) sont peu exploités. </a:t>
            </a:r>
          </a:p>
        </p:txBody>
      </p:sp>
      <p:graphicFrame>
        <p:nvGraphicFramePr>
          <p:cNvPr id="25" name="Graphique 24">
            <a:extLst>
              <a:ext uri="{FF2B5EF4-FFF2-40B4-BE49-F238E27FC236}">
                <a16:creationId xmlns:a16="http://schemas.microsoft.com/office/drawing/2014/main" id="{88C40390-6C3A-AF79-5A15-5666D49A64DC}"/>
              </a:ext>
            </a:extLst>
          </p:cNvPr>
          <p:cNvGraphicFramePr/>
          <p:nvPr>
            <p:extLst>
              <p:ext uri="{D42A27DB-BD31-4B8C-83A1-F6EECF244321}">
                <p14:modId xmlns:p14="http://schemas.microsoft.com/office/powerpoint/2010/main" val="1101296123"/>
              </p:ext>
            </p:extLst>
          </p:nvPr>
        </p:nvGraphicFramePr>
        <p:xfrm>
          <a:off x="2566860" y="3125909"/>
          <a:ext cx="5518097" cy="2757438"/>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92706175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7513D-A833-2D3D-3AB0-D5772CE05763}"/>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CCF04ADF-9E5D-3EE4-2C73-5BA2235D26F6}"/>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F539BF2A-A163-05A0-1C8E-A1C68C194A44}"/>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AFDFCBE7-7779-4CE7-642F-25B6AB7A44CA}"/>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7189C393-6912-D428-76AB-64CB6423B61D}"/>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1282863F-EF9B-2487-2833-4F7464E3AF4C}"/>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3BDD9731-EBE3-1875-1A20-9433A5A9198E}"/>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3E489518-F38A-E300-6276-40E48AAA0E6E}"/>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13CB19D1-5ED4-E323-B9C9-DD4B575E1202}"/>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5ED05F0-7AF3-C624-7E34-4F14496CB5C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EE127C2E-53B8-6DD9-F58C-313FE73DE02F}"/>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404FFAF2-AD4D-E494-E590-E8B06EE81A76}"/>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E66051E9-D32A-02C8-C6B4-95D92439873A}"/>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4012ACF4-E420-894C-B79D-5CC0AF95FEC3}"/>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EA681872-03B7-0287-5D3C-34C5877D4C27}"/>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9F272725-E9D5-336A-56C8-F2534E99F2F3}"/>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EC89FA37-0FA5-D91E-DED5-2F642EB2A5F0}"/>
              </a:ext>
            </a:extLst>
          </p:cNvPr>
          <p:cNvSpPr/>
          <p:nvPr/>
        </p:nvSpPr>
        <p:spPr>
          <a:xfrm>
            <a:off x="-18660" y="4384952"/>
            <a:ext cx="888089"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F89F7536-C74B-E6B2-766C-65067938F80B}"/>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68194"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DB81818C-E5A6-C44B-F897-6C79DC33B288}"/>
              </a:ext>
            </a:extLst>
          </p:cNvPr>
          <p:cNvSpPr/>
          <p:nvPr/>
        </p:nvSpPr>
        <p:spPr>
          <a:xfrm>
            <a:off x="13656" y="5108123"/>
            <a:ext cx="626663"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E72C768C-1220-14DA-1AB1-3426710D7EB0}"/>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41367" y="513505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59BAAD07-AF40-F7F1-A51E-019EB4AAA790}"/>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261D2734-9B3B-0FF5-0D3A-DA410432EAAB}"/>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19425309-786A-86DB-D93C-BE660F8ED428}"/>
              </a:ext>
            </a:extLst>
          </p:cNvPr>
          <p:cNvSpPr txBox="1"/>
          <p:nvPr/>
        </p:nvSpPr>
        <p:spPr>
          <a:xfrm>
            <a:off x="1783701" y="334111"/>
            <a:ext cx="8300157" cy="830997"/>
          </a:xfrm>
          <a:prstGeom prst="rect">
            <a:avLst/>
          </a:prstGeom>
          <a:noFill/>
        </p:spPr>
        <p:txBody>
          <a:bodyPr wrap="square" rtlCol="0">
            <a:spAutoFit/>
          </a:bodyPr>
          <a:lstStyle/>
          <a:p>
            <a:r>
              <a:rPr lang="fr-FR" sz="2400" b="1" dirty="0">
                <a:latin typeface="Arial Black" panose="020B0A04020102020204" pitchFamily="34" charset="0"/>
              </a:rPr>
              <a:t>Evaluation de la production de lait cru des exploitations enquêtées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E5D56D2B-70E7-4411-7E37-BC7D9BC641AF}"/>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10" name="ZoneTexte 9">
            <a:extLst>
              <a:ext uri="{FF2B5EF4-FFF2-40B4-BE49-F238E27FC236}">
                <a16:creationId xmlns:a16="http://schemas.microsoft.com/office/drawing/2014/main" id="{200DF490-1226-33A6-A4FE-15E0A4451023}"/>
              </a:ext>
            </a:extLst>
          </p:cNvPr>
          <p:cNvSpPr txBox="1"/>
          <p:nvPr/>
        </p:nvSpPr>
        <p:spPr>
          <a:xfrm>
            <a:off x="1210748" y="1301510"/>
            <a:ext cx="4685338" cy="4616648"/>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Dans cette partie de l’étude, l’accent a été mis sur l’analyse des quantités de lait produites quotidiennement par le troupeau dans chaque exploitation enquêtée</a:t>
            </a:r>
            <a:r>
              <a:rPr lang="fr-FR" sz="2000" dirty="0">
                <a:latin typeface="Arial" panose="020B0604020202020204" pitchFamily="34" charset="0"/>
                <a:cs typeface="Arial" panose="020B0604020202020204" pitchFamily="34" charset="0"/>
              </a:rPr>
              <a:t>. En moyenne, chaque exploitation compte 5 vaches produisant 19,7 litres/jour, soit un rendement annuel d’environ 5997,6 litres. Toutefois, les écarts-types élevés traduisent une hétérogénéité significative, avec des rendements variant de 3050 à 9150 litres/an, révélant ainsi des différences importantes dans les pratiques d’élevage et les performances animales.</a:t>
            </a:r>
          </a:p>
        </p:txBody>
      </p:sp>
      <p:graphicFrame>
        <p:nvGraphicFramePr>
          <p:cNvPr id="11" name="Tableau 10">
            <a:extLst>
              <a:ext uri="{FF2B5EF4-FFF2-40B4-BE49-F238E27FC236}">
                <a16:creationId xmlns:a16="http://schemas.microsoft.com/office/drawing/2014/main" id="{10B6E107-1D89-B151-F030-D7D5187E22C3}"/>
              </a:ext>
            </a:extLst>
          </p:cNvPr>
          <p:cNvGraphicFramePr>
            <a:graphicFrameLocks noGrp="1"/>
          </p:cNvGraphicFramePr>
          <p:nvPr>
            <p:extLst>
              <p:ext uri="{D42A27DB-BD31-4B8C-83A1-F6EECF244321}">
                <p14:modId xmlns:p14="http://schemas.microsoft.com/office/powerpoint/2010/main" val="997791808"/>
              </p:ext>
            </p:extLst>
          </p:nvPr>
        </p:nvGraphicFramePr>
        <p:xfrm>
          <a:off x="6547585" y="2265977"/>
          <a:ext cx="5394206" cy="2326047"/>
        </p:xfrm>
        <a:graphic>
          <a:graphicData uri="http://schemas.openxmlformats.org/drawingml/2006/table">
            <a:tbl>
              <a:tblPr firstRow="1" firstCol="1" bandRow="1">
                <a:tableStyleId>{2D5ABB26-0587-4C30-8999-92F81FD0307C}</a:tableStyleId>
              </a:tblPr>
              <a:tblGrid>
                <a:gridCol w="1495541">
                  <a:extLst>
                    <a:ext uri="{9D8B030D-6E8A-4147-A177-3AD203B41FA5}">
                      <a16:colId xmlns:a16="http://schemas.microsoft.com/office/drawing/2014/main" val="3457064786"/>
                    </a:ext>
                  </a:extLst>
                </a:gridCol>
                <a:gridCol w="1299555">
                  <a:extLst>
                    <a:ext uri="{9D8B030D-6E8A-4147-A177-3AD203B41FA5}">
                      <a16:colId xmlns:a16="http://schemas.microsoft.com/office/drawing/2014/main" val="2396608109"/>
                    </a:ext>
                  </a:extLst>
                </a:gridCol>
                <a:gridCol w="1299555">
                  <a:extLst>
                    <a:ext uri="{9D8B030D-6E8A-4147-A177-3AD203B41FA5}">
                      <a16:colId xmlns:a16="http://schemas.microsoft.com/office/drawing/2014/main" val="676746741"/>
                    </a:ext>
                  </a:extLst>
                </a:gridCol>
                <a:gridCol w="1299555">
                  <a:extLst>
                    <a:ext uri="{9D8B030D-6E8A-4147-A177-3AD203B41FA5}">
                      <a16:colId xmlns:a16="http://schemas.microsoft.com/office/drawing/2014/main" val="556815700"/>
                    </a:ext>
                  </a:extLst>
                </a:gridCol>
              </a:tblGrid>
              <a:tr h="645528">
                <a:tc>
                  <a:txBody>
                    <a:bodyPr/>
                    <a:lstStyle/>
                    <a:p>
                      <a:pPr>
                        <a:lnSpc>
                          <a:spcPct val="115000"/>
                        </a:lnSpc>
                        <a:spcAft>
                          <a:spcPts val="1000"/>
                        </a:spcAft>
                        <a:buNone/>
                      </a:pPr>
                      <a:r>
                        <a:rPr lang="fr-FR" sz="1100" dirty="0">
                          <a:effectLst/>
                        </a:rPr>
                        <a:t>Paramètres</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buNone/>
                      </a:pPr>
                      <a:r>
                        <a:rPr lang="fr-FR" sz="1100" dirty="0">
                          <a:effectLst/>
                        </a:rPr>
                        <a:t>Nbre Vache présente</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buNone/>
                      </a:pPr>
                      <a:r>
                        <a:rPr lang="fr-FR" sz="1100" dirty="0">
                          <a:effectLst/>
                        </a:rPr>
                        <a:t>Litrage/vache/jour</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1000"/>
                        </a:spcAft>
                        <a:buNone/>
                      </a:pPr>
                      <a:r>
                        <a:rPr lang="fr-FR" sz="1100">
                          <a:effectLst/>
                        </a:rPr>
                        <a:t>Rendement/vache/an</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3195228"/>
                  </a:ext>
                </a:extLst>
              </a:tr>
              <a:tr h="344997">
                <a:tc>
                  <a:txBody>
                    <a:bodyPr/>
                    <a:lstStyle/>
                    <a:p>
                      <a:pPr>
                        <a:lnSpc>
                          <a:spcPct val="115000"/>
                        </a:lnSpc>
                        <a:spcAft>
                          <a:spcPts val="1000"/>
                        </a:spcAft>
                        <a:buNone/>
                      </a:pPr>
                      <a:r>
                        <a:rPr lang="fr-FR" sz="1100">
                          <a:effectLst/>
                        </a:rPr>
                        <a:t>Moyenne</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5</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19,7</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a:effectLst/>
                        </a:rPr>
                        <a:t>5997,6</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832112"/>
                  </a:ext>
                </a:extLst>
              </a:tr>
              <a:tr h="645528">
                <a:tc>
                  <a:txBody>
                    <a:bodyPr/>
                    <a:lstStyle/>
                    <a:p>
                      <a:pPr>
                        <a:lnSpc>
                          <a:spcPct val="115000"/>
                        </a:lnSpc>
                        <a:spcAft>
                          <a:spcPts val="1000"/>
                        </a:spcAft>
                        <a:buNone/>
                      </a:pPr>
                      <a:r>
                        <a:rPr lang="fr-FR" sz="1100">
                          <a:effectLst/>
                        </a:rPr>
                        <a:t>Ecarte type</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2,8</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5,13</a:t>
                      </a: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1565,85</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0557235"/>
                  </a:ext>
                </a:extLst>
              </a:tr>
              <a:tr h="344997">
                <a:tc>
                  <a:txBody>
                    <a:bodyPr/>
                    <a:lstStyle/>
                    <a:p>
                      <a:pPr>
                        <a:lnSpc>
                          <a:spcPct val="115000"/>
                        </a:lnSpc>
                        <a:spcAft>
                          <a:spcPts val="1000"/>
                        </a:spcAft>
                        <a:buNone/>
                      </a:pPr>
                      <a:r>
                        <a:rPr lang="fr-FR" sz="1100">
                          <a:effectLst/>
                        </a:rPr>
                        <a:t>Min</a:t>
                      </a:r>
                      <a:endParaRPr lang="fr-FR" sz="110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1</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10,0</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3050,0</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8887584"/>
                  </a:ext>
                </a:extLst>
              </a:tr>
              <a:tr h="344997">
                <a:tc>
                  <a:txBody>
                    <a:bodyPr/>
                    <a:lstStyle/>
                    <a:p>
                      <a:pPr>
                        <a:lnSpc>
                          <a:spcPct val="115000"/>
                        </a:lnSpc>
                        <a:spcAft>
                          <a:spcPts val="1000"/>
                        </a:spcAft>
                        <a:buNone/>
                      </a:pPr>
                      <a:r>
                        <a:rPr lang="fr-FR" sz="1100" dirty="0">
                          <a:effectLst/>
                        </a:rPr>
                        <a:t>Max</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10</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30,0</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buNone/>
                      </a:pPr>
                      <a:r>
                        <a:rPr lang="fr-FR" sz="1100" dirty="0">
                          <a:effectLst/>
                        </a:rPr>
                        <a:t>9150,0</a:t>
                      </a:r>
                      <a:endParaRPr lang="fr-FR" sz="1100" dirty="0">
                        <a:effectLst/>
                        <a:latin typeface="Calibri" panose="020F0502020204030204" pitchFamily="34" charset="0"/>
                        <a:ea typeface="Times New Roman" panose="02020603050405020304" pitchFamily="18" charset="0"/>
                        <a:cs typeface="Arial" panose="020B0604020202020204" pitchFamily="34" charset="0"/>
                      </a:endParaRPr>
                    </a:p>
                  </a:txBody>
                  <a:tcPr marL="44450" marR="4445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33558254"/>
                  </a:ext>
                </a:extLst>
              </a:tr>
            </a:tbl>
          </a:graphicData>
        </a:graphic>
      </p:graphicFrame>
    </p:spTree>
    <p:extLst>
      <p:ext uri="{BB962C8B-B14F-4D97-AF65-F5344CB8AC3E}">
        <p14:creationId xmlns:p14="http://schemas.microsoft.com/office/powerpoint/2010/main" val="131679869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D8BAA-4813-FFDD-1E40-C22A2442651F}"/>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AA95BE1D-76EA-CD5D-D410-F832F83F0FBE}"/>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A11E06B1-4251-19CB-2BC0-28E9DB066F2C}"/>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088984D6-1B76-4AF9-1C89-094F1C6C74E0}"/>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FE5525F8-7D8E-E98F-1D34-ACFEA04D6AED}"/>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F6B98110-4A10-F5B2-77DB-BE57C5B81218}"/>
              </a:ext>
            </a:extLst>
          </p:cNvPr>
          <p:cNvSpPr/>
          <p:nvPr/>
        </p:nvSpPr>
        <p:spPr>
          <a:xfrm>
            <a:off x="-15865"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19372EA8-4339-A6A3-AD21-F7216CF2E4F0}"/>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955B0BD9-CF8A-8C6A-28C9-79329D64EF3E}"/>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2333185F-7C0C-3D81-FDA0-8E4DF15D65C2}"/>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013B4070-7209-1503-1462-CBC4FD5947B9}"/>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BA641C8B-E91B-8B6C-BFF6-421420F6DA5E}"/>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02C4BC27-0DEE-89E0-CF01-F90D7A55CE33}"/>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A7F51080-6E21-53FE-461C-16F7B18106B6}"/>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EE25E382-8BAD-E985-3390-F2EF55404E54}"/>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B1825035-6719-1A56-9EE5-0E6E73B731DA}"/>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E9B19D52-28DC-D81C-99B2-9A297DBD759D}"/>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EE932B29-57D3-0FB1-F142-F7D7E24999EA}"/>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ED5DE062-2F43-8744-8974-A6AE39F5E658}"/>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C85F7F26-890D-5763-C756-9180B5F8023E}"/>
              </a:ext>
            </a:extLst>
          </p:cNvPr>
          <p:cNvSpPr/>
          <p:nvPr/>
        </p:nvSpPr>
        <p:spPr>
          <a:xfrm>
            <a:off x="13656" y="5108123"/>
            <a:ext cx="900744"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0528C37A-693F-A4A5-363A-73A79674CB5E}"/>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246571" y="5108123"/>
            <a:ext cx="434913" cy="434913"/>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1E652660-B0A7-629F-6892-AD3B27909FE8}"/>
              </a:ext>
            </a:extLst>
          </p:cNvPr>
          <p:cNvSpPr/>
          <p:nvPr/>
        </p:nvSpPr>
        <p:spPr>
          <a:xfrm>
            <a:off x="9283" y="5781323"/>
            <a:ext cx="675281"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E6ED2EC6-A4B9-14C4-7B95-4C54B1DE1C8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255438" y="5883707"/>
            <a:ext cx="305290" cy="30529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9C7FF31-5462-49D4-15CF-60FB0BB30220}"/>
              </a:ext>
            </a:extLst>
          </p:cNvPr>
          <p:cNvSpPr txBox="1"/>
          <p:nvPr/>
        </p:nvSpPr>
        <p:spPr>
          <a:xfrm>
            <a:off x="1783701" y="334111"/>
            <a:ext cx="9705439" cy="830997"/>
          </a:xfrm>
          <a:prstGeom prst="rect">
            <a:avLst/>
          </a:prstGeom>
          <a:noFill/>
        </p:spPr>
        <p:txBody>
          <a:bodyPr wrap="square" rtlCol="0">
            <a:spAutoFit/>
          </a:bodyPr>
          <a:lstStyle/>
          <a:p>
            <a:r>
              <a:rPr lang="fr-FR" sz="2400" b="1" dirty="0">
                <a:latin typeface="Arial Black" panose="020B0A04020102020204" pitchFamily="34" charset="0"/>
              </a:rPr>
              <a:t>Structure des troupeaux des élevages enquêtés et conduite alimentaire des troupeaux bovins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97BE6281-EBE5-8587-B2B7-A0FB7B853EBF}"/>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graphicFrame>
        <p:nvGraphicFramePr>
          <p:cNvPr id="8" name="Graphique 7">
            <a:extLst>
              <a:ext uri="{FF2B5EF4-FFF2-40B4-BE49-F238E27FC236}">
                <a16:creationId xmlns:a16="http://schemas.microsoft.com/office/drawing/2014/main" id="{34321F48-0C5E-C6BD-32B0-426E1E3CDD56}"/>
              </a:ext>
            </a:extLst>
          </p:cNvPr>
          <p:cNvGraphicFramePr/>
          <p:nvPr>
            <p:extLst>
              <p:ext uri="{D42A27DB-BD31-4B8C-83A1-F6EECF244321}">
                <p14:modId xmlns:p14="http://schemas.microsoft.com/office/powerpoint/2010/main" val="2899319749"/>
              </p:ext>
            </p:extLst>
          </p:nvPr>
        </p:nvGraphicFramePr>
        <p:xfrm>
          <a:off x="6281999" y="1249042"/>
          <a:ext cx="5393095" cy="3309313"/>
        </p:xfrm>
        <a:graphic>
          <a:graphicData uri="http://schemas.openxmlformats.org/drawingml/2006/chart">
            <c:chart xmlns:c="http://schemas.openxmlformats.org/drawingml/2006/chart" xmlns:r="http://schemas.openxmlformats.org/officeDocument/2006/relationships" r:id="rId20"/>
          </a:graphicData>
        </a:graphic>
      </p:graphicFrame>
      <p:sp>
        <p:nvSpPr>
          <p:cNvPr id="9" name="ZoneTexte 8">
            <a:extLst>
              <a:ext uri="{FF2B5EF4-FFF2-40B4-BE49-F238E27FC236}">
                <a16:creationId xmlns:a16="http://schemas.microsoft.com/office/drawing/2014/main" id="{B13F5C5C-0D60-FA1B-23E1-F2AA7852F26B}"/>
              </a:ext>
            </a:extLst>
          </p:cNvPr>
          <p:cNvSpPr txBox="1"/>
          <p:nvPr/>
        </p:nvSpPr>
        <p:spPr>
          <a:xfrm>
            <a:off x="1027711" y="1388417"/>
            <a:ext cx="5140977" cy="4247317"/>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Les résultats révèlent une nette prédominance des races bovines à haut potentiel laitier. La Frisonne française constitue près de 50 % du cheptel étudié, suivie de la Holstein pie noire, qui représente environ 37 % du troupeau, avec une moyenne de 3,8 vaches par exploitation. La Holstein pie rouge occupe quant à elle 12 % du cheptel, avec une moyenne de 3,4 vaches par exploitation. Enfin, une seule vache de race Montbéliarde a été recensée, soit moins de 1 % de l’effectif total.</a:t>
            </a:r>
          </a:p>
          <a:p>
            <a:r>
              <a:rPr lang="fr-FR" dirty="0">
                <a:latin typeface="Arial" panose="020B0604020202020204" pitchFamily="34" charset="0"/>
                <a:cs typeface="Arial" panose="020B0604020202020204" pitchFamily="34" charset="0"/>
              </a:rPr>
              <a:t>Ces données confirment que les éleveurs accordent une préférence marquée aux races spécialisées dans la production laitière, en particulier la Frisonne et la Holstein</a:t>
            </a:r>
          </a:p>
        </p:txBody>
      </p:sp>
      <p:graphicFrame>
        <p:nvGraphicFramePr>
          <p:cNvPr id="11" name="Diagramme 10">
            <a:extLst>
              <a:ext uri="{FF2B5EF4-FFF2-40B4-BE49-F238E27FC236}">
                <a16:creationId xmlns:a16="http://schemas.microsoft.com/office/drawing/2014/main" id="{2E5743E0-8CA1-5C53-137C-52450A35A480}"/>
              </a:ext>
            </a:extLst>
          </p:cNvPr>
          <p:cNvGraphicFramePr/>
          <p:nvPr>
            <p:extLst>
              <p:ext uri="{D42A27DB-BD31-4B8C-83A1-F6EECF244321}">
                <p14:modId xmlns:p14="http://schemas.microsoft.com/office/powerpoint/2010/main" val="3453785663"/>
              </p:ext>
            </p:extLst>
          </p:nvPr>
        </p:nvGraphicFramePr>
        <p:xfrm>
          <a:off x="6187347" y="4273448"/>
          <a:ext cx="2928867" cy="1335510"/>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17" name="Diagramme 16">
            <a:extLst>
              <a:ext uri="{FF2B5EF4-FFF2-40B4-BE49-F238E27FC236}">
                <a16:creationId xmlns:a16="http://schemas.microsoft.com/office/drawing/2014/main" id="{3AC063B2-FE4A-B49B-FBE5-C32226EBA31D}"/>
              </a:ext>
            </a:extLst>
          </p:cNvPr>
          <p:cNvGraphicFramePr/>
          <p:nvPr>
            <p:extLst>
              <p:ext uri="{D42A27DB-BD31-4B8C-83A1-F6EECF244321}">
                <p14:modId xmlns:p14="http://schemas.microsoft.com/office/powerpoint/2010/main" val="3662255178"/>
              </p:ext>
            </p:extLst>
          </p:nvPr>
        </p:nvGraphicFramePr>
        <p:xfrm>
          <a:off x="5833674" y="5279026"/>
          <a:ext cx="3282539" cy="1790700"/>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graphicFrame>
        <p:nvGraphicFramePr>
          <p:cNvPr id="21" name="Diagramme 20">
            <a:extLst>
              <a:ext uri="{FF2B5EF4-FFF2-40B4-BE49-F238E27FC236}">
                <a16:creationId xmlns:a16="http://schemas.microsoft.com/office/drawing/2014/main" id="{B02466DF-C2CB-8F8A-9828-97931A1DF35D}"/>
              </a:ext>
            </a:extLst>
          </p:cNvPr>
          <p:cNvGraphicFramePr/>
          <p:nvPr>
            <p:extLst>
              <p:ext uri="{D42A27DB-BD31-4B8C-83A1-F6EECF244321}">
                <p14:modId xmlns:p14="http://schemas.microsoft.com/office/powerpoint/2010/main" val="412712690"/>
              </p:ext>
            </p:extLst>
          </p:nvPr>
        </p:nvGraphicFramePr>
        <p:xfrm>
          <a:off x="9030801" y="4579158"/>
          <a:ext cx="2928147" cy="184785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spTree>
    <p:extLst>
      <p:ext uri="{BB962C8B-B14F-4D97-AF65-F5344CB8AC3E}">
        <p14:creationId xmlns:p14="http://schemas.microsoft.com/office/powerpoint/2010/main" val="324644623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53365-B1B4-77A3-72B6-C51B0DAB5D1A}"/>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5A41A4D5-1113-8036-D894-63FC3A5BD5E4}"/>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804D48C4-0F44-2E6E-43CA-CF2AB3FDFC50}"/>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740FA09D-F959-0D4F-ABAE-DF60B193A194}"/>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914C8898-F7BF-3B1E-4DAF-BAC8528C8860}"/>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F3FEB14B-33B6-4222-57DF-F1A565512C31}"/>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FEC41ADD-8899-AE30-091E-AEA0C26B5B95}"/>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048C33AD-9DEE-C9F9-44BE-A4A7C09AE580}"/>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A3E10775-0BB0-CF04-2B0D-313735D86281}"/>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AFD9F69-4C57-7443-6E30-9DC781ABE5A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532B1E46-3E65-61D1-1F77-E4FBE276C61B}"/>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B51D565A-3B78-493F-1D7D-72F3B9E59AE6}"/>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7CE864F8-2924-AC1C-A546-DB6D2EA4F167}"/>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E41BAE5E-D560-71FF-2F3A-F4A66D54A6AE}"/>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A3AD7608-D473-AFB1-A2D8-7078300E1B78}"/>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993F3A0F-119A-1073-8CEE-D5AF019F3E9B}"/>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EB0E49EF-CB83-51C3-6A27-9E5827D78E64}"/>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7A4BB120-6933-62B0-1C6B-E4AD152ED360}"/>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6730BDBE-F119-9F3E-6BFE-E8AC5CE5D025}"/>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E85EFE7E-69C6-7E03-4967-80ED0A9C5743}"/>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1EB3AA86-DAA2-3AD1-D177-45AF0CB7E31C}"/>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1C829EF5-D84D-4D50-7C8F-78A924E833D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C10248CC-D694-2F15-22AF-4B36A4F7ED53}"/>
              </a:ext>
            </a:extLst>
          </p:cNvPr>
          <p:cNvSpPr txBox="1"/>
          <p:nvPr/>
        </p:nvSpPr>
        <p:spPr>
          <a:xfrm>
            <a:off x="1783701" y="334111"/>
            <a:ext cx="8300157" cy="830997"/>
          </a:xfrm>
          <a:prstGeom prst="rect">
            <a:avLst/>
          </a:prstGeom>
          <a:noFill/>
        </p:spPr>
        <p:txBody>
          <a:bodyPr wrap="square" rtlCol="0">
            <a:spAutoFit/>
          </a:bodyPr>
          <a:lstStyle/>
          <a:p>
            <a:r>
              <a:rPr lang="fr-FR" sz="2400" b="1" dirty="0">
                <a:latin typeface="Arial Black" panose="020B0A04020102020204" pitchFamily="34" charset="0"/>
              </a:rPr>
              <a:t>Etude de la conduite alimentaire des troupeaux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5CB67434-CCD2-7585-D202-C88E41B7FF76}"/>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cxnSp>
        <p:nvCxnSpPr>
          <p:cNvPr id="11" name="Connecteur droit 10">
            <a:extLst>
              <a:ext uri="{FF2B5EF4-FFF2-40B4-BE49-F238E27FC236}">
                <a16:creationId xmlns:a16="http://schemas.microsoft.com/office/drawing/2014/main" id="{C2542AC1-1590-920D-DC7E-2AEB0405C938}"/>
              </a:ext>
            </a:extLst>
          </p:cNvPr>
          <p:cNvCxnSpPr/>
          <p:nvPr/>
        </p:nvCxnSpPr>
        <p:spPr>
          <a:xfrm>
            <a:off x="12596884" y="-89237"/>
            <a:ext cx="0" cy="6834834"/>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C364FBF8-E8D1-BD49-BAC0-4AD16ACE478A}"/>
              </a:ext>
            </a:extLst>
          </p:cNvPr>
          <p:cNvSpPr txBox="1"/>
          <p:nvPr/>
        </p:nvSpPr>
        <p:spPr>
          <a:xfrm>
            <a:off x="12989957" y="2197876"/>
            <a:ext cx="809767" cy="307777"/>
          </a:xfrm>
          <a:prstGeom prst="rect">
            <a:avLst/>
          </a:prstGeom>
          <a:noFill/>
        </p:spPr>
        <p:txBody>
          <a:bodyPr wrap="square" rtlCol="0">
            <a:spAutoFit/>
          </a:bodyPr>
          <a:lstStyle/>
          <a:p>
            <a:r>
              <a:rPr lang="fr-FR" sz="1400" dirty="0"/>
              <a:t>En hiver</a:t>
            </a:r>
          </a:p>
        </p:txBody>
      </p:sp>
      <p:sp>
        <p:nvSpPr>
          <p:cNvPr id="15" name="ZoneTexte 14">
            <a:extLst>
              <a:ext uri="{FF2B5EF4-FFF2-40B4-BE49-F238E27FC236}">
                <a16:creationId xmlns:a16="http://schemas.microsoft.com/office/drawing/2014/main" id="{A313B500-77D3-9585-90DD-ABA9C3564069}"/>
              </a:ext>
            </a:extLst>
          </p:cNvPr>
          <p:cNvSpPr txBox="1"/>
          <p:nvPr/>
        </p:nvSpPr>
        <p:spPr>
          <a:xfrm>
            <a:off x="12932436" y="2804960"/>
            <a:ext cx="924807" cy="523220"/>
          </a:xfrm>
          <a:prstGeom prst="rect">
            <a:avLst/>
          </a:prstGeom>
          <a:noFill/>
        </p:spPr>
        <p:txBody>
          <a:bodyPr wrap="square" rtlCol="0">
            <a:spAutoFit/>
          </a:bodyPr>
          <a:lstStyle/>
          <a:p>
            <a:r>
              <a:rPr lang="fr-FR" sz="1400" dirty="0"/>
              <a:t>En </a:t>
            </a:r>
            <a:r>
              <a:rPr lang="fr-FR" sz="1400" dirty="0" err="1"/>
              <a:t>printrmps</a:t>
            </a:r>
            <a:endParaRPr lang="fr-FR" sz="1400" dirty="0"/>
          </a:p>
        </p:txBody>
      </p:sp>
      <p:sp>
        <p:nvSpPr>
          <p:cNvPr id="17" name="ZoneTexte 16">
            <a:extLst>
              <a:ext uri="{FF2B5EF4-FFF2-40B4-BE49-F238E27FC236}">
                <a16:creationId xmlns:a16="http://schemas.microsoft.com/office/drawing/2014/main" id="{E96B1FAA-EAD5-3691-4F4E-84DF931C4865}"/>
              </a:ext>
            </a:extLst>
          </p:cNvPr>
          <p:cNvSpPr txBox="1"/>
          <p:nvPr/>
        </p:nvSpPr>
        <p:spPr>
          <a:xfrm>
            <a:off x="12989957" y="3601121"/>
            <a:ext cx="924807" cy="307777"/>
          </a:xfrm>
          <a:prstGeom prst="rect">
            <a:avLst/>
          </a:prstGeom>
          <a:noFill/>
        </p:spPr>
        <p:txBody>
          <a:bodyPr wrap="square" rtlCol="0">
            <a:spAutoFit/>
          </a:bodyPr>
          <a:lstStyle/>
          <a:p>
            <a:r>
              <a:rPr lang="fr-FR" sz="1400" dirty="0"/>
              <a:t>En été</a:t>
            </a:r>
          </a:p>
        </p:txBody>
      </p:sp>
      <p:sp>
        <p:nvSpPr>
          <p:cNvPr id="21" name="ZoneTexte 20">
            <a:extLst>
              <a:ext uri="{FF2B5EF4-FFF2-40B4-BE49-F238E27FC236}">
                <a16:creationId xmlns:a16="http://schemas.microsoft.com/office/drawing/2014/main" id="{22497600-21C3-CC81-0E32-CC9040A35DD8}"/>
              </a:ext>
            </a:extLst>
          </p:cNvPr>
          <p:cNvSpPr txBox="1"/>
          <p:nvPr/>
        </p:nvSpPr>
        <p:spPr>
          <a:xfrm>
            <a:off x="12989957" y="4095209"/>
            <a:ext cx="924807" cy="523220"/>
          </a:xfrm>
          <a:prstGeom prst="rect">
            <a:avLst/>
          </a:prstGeom>
          <a:noFill/>
        </p:spPr>
        <p:txBody>
          <a:bodyPr wrap="square" rtlCol="0">
            <a:spAutoFit/>
          </a:bodyPr>
          <a:lstStyle/>
          <a:p>
            <a:r>
              <a:rPr lang="fr-FR" sz="1400" dirty="0"/>
              <a:t>En </a:t>
            </a:r>
            <a:r>
              <a:rPr lang="fr-FR" sz="1400" dirty="0" err="1"/>
              <a:t>automn</a:t>
            </a:r>
            <a:endParaRPr lang="fr-FR" sz="1400" dirty="0"/>
          </a:p>
        </p:txBody>
      </p:sp>
      <p:sp>
        <p:nvSpPr>
          <p:cNvPr id="25" name="ZoneTexte 24">
            <a:extLst>
              <a:ext uri="{FF2B5EF4-FFF2-40B4-BE49-F238E27FC236}">
                <a16:creationId xmlns:a16="http://schemas.microsoft.com/office/drawing/2014/main" id="{21394208-8838-2EAD-CE86-B8F13F63EC39}"/>
              </a:ext>
            </a:extLst>
          </p:cNvPr>
          <p:cNvSpPr txBox="1"/>
          <p:nvPr/>
        </p:nvSpPr>
        <p:spPr>
          <a:xfrm>
            <a:off x="1157785" y="1381690"/>
            <a:ext cx="9876430" cy="369332"/>
          </a:xfrm>
          <a:prstGeom prst="rect">
            <a:avLst/>
          </a:prstGeom>
          <a:noFill/>
        </p:spPr>
        <p:txBody>
          <a:bodyPr wrap="square" rtlCol="0">
            <a:spAutoFit/>
          </a:bodyPr>
          <a:lstStyle/>
          <a:p>
            <a:r>
              <a:rPr lang="fr-FR" b="1" dirty="0">
                <a:latin typeface="Arial Black" panose="020B0A04020102020204" pitchFamily="34" charset="0"/>
              </a:rPr>
              <a:t>UGB/SF</a:t>
            </a:r>
          </a:p>
        </p:txBody>
      </p:sp>
      <p:sp>
        <p:nvSpPr>
          <p:cNvPr id="26" name="ZoneTexte 25">
            <a:extLst>
              <a:ext uri="{FF2B5EF4-FFF2-40B4-BE49-F238E27FC236}">
                <a16:creationId xmlns:a16="http://schemas.microsoft.com/office/drawing/2014/main" id="{A3693A09-26AA-8A4B-8CCB-A61993382FB6}"/>
              </a:ext>
            </a:extLst>
          </p:cNvPr>
          <p:cNvSpPr txBox="1"/>
          <p:nvPr/>
        </p:nvSpPr>
        <p:spPr>
          <a:xfrm>
            <a:off x="940076" y="2030550"/>
            <a:ext cx="5085227" cy="2585323"/>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Ce rapport déterminant la part d’UGB en hectares de fourrages permet d’évaluer la place des fourrages dans l’alimentation du cheptel. Il varie entre 0 et 21.2 ha avec une moyenne de 8.4 ±18.58</a:t>
            </a:r>
          </a:p>
          <a:p>
            <a:r>
              <a:rPr lang="fr-FR" dirty="0">
                <a:latin typeface="Arial" panose="020B0604020202020204" pitchFamily="34" charset="0"/>
                <a:cs typeface="Arial" panose="020B0604020202020204" pitchFamily="34" charset="0"/>
              </a:rPr>
              <a:t>Dans tous les cas, les superficies fourragères des exploitations enquêtées sont insuffisantes pour subvenir aux besoins en fourrages des vaches laitières</a:t>
            </a:r>
          </a:p>
        </p:txBody>
      </p:sp>
      <p:graphicFrame>
        <p:nvGraphicFramePr>
          <p:cNvPr id="27" name="Graphique 26">
            <a:extLst>
              <a:ext uri="{FF2B5EF4-FFF2-40B4-BE49-F238E27FC236}">
                <a16:creationId xmlns:a16="http://schemas.microsoft.com/office/drawing/2014/main" id="{B32B4976-BA40-5CCE-B75B-CA5F697ECADF}"/>
              </a:ext>
            </a:extLst>
          </p:cNvPr>
          <p:cNvGraphicFramePr/>
          <p:nvPr>
            <p:extLst>
              <p:ext uri="{D42A27DB-BD31-4B8C-83A1-F6EECF244321}">
                <p14:modId xmlns:p14="http://schemas.microsoft.com/office/powerpoint/2010/main" val="155809023"/>
              </p:ext>
            </p:extLst>
          </p:nvPr>
        </p:nvGraphicFramePr>
        <p:xfrm>
          <a:off x="6096000" y="1426742"/>
          <a:ext cx="5624967" cy="5129635"/>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27452392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9298B-6C85-9029-AB7D-805B7E3056F8}"/>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FC2DB32A-70F9-1747-0D2F-25AB095207D0}"/>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A66C1B87-CFFE-EEFD-5422-809D66AD9D38}"/>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755B9010-4013-C3F2-366F-DA12B5A69331}"/>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608295AE-6C30-AD87-2680-4AACD8D30876}"/>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F25BDD83-BA67-4DFB-3B5A-D0EC4E3EF0B3}"/>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88D9DF78-066F-7E50-C9E4-7F7F5140D6BF}"/>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43A0C9A9-89D3-97C9-3F2F-09F24C8FFC1F}"/>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08B8C45B-233C-318F-CF41-DA62F0606909}"/>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C2D9829-73FD-F449-7C7F-4C64C5647485}"/>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AE9914A7-A2F9-9977-E261-50047557E23C}"/>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353F18CE-7346-9289-8367-F230DA235115}"/>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411FA86F-B78C-6B71-064A-4C733A7951D1}"/>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B88CA583-90CA-4992-9068-B482D75F3968}"/>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80824DFB-4597-D865-C1D6-5E3F8411E5D0}"/>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C99843C0-377C-39A4-ECED-ED9CE384023C}"/>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C0A58C5F-5CFA-9278-0BB7-267B332FDD80}"/>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0D0AE068-42B1-D650-A601-D741206B5AAA}"/>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83A87D06-F63F-D3F9-BD60-9AD78468BAB6}"/>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F5A15503-6541-C1B9-1C57-6B424124DF3B}"/>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65285624-34C4-F44A-D517-23EEF2A498A3}"/>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FB41F515-0033-8B09-5161-6F18C0F2995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65F57B39-1993-796D-6EC3-9130A1CE932B}"/>
              </a:ext>
            </a:extLst>
          </p:cNvPr>
          <p:cNvSpPr txBox="1"/>
          <p:nvPr/>
        </p:nvSpPr>
        <p:spPr>
          <a:xfrm>
            <a:off x="1647235" y="103255"/>
            <a:ext cx="8300157" cy="830997"/>
          </a:xfrm>
          <a:prstGeom prst="rect">
            <a:avLst/>
          </a:prstGeom>
          <a:noFill/>
        </p:spPr>
        <p:txBody>
          <a:bodyPr wrap="square" rtlCol="0">
            <a:spAutoFit/>
          </a:bodyPr>
          <a:lstStyle/>
          <a:p>
            <a:r>
              <a:rPr lang="fr-FR" sz="2400" b="1" dirty="0">
                <a:latin typeface="Arial Black" panose="020B0A04020102020204" pitchFamily="34" charset="0"/>
              </a:rPr>
              <a:t>Etude de la conduite alimentaire des troupeaux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2E688137-1F3C-89B0-D5AA-AF32A9323F40}"/>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9" name="ZoneTexte 8">
            <a:extLst>
              <a:ext uri="{FF2B5EF4-FFF2-40B4-BE49-F238E27FC236}">
                <a16:creationId xmlns:a16="http://schemas.microsoft.com/office/drawing/2014/main" id="{8F4ECD6B-2E9E-7235-F00D-FCFCD9C8059C}"/>
              </a:ext>
            </a:extLst>
          </p:cNvPr>
          <p:cNvSpPr txBox="1"/>
          <p:nvPr/>
        </p:nvSpPr>
        <p:spPr>
          <a:xfrm>
            <a:off x="1159800" y="841568"/>
            <a:ext cx="9876430"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Type des rations distribuée</a:t>
            </a:r>
          </a:p>
        </p:txBody>
      </p:sp>
      <p:cxnSp>
        <p:nvCxnSpPr>
          <p:cNvPr id="11" name="Connecteur droit 10">
            <a:extLst>
              <a:ext uri="{FF2B5EF4-FFF2-40B4-BE49-F238E27FC236}">
                <a16:creationId xmlns:a16="http://schemas.microsoft.com/office/drawing/2014/main" id="{A77C738E-EFDB-3B85-5A64-0BC3F8227013}"/>
              </a:ext>
            </a:extLst>
          </p:cNvPr>
          <p:cNvCxnSpPr/>
          <p:nvPr/>
        </p:nvCxnSpPr>
        <p:spPr>
          <a:xfrm>
            <a:off x="11286699" y="0"/>
            <a:ext cx="0" cy="6834834"/>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CBD1471C-86DE-0198-AA6F-D169C2E358D1}"/>
              </a:ext>
            </a:extLst>
          </p:cNvPr>
          <p:cNvSpPr txBox="1"/>
          <p:nvPr/>
        </p:nvSpPr>
        <p:spPr>
          <a:xfrm>
            <a:off x="5495104" y="1236366"/>
            <a:ext cx="1201793" cy="369332"/>
          </a:xfrm>
          <a:prstGeom prst="rect">
            <a:avLst/>
          </a:prstGeom>
          <a:noFill/>
        </p:spPr>
        <p:txBody>
          <a:bodyPr wrap="square" rtlCol="0">
            <a:spAutoFit/>
          </a:bodyPr>
          <a:lstStyle/>
          <a:p>
            <a:pPr algn="ctr"/>
            <a:r>
              <a:rPr lang="fr-FR" b="1" dirty="0">
                <a:latin typeface="Arial" panose="020B0604020202020204" pitchFamily="34" charset="0"/>
                <a:cs typeface="Arial" panose="020B0604020202020204" pitchFamily="34" charset="0"/>
              </a:rPr>
              <a:t>En hiver</a:t>
            </a:r>
          </a:p>
        </p:txBody>
      </p:sp>
      <p:sp>
        <p:nvSpPr>
          <p:cNvPr id="15" name="ZoneTexte 14">
            <a:extLst>
              <a:ext uri="{FF2B5EF4-FFF2-40B4-BE49-F238E27FC236}">
                <a16:creationId xmlns:a16="http://schemas.microsoft.com/office/drawing/2014/main" id="{37BB5C51-1D84-3D8B-D2EE-2D3D07799F89}"/>
              </a:ext>
            </a:extLst>
          </p:cNvPr>
          <p:cNvSpPr txBox="1"/>
          <p:nvPr/>
        </p:nvSpPr>
        <p:spPr>
          <a:xfrm>
            <a:off x="11301542" y="2792773"/>
            <a:ext cx="924807" cy="523220"/>
          </a:xfrm>
          <a:prstGeom prst="rect">
            <a:avLst/>
          </a:prstGeom>
          <a:noFill/>
        </p:spPr>
        <p:txBody>
          <a:bodyPr wrap="square" rtlCol="0">
            <a:spAutoFit/>
          </a:bodyPr>
          <a:lstStyle/>
          <a:p>
            <a:r>
              <a:rPr lang="fr-FR" sz="1400" dirty="0"/>
              <a:t>En </a:t>
            </a:r>
            <a:r>
              <a:rPr lang="fr-FR" sz="1400" dirty="0" err="1"/>
              <a:t>printrmps</a:t>
            </a:r>
            <a:endParaRPr lang="fr-FR" sz="1400" dirty="0"/>
          </a:p>
        </p:txBody>
      </p:sp>
      <p:sp>
        <p:nvSpPr>
          <p:cNvPr id="17" name="ZoneTexte 16">
            <a:extLst>
              <a:ext uri="{FF2B5EF4-FFF2-40B4-BE49-F238E27FC236}">
                <a16:creationId xmlns:a16="http://schemas.microsoft.com/office/drawing/2014/main" id="{92E200D2-8BA7-AB1A-237A-1C6F2D7B8E71}"/>
              </a:ext>
            </a:extLst>
          </p:cNvPr>
          <p:cNvSpPr txBox="1"/>
          <p:nvPr/>
        </p:nvSpPr>
        <p:spPr>
          <a:xfrm>
            <a:off x="11286699" y="3580663"/>
            <a:ext cx="924807" cy="307777"/>
          </a:xfrm>
          <a:prstGeom prst="rect">
            <a:avLst/>
          </a:prstGeom>
          <a:noFill/>
        </p:spPr>
        <p:txBody>
          <a:bodyPr wrap="square" rtlCol="0">
            <a:spAutoFit/>
          </a:bodyPr>
          <a:lstStyle/>
          <a:p>
            <a:r>
              <a:rPr lang="fr-FR" sz="1400" dirty="0"/>
              <a:t>En été</a:t>
            </a:r>
          </a:p>
        </p:txBody>
      </p:sp>
      <p:sp>
        <p:nvSpPr>
          <p:cNvPr id="21" name="ZoneTexte 20">
            <a:extLst>
              <a:ext uri="{FF2B5EF4-FFF2-40B4-BE49-F238E27FC236}">
                <a16:creationId xmlns:a16="http://schemas.microsoft.com/office/drawing/2014/main" id="{E983ECFA-F41F-C664-ED8C-6BDB7EA4DA2C}"/>
              </a:ext>
            </a:extLst>
          </p:cNvPr>
          <p:cNvSpPr txBox="1"/>
          <p:nvPr/>
        </p:nvSpPr>
        <p:spPr>
          <a:xfrm>
            <a:off x="11329665" y="4006308"/>
            <a:ext cx="924807" cy="523220"/>
          </a:xfrm>
          <a:prstGeom prst="rect">
            <a:avLst/>
          </a:prstGeom>
          <a:noFill/>
        </p:spPr>
        <p:txBody>
          <a:bodyPr wrap="square" rtlCol="0">
            <a:spAutoFit/>
          </a:bodyPr>
          <a:lstStyle/>
          <a:p>
            <a:r>
              <a:rPr lang="fr-FR" sz="1400" dirty="0"/>
              <a:t>En </a:t>
            </a:r>
            <a:r>
              <a:rPr lang="fr-FR" sz="1400" dirty="0" err="1"/>
              <a:t>automn</a:t>
            </a:r>
            <a:endParaRPr lang="fr-FR" sz="1400" dirty="0"/>
          </a:p>
        </p:txBody>
      </p:sp>
      <p:sp>
        <p:nvSpPr>
          <p:cNvPr id="8" name="ZoneTexte 7">
            <a:extLst>
              <a:ext uri="{FF2B5EF4-FFF2-40B4-BE49-F238E27FC236}">
                <a16:creationId xmlns:a16="http://schemas.microsoft.com/office/drawing/2014/main" id="{318400BE-7F2A-7D6F-7C37-FAAA3A9F9D0F}"/>
              </a:ext>
            </a:extLst>
          </p:cNvPr>
          <p:cNvSpPr txBox="1"/>
          <p:nvPr/>
        </p:nvSpPr>
        <p:spPr>
          <a:xfrm>
            <a:off x="1124504" y="1687832"/>
            <a:ext cx="987643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L’enquête a mis en évidence une grande diversité des rations alimentaires distribuées dans les exploitations laitières étudiées pendant la saison hivernale. Les résultats indiquent que</a:t>
            </a:r>
          </a:p>
        </p:txBody>
      </p:sp>
      <p:graphicFrame>
        <p:nvGraphicFramePr>
          <p:cNvPr id="26" name="Graphique 25">
            <a:extLst>
              <a:ext uri="{FF2B5EF4-FFF2-40B4-BE49-F238E27FC236}">
                <a16:creationId xmlns:a16="http://schemas.microsoft.com/office/drawing/2014/main" id="{36A66A3C-199E-F67E-40DF-9AE5EA46C220}"/>
              </a:ext>
            </a:extLst>
          </p:cNvPr>
          <p:cNvGraphicFramePr/>
          <p:nvPr>
            <p:extLst>
              <p:ext uri="{D42A27DB-BD31-4B8C-83A1-F6EECF244321}">
                <p14:modId xmlns:p14="http://schemas.microsoft.com/office/powerpoint/2010/main" val="3315083299"/>
              </p:ext>
            </p:extLst>
          </p:nvPr>
        </p:nvGraphicFramePr>
        <p:xfrm>
          <a:off x="2021698" y="2510908"/>
          <a:ext cx="7766034" cy="3707343"/>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215649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18AB3-8BEF-91E2-C98C-056D48EA896D}"/>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FCA53E9B-33B0-FBA1-CA89-C149728AE992}"/>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36D81DFB-307C-6434-B7D6-ABA23C0DD881}"/>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55C40B48-3060-EE4C-CFFD-F53A5DFBD30F}"/>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56EC90D1-DB9F-1224-4A07-AD85B67FFE66}"/>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55C8DF11-9F16-C0D2-EA58-81AA4A5FCEF3}"/>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7AD35D80-975B-6DC3-777D-770D50E67256}"/>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A29C71D5-6DC1-262E-7FBC-19F9FD86861E}"/>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961800A5-A16D-732A-740D-E5E766D1EBE1}"/>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09025AB-6D46-D5E2-527F-30A0E92E3E37}"/>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B0E37EE1-395B-66DF-FD7C-515D1BEBAD5F}"/>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32D68D49-4E0F-2E2C-09C8-20007E97E63A}"/>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70D90A5F-54D8-7AB1-50EB-4AEFACAB880A}"/>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C3F0581E-F68B-A509-388E-2511B88A9671}"/>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66F52F35-93F0-96BE-6064-5B833CB0C491}"/>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A2E79BFB-5730-A1AF-1D5F-E6D5E78030D6}"/>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9825BD03-5BBA-3A4E-A8B6-652CBED47D1C}"/>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45E823D2-B460-8249-01D9-BD7508F1C354}"/>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8EDD5BC9-60AF-BE8A-3415-8A6C72160D06}"/>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3AE8F285-B18A-A908-B336-98DCC5CCFDB1}"/>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C7DD548D-07E9-C2B3-ED5E-DC7799B6FE20}"/>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170989FF-8D34-CC22-C30C-459978C6F5D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2E6059B-0B0C-70C5-D462-DA51101BDC96}"/>
              </a:ext>
            </a:extLst>
          </p:cNvPr>
          <p:cNvSpPr txBox="1"/>
          <p:nvPr/>
        </p:nvSpPr>
        <p:spPr>
          <a:xfrm>
            <a:off x="1754636" y="96633"/>
            <a:ext cx="9074600" cy="830997"/>
          </a:xfrm>
          <a:prstGeom prst="rect">
            <a:avLst/>
          </a:prstGeom>
          <a:noFill/>
        </p:spPr>
        <p:txBody>
          <a:bodyPr wrap="square" rtlCol="0">
            <a:spAutoFit/>
          </a:bodyPr>
          <a:lstStyle/>
          <a:p>
            <a:r>
              <a:rPr lang="fr-FR" sz="2400" b="1" dirty="0">
                <a:latin typeface="Arial Black" panose="020B0A04020102020204" pitchFamily="34" charset="0"/>
                <a:cs typeface="Arial" panose="020B0604020202020204" pitchFamily="34" charset="0"/>
              </a:rPr>
              <a:t>Etude de la conduite alimentaire des troupeaux enquêtes</a:t>
            </a:r>
            <a:endParaRPr lang="fr-FR" sz="4000" b="1" dirty="0">
              <a:latin typeface="Arial Black" panose="020B0A040201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BB7DA81D-3AFE-B7CB-8220-8683590C275E}"/>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9" name="ZoneTexte 8">
            <a:extLst>
              <a:ext uri="{FF2B5EF4-FFF2-40B4-BE49-F238E27FC236}">
                <a16:creationId xmlns:a16="http://schemas.microsoft.com/office/drawing/2014/main" id="{595D032E-6248-003D-439E-DED4BEB10194}"/>
              </a:ext>
            </a:extLst>
          </p:cNvPr>
          <p:cNvSpPr txBox="1"/>
          <p:nvPr/>
        </p:nvSpPr>
        <p:spPr>
          <a:xfrm>
            <a:off x="1157785" y="835791"/>
            <a:ext cx="9876430"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Type des rations distribuée</a:t>
            </a:r>
          </a:p>
        </p:txBody>
      </p:sp>
      <p:cxnSp>
        <p:nvCxnSpPr>
          <p:cNvPr id="11" name="Connecteur droit 10">
            <a:extLst>
              <a:ext uri="{FF2B5EF4-FFF2-40B4-BE49-F238E27FC236}">
                <a16:creationId xmlns:a16="http://schemas.microsoft.com/office/drawing/2014/main" id="{84A41BBE-E18C-7AE0-E72A-F4A590CEB3C2}"/>
              </a:ext>
            </a:extLst>
          </p:cNvPr>
          <p:cNvCxnSpPr/>
          <p:nvPr/>
        </p:nvCxnSpPr>
        <p:spPr>
          <a:xfrm>
            <a:off x="11286699" y="0"/>
            <a:ext cx="0" cy="6834834"/>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682AD2E4-FA8B-AABC-9E77-91D582703CA4}"/>
              </a:ext>
            </a:extLst>
          </p:cNvPr>
          <p:cNvSpPr txBox="1"/>
          <p:nvPr/>
        </p:nvSpPr>
        <p:spPr>
          <a:xfrm>
            <a:off x="11074041" y="2225144"/>
            <a:ext cx="1201793" cy="338554"/>
          </a:xfrm>
          <a:prstGeom prst="rect">
            <a:avLst/>
          </a:prstGeom>
          <a:noFill/>
        </p:spPr>
        <p:txBody>
          <a:bodyPr wrap="square" rtlCol="0">
            <a:spAutoFit/>
          </a:bodyPr>
          <a:lstStyle/>
          <a:p>
            <a:pPr algn="ctr"/>
            <a:r>
              <a:rPr lang="fr-FR" sz="1600" dirty="0"/>
              <a:t>En hiver</a:t>
            </a:r>
          </a:p>
        </p:txBody>
      </p:sp>
      <p:sp>
        <p:nvSpPr>
          <p:cNvPr id="15" name="ZoneTexte 14">
            <a:extLst>
              <a:ext uri="{FF2B5EF4-FFF2-40B4-BE49-F238E27FC236}">
                <a16:creationId xmlns:a16="http://schemas.microsoft.com/office/drawing/2014/main" id="{2639295B-5B91-31E8-836D-7188E8C0E10E}"/>
              </a:ext>
            </a:extLst>
          </p:cNvPr>
          <p:cNvSpPr txBox="1"/>
          <p:nvPr/>
        </p:nvSpPr>
        <p:spPr>
          <a:xfrm>
            <a:off x="5638146" y="1069448"/>
            <a:ext cx="1632083"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En </a:t>
            </a:r>
            <a:r>
              <a:rPr lang="fr-FR" b="1" dirty="0" err="1">
                <a:latin typeface="Arial" panose="020B0604020202020204" pitchFamily="34" charset="0"/>
                <a:cs typeface="Arial" panose="020B0604020202020204" pitchFamily="34" charset="0"/>
              </a:rPr>
              <a:t>printrmps</a:t>
            </a:r>
            <a:endParaRPr lang="fr-FR" b="1" dirty="0">
              <a:latin typeface="Arial" panose="020B0604020202020204" pitchFamily="34" charset="0"/>
              <a:cs typeface="Arial" panose="020B0604020202020204" pitchFamily="34" charset="0"/>
            </a:endParaRPr>
          </a:p>
        </p:txBody>
      </p:sp>
      <p:sp>
        <p:nvSpPr>
          <p:cNvPr id="17" name="ZoneTexte 16">
            <a:extLst>
              <a:ext uri="{FF2B5EF4-FFF2-40B4-BE49-F238E27FC236}">
                <a16:creationId xmlns:a16="http://schemas.microsoft.com/office/drawing/2014/main" id="{04583F61-242B-CAD2-4629-3B257741CBFB}"/>
              </a:ext>
            </a:extLst>
          </p:cNvPr>
          <p:cNvSpPr txBox="1"/>
          <p:nvPr/>
        </p:nvSpPr>
        <p:spPr>
          <a:xfrm>
            <a:off x="11286699" y="3580663"/>
            <a:ext cx="924807" cy="307777"/>
          </a:xfrm>
          <a:prstGeom prst="rect">
            <a:avLst/>
          </a:prstGeom>
          <a:noFill/>
        </p:spPr>
        <p:txBody>
          <a:bodyPr wrap="square" rtlCol="0">
            <a:spAutoFit/>
          </a:bodyPr>
          <a:lstStyle/>
          <a:p>
            <a:r>
              <a:rPr lang="fr-FR" sz="1400" dirty="0"/>
              <a:t>En été</a:t>
            </a:r>
          </a:p>
        </p:txBody>
      </p:sp>
      <p:sp>
        <p:nvSpPr>
          <p:cNvPr id="21" name="ZoneTexte 20">
            <a:extLst>
              <a:ext uri="{FF2B5EF4-FFF2-40B4-BE49-F238E27FC236}">
                <a16:creationId xmlns:a16="http://schemas.microsoft.com/office/drawing/2014/main" id="{05E4986B-2B9A-0AD8-35CA-C647A635D59E}"/>
              </a:ext>
            </a:extLst>
          </p:cNvPr>
          <p:cNvSpPr txBox="1"/>
          <p:nvPr/>
        </p:nvSpPr>
        <p:spPr>
          <a:xfrm>
            <a:off x="11329665" y="4006308"/>
            <a:ext cx="924807" cy="523220"/>
          </a:xfrm>
          <a:prstGeom prst="rect">
            <a:avLst/>
          </a:prstGeom>
          <a:noFill/>
        </p:spPr>
        <p:txBody>
          <a:bodyPr wrap="square" rtlCol="0">
            <a:spAutoFit/>
          </a:bodyPr>
          <a:lstStyle/>
          <a:p>
            <a:r>
              <a:rPr lang="fr-FR" sz="1400" dirty="0"/>
              <a:t>En </a:t>
            </a:r>
            <a:r>
              <a:rPr lang="fr-FR" sz="1400" dirty="0" err="1"/>
              <a:t>automn</a:t>
            </a:r>
            <a:endParaRPr lang="fr-FR" sz="1400" dirty="0"/>
          </a:p>
        </p:txBody>
      </p:sp>
      <p:sp>
        <p:nvSpPr>
          <p:cNvPr id="8" name="ZoneTexte 7">
            <a:extLst>
              <a:ext uri="{FF2B5EF4-FFF2-40B4-BE49-F238E27FC236}">
                <a16:creationId xmlns:a16="http://schemas.microsoft.com/office/drawing/2014/main" id="{A4DDB7A0-7304-20E8-9574-579015240463}"/>
              </a:ext>
            </a:extLst>
          </p:cNvPr>
          <p:cNvSpPr txBox="1"/>
          <p:nvPr/>
        </p:nvSpPr>
        <p:spPr>
          <a:xfrm>
            <a:off x="1124504" y="1612752"/>
            <a:ext cx="9876430" cy="923330"/>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L’enquête a mis en évidence une grande diversité des rations Durant cette saison, la disponibilité importante des pâturages et des ressources fourragères naturelles a fortement influencé les pratiques alimentaires des élevages</a:t>
            </a:r>
          </a:p>
        </p:txBody>
      </p:sp>
      <p:graphicFrame>
        <p:nvGraphicFramePr>
          <p:cNvPr id="26" name="Graphique 25">
            <a:extLst>
              <a:ext uri="{FF2B5EF4-FFF2-40B4-BE49-F238E27FC236}">
                <a16:creationId xmlns:a16="http://schemas.microsoft.com/office/drawing/2014/main" id="{E4E898B7-C895-E834-ED0D-4B185174AF90}"/>
              </a:ext>
            </a:extLst>
          </p:cNvPr>
          <p:cNvGraphicFramePr/>
          <p:nvPr>
            <p:extLst>
              <p:ext uri="{D42A27DB-BD31-4B8C-83A1-F6EECF244321}">
                <p14:modId xmlns:p14="http://schemas.microsoft.com/office/powerpoint/2010/main" val="3794334959"/>
              </p:ext>
            </p:extLst>
          </p:nvPr>
        </p:nvGraphicFramePr>
        <p:xfrm>
          <a:off x="2021698" y="2510908"/>
          <a:ext cx="7766034" cy="3707343"/>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22838428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92CE0-BC90-7EFB-0D77-BF86578F8DF2}"/>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AC1469D7-BBE4-5F0B-C1B0-FA4EC775383A}"/>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73BB0729-D0CB-63E1-6308-6E3A6F045502}"/>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A78F03AE-8A7D-BCE6-17D4-9539AA405BD2}"/>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4EDDF792-878E-849F-9FC4-625E1CF48F93}"/>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2CD82A66-20F0-0A4B-5549-8C485DAA031B}"/>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E41B73E4-D4FA-ECE9-9032-EA4C29BB9D78}"/>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F3A00D38-C329-2770-2E87-33544BAE30DE}"/>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21EFDB1C-6EF8-AD9F-F60B-35D98FE4377B}"/>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0999C92-7921-E9A0-589E-1E9A46DD6E71}"/>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45E9D64D-4A0F-63FC-3C05-E2623991C623}"/>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8A09DB03-F9F5-572E-C08F-D2888DAAFCC8}"/>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3D3A7C2D-60A2-A2F3-2886-342D3B528D5D}"/>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DE90D0F5-BFFD-83CD-E7C0-E4104C08448A}"/>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6F4DC39D-6824-B5AB-4A46-C500AB0F95BA}"/>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96E6DB2E-2A75-1F50-D448-13E9F4A10EF0}"/>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0AF9A4E7-AA17-7659-B9B6-D2DE5268E176}"/>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EAE5F11F-4526-59A9-AC9A-313A6256C738}"/>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05C433C1-908E-EF38-B061-CAFC01301483}"/>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DAD85B8D-A7AF-D38A-6D54-D267828D60C2}"/>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FBDD447C-25B2-8E86-1B6E-62299235592A}"/>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E63BA130-32AD-D3AB-7345-08889202104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2EDCD5D8-1A4A-DD53-74E4-3D4CC3CBA1AE}"/>
              </a:ext>
            </a:extLst>
          </p:cNvPr>
          <p:cNvSpPr txBox="1"/>
          <p:nvPr/>
        </p:nvSpPr>
        <p:spPr>
          <a:xfrm>
            <a:off x="1651369" y="99264"/>
            <a:ext cx="8300157" cy="830997"/>
          </a:xfrm>
          <a:prstGeom prst="rect">
            <a:avLst/>
          </a:prstGeom>
          <a:noFill/>
        </p:spPr>
        <p:txBody>
          <a:bodyPr wrap="square" rtlCol="0">
            <a:spAutoFit/>
          </a:bodyPr>
          <a:lstStyle/>
          <a:p>
            <a:r>
              <a:rPr lang="fr-FR" sz="2400" b="1" dirty="0">
                <a:latin typeface="Arial Black" panose="020B0A04020102020204" pitchFamily="34" charset="0"/>
              </a:rPr>
              <a:t>Etude de la conduite alimentaire des troupeaux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376DF7D8-6FBB-DA2E-19A7-78D7795987C3}"/>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9" name="ZoneTexte 8">
            <a:extLst>
              <a:ext uri="{FF2B5EF4-FFF2-40B4-BE49-F238E27FC236}">
                <a16:creationId xmlns:a16="http://schemas.microsoft.com/office/drawing/2014/main" id="{6498D1F2-2D3B-DCF5-1772-7770B0CF0BCA}"/>
              </a:ext>
            </a:extLst>
          </p:cNvPr>
          <p:cNvSpPr txBox="1"/>
          <p:nvPr/>
        </p:nvSpPr>
        <p:spPr>
          <a:xfrm>
            <a:off x="1157785" y="775076"/>
            <a:ext cx="9876430"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Type des rations distribuée</a:t>
            </a:r>
          </a:p>
        </p:txBody>
      </p:sp>
      <p:cxnSp>
        <p:nvCxnSpPr>
          <p:cNvPr id="11" name="Connecteur droit 10">
            <a:extLst>
              <a:ext uri="{FF2B5EF4-FFF2-40B4-BE49-F238E27FC236}">
                <a16:creationId xmlns:a16="http://schemas.microsoft.com/office/drawing/2014/main" id="{35E3582D-8720-0E87-D4F4-C0DC5904B815}"/>
              </a:ext>
            </a:extLst>
          </p:cNvPr>
          <p:cNvCxnSpPr/>
          <p:nvPr/>
        </p:nvCxnSpPr>
        <p:spPr>
          <a:xfrm>
            <a:off x="11286699" y="0"/>
            <a:ext cx="0" cy="6834834"/>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1F351253-213C-4271-F4CB-3C9C6B556BF9}"/>
              </a:ext>
            </a:extLst>
          </p:cNvPr>
          <p:cNvSpPr txBox="1"/>
          <p:nvPr/>
        </p:nvSpPr>
        <p:spPr>
          <a:xfrm>
            <a:off x="11074041" y="2225144"/>
            <a:ext cx="1201793" cy="338554"/>
          </a:xfrm>
          <a:prstGeom prst="rect">
            <a:avLst/>
          </a:prstGeom>
          <a:noFill/>
        </p:spPr>
        <p:txBody>
          <a:bodyPr wrap="square" rtlCol="0">
            <a:spAutoFit/>
          </a:bodyPr>
          <a:lstStyle/>
          <a:p>
            <a:pPr algn="ctr"/>
            <a:r>
              <a:rPr lang="fr-FR" sz="1600" dirty="0"/>
              <a:t>En hiver</a:t>
            </a:r>
          </a:p>
        </p:txBody>
      </p:sp>
      <p:sp>
        <p:nvSpPr>
          <p:cNvPr id="15" name="ZoneTexte 14">
            <a:extLst>
              <a:ext uri="{FF2B5EF4-FFF2-40B4-BE49-F238E27FC236}">
                <a16:creationId xmlns:a16="http://schemas.microsoft.com/office/drawing/2014/main" id="{07B30C7A-202E-FDAA-8B44-59FF72DC7B90}"/>
              </a:ext>
            </a:extLst>
          </p:cNvPr>
          <p:cNvSpPr txBox="1"/>
          <p:nvPr/>
        </p:nvSpPr>
        <p:spPr>
          <a:xfrm>
            <a:off x="11274238" y="2743405"/>
            <a:ext cx="1227345" cy="584775"/>
          </a:xfrm>
          <a:prstGeom prst="rect">
            <a:avLst/>
          </a:prstGeom>
          <a:noFill/>
        </p:spPr>
        <p:txBody>
          <a:bodyPr wrap="square" rtlCol="0">
            <a:spAutoFit/>
          </a:bodyPr>
          <a:lstStyle/>
          <a:p>
            <a:r>
              <a:rPr lang="fr-FR" sz="1600" dirty="0"/>
              <a:t>En </a:t>
            </a:r>
            <a:r>
              <a:rPr lang="fr-FR" sz="1600" dirty="0" err="1"/>
              <a:t>printrmps</a:t>
            </a:r>
            <a:endParaRPr lang="fr-FR" sz="1600" dirty="0"/>
          </a:p>
        </p:txBody>
      </p:sp>
      <p:sp>
        <p:nvSpPr>
          <p:cNvPr id="17" name="ZoneTexte 16">
            <a:extLst>
              <a:ext uri="{FF2B5EF4-FFF2-40B4-BE49-F238E27FC236}">
                <a16:creationId xmlns:a16="http://schemas.microsoft.com/office/drawing/2014/main" id="{4219C75E-331B-05B4-9BEE-8F3EEFE741B5}"/>
              </a:ext>
            </a:extLst>
          </p:cNvPr>
          <p:cNvSpPr txBox="1"/>
          <p:nvPr/>
        </p:nvSpPr>
        <p:spPr>
          <a:xfrm>
            <a:off x="5801448" y="1175186"/>
            <a:ext cx="1273902" cy="369332"/>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En été</a:t>
            </a:r>
          </a:p>
        </p:txBody>
      </p:sp>
      <p:sp>
        <p:nvSpPr>
          <p:cNvPr id="21" name="ZoneTexte 20">
            <a:extLst>
              <a:ext uri="{FF2B5EF4-FFF2-40B4-BE49-F238E27FC236}">
                <a16:creationId xmlns:a16="http://schemas.microsoft.com/office/drawing/2014/main" id="{53BAC3CF-B4E0-9ED7-7FC6-BFB1117B83D0}"/>
              </a:ext>
            </a:extLst>
          </p:cNvPr>
          <p:cNvSpPr txBox="1"/>
          <p:nvPr/>
        </p:nvSpPr>
        <p:spPr>
          <a:xfrm>
            <a:off x="11329665" y="4006308"/>
            <a:ext cx="924807" cy="523220"/>
          </a:xfrm>
          <a:prstGeom prst="rect">
            <a:avLst/>
          </a:prstGeom>
          <a:noFill/>
        </p:spPr>
        <p:txBody>
          <a:bodyPr wrap="square" rtlCol="0">
            <a:spAutoFit/>
          </a:bodyPr>
          <a:lstStyle/>
          <a:p>
            <a:r>
              <a:rPr lang="fr-FR" sz="1400" dirty="0"/>
              <a:t>En </a:t>
            </a:r>
            <a:r>
              <a:rPr lang="fr-FR" sz="1400" dirty="0" err="1"/>
              <a:t>automn</a:t>
            </a:r>
            <a:endParaRPr lang="fr-FR" sz="1400" dirty="0"/>
          </a:p>
        </p:txBody>
      </p:sp>
      <p:sp>
        <p:nvSpPr>
          <p:cNvPr id="8" name="ZoneTexte 7">
            <a:extLst>
              <a:ext uri="{FF2B5EF4-FFF2-40B4-BE49-F238E27FC236}">
                <a16:creationId xmlns:a16="http://schemas.microsoft.com/office/drawing/2014/main" id="{002BFC09-8AEA-D512-317B-1137AD998333}"/>
              </a:ext>
            </a:extLst>
          </p:cNvPr>
          <p:cNvSpPr txBox="1"/>
          <p:nvPr/>
        </p:nvSpPr>
        <p:spPr>
          <a:xfrm>
            <a:off x="1124504" y="1612752"/>
            <a:ext cx="987643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Les types de rations distribuées au sein des exploitations enquêtées durant la saison estivale montrent une certaine diversité,</a:t>
            </a:r>
          </a:p>
        </p:txBody>
      </p:sp>
      <p:graphicFrame>
        <p:nvGraphicFramePr>
          <p:cNvPr id="26" name="Graphique 25">
            <a:extLst>
              <a:ext uri="{FF2B5EF4-FFF2-40B4-BE49-F238E27FC236}">
                <a16:creationId xmlns:a16="http://schemas.microsoft.com/office/drawing/2014/main" id="{BDBC0A9D-F897-94DE-59DE-2C7C110E625C}"/>
              </a:ext>
            </a:extLst>
          </p:cNvPr>
          <p:cNvGraphicFramePr/>
          <p:nvPr>
            <p:extLst>
              <p:ext uri="{D42A27DB-BD31-4B8C-83A1-F6EECF244321}">
                <p14:modId xmlns:p14="http://schemas.microsoft.com/office/powerpoint/2010/main" val="3525631819"/>
              </p:ext>
            </p:extLst>
          </p:nvPr>
        </p:nvGraphicFramePr>
        <p:xfrm>
          <a:off x="2021698" y="2510908"/>
          <a:ext cx="7766034" cy="3707343"/>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2999121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A2245-98EB-75B4-E24F-38BA2BF50217}"/>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D7A5F567-169E-7B03-8FAC-C7D467ADFED1}"/>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A77E1907-C7D5-2C66-1FB0-2DDA70C95CDE}"/>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9D9EAFE6-3B63-B77C-F59F-1ABBCEBE49E5}"/>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A82944DA-5AE2-736E-11A6-D631F72FFA57}"/>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984CD718-BC74-7725-2C31-8EC935FCBACE}"/>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5259FA25-06FD-87C0-8147-F8D8DDF45FC6}"/>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615B4F48-1F79-F5BC-96A8-763479AE6297}"/>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561A10B3-641C-8C23-058A-14898277D43C}"/>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D01C567-B35D-5711-98AE-90B32F7A62B0}"/>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D2DA1311-6B1F-1BFB-6C7F-2E2A238AEF90}"/>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0D1E3D4D-5F4C-76C9-0D96-037B061C9211}"/>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52F79865-B3A7-AF83-0D3B-44470DD54420}"/>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B97C48EE-8094-F381-3E3C-3718DCB63CBB}"/>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4B6A616A-E505-90F9-6983-6B72982C87B7}"/>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80E1545D-2719-E7FE-3C62-E77EE35BB91C}"/>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0AE258D2-1381-75F3-F55C-32DBD6F12360}"/>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4EDEB60C-FD21-6ECE-371E-7655BD5C4A86}"/>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3383348D-84E0-6E58-D6A3-1EDE210896CB}"/>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BBD60CAB-6494-C9AE-E741-4CAD6901336F}"/>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ACB5D777-1F86-0C60-5862-D0E7BCA84382}"/>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D171102E-85A7-1D2A-1A03-3833595F8FC5}"/>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4A99519C-6D4A-5FBA-0DF4-AB30E566F375}"/>
              </a:ext>
            </a:extLst>
          </p:cNvPr>
          <p:cNvSpPr txBox="1"/>
          <p:nvPr/>
        </p:nvSpPr>
        <p:spPr>
          <a:xfrm>
            <a:off x="1754636" y="47486"/>
            <a:ext cx="8300157" cy="830997"/>
          </a:xfrm>
          <a:prstGeom prst="rect">
            <a:avLst/>
          </a:prstGeom>
          <a:noFill/>
        </p:spPr>
        <p:txBody>
          <a:bodyPr wrap="square" rtlCol="0">
            <a:spAutoFit/>
          </a:bodyPr>
          <a:lstStyle/>
          <a:p>
            <a:r>
              <a:rPr lang="fr-FR" sz="2400" b="1" dirty="0">
                <a:latin typeface="Arial Black" panose="020B0A04020102020204" pitchFamily="34" charset="0"/>
              </a:rPr>
              <a:t>Etude de la conduite alimentaire des troupeaux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38A8939F-B6CE-979F-64AA-1531472A4790}"/>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9" name="ZoneTexte 8">
            <a:extLst>
              <a:ext uri="{FF2B5EF4-FFF2-40B4-BE49-F238E27FC236}">
                <a16:creationId xmlns:a16="http://schemas.microsoft.com/office/drawing/2014/main" id="{26CD4C2F-3E20-781B-D4F7-D343ADB7B834}"/>
              </a:ext>
            </a:extLst>
          </p:cNvPr>
          <p:cNvSpPr txBox="1"/>
          <p:nvPr/>
        </p:nvSpPr>
        <p:spPr>
          <a:xfrm>
            <a:off x="1157785" y="775076"/>
            <a:ext cx="9876430" cy="400110"/>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Type des rations distribuée</a:t>
            </a:r>
          </a:p>
        </p:txBody>
      </p:sp>
      <p:cxnSp>
        <p:nvCxnSpPr>
          <p:cNvPr id="11" name="Connecteur droit 10">
            <a:extLst>
              <a:ext uri="{FF2B5EF4-FFF2-40B4-BE49-F238E27FC236}">
                <a16:creationId xmlns:a16="http://schemas.microsoft.com/office/drawing/2014/main" id="{47EDB61C-94DD-48E2-5D25-002BEDA3966B}"/>
              </a:ext>
            </a:extLst>
          </p:cNvPr>
          <p:cNvCxnSpPr/>
          <p:nvPr/>
        </p:nvCxnSpPr>
        <p:spPr>
          <a:xfrm>
            <a:off x="11286699" y="0"/>
            <a:ext cx="0" cy="6834834"/>
          </a:xfrm>
          <a:prstGeom prst="line">
            <a:avLst/>
          </a:prstGeom>
        </p:spPr>
        <p:style>
          <a:lnRef idx="1">
            <a:schemeClr val="dk1"/>
          </a:lnRef>
          <a:fillRef idx="0">
            <a:schemeClr val="dk1"/>
          </a:fillRef>
          <a:effectRef idx="0">
            <a:schemeClr val="dk1"/>
          </a:effectRef>
          <a:fontRef idx="minor">
            <a:schemeClr val="tx1"/>
          </a:fontRef>
        </p:style>
      </p:cxnSp>
      <p:sp>
        <p:nvSpPr>
          <p:cNvPr id="14" name="ZoneTexte 13">
            <a:extLst>
              <a:ext uri="{FF2B5EF4-FFF2-40B4-BE49-F238E27FC236}">
                <a16:creationId xmlns:a16="http://schemas.microsoft.com/office/drawing/2014/main" id="{766D2F96-7000-D512-F63C-0390C838F250}"/>
              </a:ext>
            </a:extLst>
          </p:cNvPr>
          <p:cNvSpPr txBox="1"/>
          <p:nvPr/>
        </p:nvSpPr>
        <p:spPr>
          <a:xfrm>
            <a:off x="11074041" y="2225144"/>
            <a:ext cx="1201793" cy="338554"/>
          </a:xfrm>
          <a:prstGeom prst="rect">
            <a:avLst/>
          </a:prstGeom>
          <a:noFill/>
        </p:spPr>
        <p:txBody>
          <a:bodyPr wrap="square" rtlCol="0">
            <a:spAutoFit/>
          </a:bodyPr>
          <a:lstStyle/>
          <a:p>
            <a:pPr algn="ctr"/>
            <a:r>
              <a:rPr lang="fr-FR" sz="1600" dirty="0"/>
              <a:t>En hiver</a:t>
            </a:r>
          </a:p>
        </p:txBody>
      </p:sp>
      <p:sp>
        <p:nvSpPr>
          <p:cNvPr id="15" name="ZoneTexte 14">
            <a:extLst>
              <a:ext uri="{FF2B5EF4-FFF2-40B4-BE49-F238E27FC236}">
                <a16:creationId xmlns:a16="http://schemas.microsoft.com/office/drawing/2014/main" id="{383C783B-683F-D0AB-4584-39D59ABC90CE}"/>
              </a:ext>
            </a:extLst>
          </p:cNvPr>
          <p:cNvSpPr txBox="1"/>
          <p:nvPr/>
        </p:nvSpPr>
        <p:spPr>
          <a:xfrm>
            <a:off x="11274238" y="2743405"/>
            <a:ext cx="1227345" cy="584775"/>
          </a:xfrm>
          <a:prstGeom prst="rect">
            <a:avLst/>
          </a:prstGeom>
          <a:noFill/>
        </p:spPr>
        <p:txBody>
          <a:bodyPr wrap="square" rtlCol="0">
            <a:spAutoFit/>
          </a:bodyPr>
          <a:lstStyle/>
          <a:p>
            <a:r>
              <a:rPr lang="fr-FR" sz="1600" dirty="0"/>
              <a:t>En </a:t>
            </a:r>
            <a:r>
              <a:rPr lang="fr-FR" sz="1600" dirty="0" err="1"/>
              <a:t>printrmps</a:t>
            </a:r>
            <a:endParaRPr lang="fr-FR" sz="1600" dirty="0"/>
          </a:p>
        </p:txBody>
      </p:sp>
      <p:sp>
        <p:nvSpPr>
          <p:cNvPr id="17" name="ZoneTexte 16">
            <a:extLst>
              <a:ext uri="{FF2B5EF4-FFF2-40B4-BE49-F238E27FC236}">
                <a16:creationId xmlns:a16="http://schemas.microsoft.com/office/drawing/2014/main" id="{D805F742-82FD-E04F-00C3-DD108CE0D4BF}"/>
              </a:ext>
            </a:extLst>
          </p:cNvPr>
          <p:cNvSpPr txBox="1"/>
          <p:nvPr/>
        </p:nvSpPr>
        <p:spPr>
          <a:xfrm>
            <a:off x="11329665" y="3498448"/>
            <a:ext cx="1273902" cy="338554"/>
          </a:xfrm>
          <a:prstGeom prst="rect">
            <a:avLst/>
          </a:prstGeom>
          <a:noFill/>
        </p:spPr>
        <p:txBody>
          <a:bodyPr wrap="square" rtlCol="0">
            <a:spAutoFit/>
          </a:bodyPr>
          <a:lstStyle/>
          <a:p>
            <a:r>
              <a:rPr lang="fr-FR" sz="1600" dirty="0"/>
              <a:t>En été</a:t>
            </a:r>
          </a:p>
        </p:txBody>
      </p:sp>
      <p:sp>
        <p:nvSpPr>
          <p:cNvPr id="21" name="ZoneTexte 20">
            <a:extLst>
              <a:ext uri="{FF2B5EF4-FFF2-40B4-BE49-F238E27FC236}">
                <a16:creationId xmlns:a16="http://schemas.microsoft.com/office/drawing/2014/main" id="{C0718A19-D1EF-2AD4-9E1A-EB10DDA5A54A}"/>
              </a:ext>
            </a:extLst>
          </p:cNvPr>
          <p:cNvSpPr txBox="1"/>
          <p:nvPr/>
        </p:nvSpPr>
        <p:spPr>
          <a:xfrm>
            <a:off x="5556827" y="1020160"/>
            <a:ext cx="1353070" cy="369332"/>
          </a:xfrm>
          <a:prstGeom prst="rect">
            <a:avLst/>
          </a:prstGeom>
          <a:noFill/>
        </p:spPr>
        <p:txBody>
          <a:bodyPr wrap="square" rtlCol="0">
            <a:spAutoFit/>
          </a:bodyPr>
          <a:lstStyle/>
          <a:p>
            <a:r>
              <a:rPr lang="fr-FR" b="1" dirty="0"/>
              <a:t>En automne</a:t>
            </a:r>
          </a:p>
        </p:txBody>
      </p:sp>
      <p:sp>
        <p:nvSpPr>
          <p:cNvPr id="8" name="ZoneTexte 7">
            <a:extLst>
              <a:ext uri="{FF2B5EF4-FFF2-40B4-BE49-F238E27FC236}">
                <a16:creationId xmlns:a16="http://schemas.microsoft.com/office/drawing/2014/main" id="{C59249C0-FC48-C331-E705-2B7556AF96ED}"/>
              </a:ext>
            </a:extLst>
          </p:cNvPr>
          <p:cNvSpPr txBox="1"/>
          <p:nvPr/>
        </p:nvSpPr>
        <p:spPr>
          <a:xfrm>
            <a:off x="1124504" y="1612752"/>
            <a:ext cx="987643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Au cours de la saison printanière, une diversité notable dans les rations distribuées a été observée au sein des exploitations enquêtées</a:t>
            </a:r>
          </a:p>
        </p:txBody>
      </p:sp>
      <p:graphicFrame>
        <p:nvGraphicFramePr>
          <p:cNvPr id="26" name="Graphique 25">
            <a:extLst>
              <a:ext uri="{FF2B5EF4-FFF2-40B4-BE49-F238E27FC236}">
                <a16:creationId xmlns:a16="http://schemas.microsoft.com/office/drawing/2014/main" id="{BFB76A34-1C99-6F63-A236-A8464AB387AA}"/>
              </a:ext>
            </a:extLst>
          </p:cNvPr>
          <p:cNvGraphicFramePr/>
          <p:nvPr>
            <p:extLst>
              <p:ext uri="{D42A27DB-BD31-4B8C-83A1-F6EECF244321}">
                <p14:modId xmlns:p14="http://schemas.microsoft.com/office/powerpoint/2010/main" val="1736810933"/>
              </p:ext>
            </p:extLst>
          </p:nvPr>
        </p:nvGraphicFramePr>
        <p:xfrm>
          <a:off x="2021698" y="2510908"/>
          <a:ext cx="7766034" cy="3707343"/>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35237589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36378-610E-B71F-4EFE-2D78F069D6DB}"/>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7F87E263-9F52-F71C-4DF9-823FF07FEC28}"/>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3035E4F1-359D-771E-91DF-1BABAF0DE067}"/>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A1CA9C62-9957-0811-4958-F3DE8FC5D520}"/>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CFB6FE36-0980-4906-0361-FF8FB389653E}"/>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2F6EC572-31C5-9010-205E-FE17A49BAEF8}"/>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C23E800B-E91F-0E29-8B8B-08A91DEE5BFE}"/>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03462269-83C3-4DA3-FF1C-A4282A01FC36}"/>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EDB3DCEB-36A0-324D-D640-70AF257E6CD3}"/>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C92E2E0-B904-A122-52D1-D5968645FD4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812DAFE8-C3B3-07AE-F947-B47F4D78A77C}"/>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FDD05C33-1731-211F-4679-54469307F3D5}"/>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14E0E332-556B-6AA7-2724-3EDF6F3B5388}"/>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E2CD2176-09CA-25C0-6CAF-3410194FC962}"/>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9BF3FA20-2C63-D3D0-B8DC-444656134251}"/>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AE7D23D5-6FB7-0300-8914-25EFE9A54813}"/>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90D6B5C8-44E9-3212-761C-5EC8E9139DE8}"/>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C6EC6E09-F539-244F-054A-C113ED2E962F}"/>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BE7FE821-3D28-2AEB-7FD9-69C4B9CBC9C5}"/>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647948EA-59EA-C88C-9722-9E5DF34C2ED1}"/>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3EF8D543-80E0-6E05-7F76-6924F4CBB26F}"/>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7051BB58-B8BB-5F13-1BA8-C4E2CEC93A9C}"/>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14C86476-4065-CFB1-404B-50EB09FAD2A4}"/>
              </a:ext>
            </a:extLst>
          </p:cNvPr>
          <p:cNvSpPr txBox="1"/>
          <p:nvPr/>
        </p:nvSpPr>
        <p:spPr>
          <a:xfrm>
            <a:off x="1695002" y="45328"/>
            <a:ext cx="8300157" cy="830997"/>
          </a:xfrm>
          <a:prstGeom prst="rect">
            <a:avLst/>
          </a:prstGeom>
          <a:noFill/>
        </p:spPr>
        <p:txBody>
          <a:bodyPr wrap="square" rtlCol="0">
            <a:spAutoFit/>
          </a:bodyPr>
          <a:lstStyle/>
          <a:p>
            <a:r>
              <a:rPr lang="fr-FR" sz="2400" b="1" dirty="0">
                <a:latin typeface="Arial Black" panose="020B0A04020102020204" pitchFamily="34" charset="0"/>
              </a:rPr>
              <a:t>Etude de la conduite alimentaire des troupeaux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65B01C62-136A-845C-A00E-3884C3F8D901}"/>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9" name="ZoneTexte 8">
            <a:extLst>
              <a:ext uri="{FF2B5EF4-FFF2-40B4-BE49-F238E27FC236}">
                <a16:creationId xmlns:a16="http://schemas.microsoft.com/office/drawing/2014/main" id="{FC189BDD-9935-AE27-DFE0-6B0F44F48E72}"/>
              </a:ext>
            </a:extLst>
          </p:cNvPr>
          <p:cNvSpPr txBox="1"/>
          <p:nvPr/>
        </p:nvSpPr>
        <p:spPr>
          <a:xfrm>
            <a:off x="1157785" y="898503"/>
            <a:ext cx="9876430" cy="400110"/>
          </a:xfrm>
          <a:prstGeom prst="rect">
            <a:avLst/>
          </a:prstGeom>
          <a:noFill/>
        </p:spPr>
        <p:txBody>
          <a:bodyPr wrap="square" rtlCol="0">
            <a:spAutoFit/>
          </a:bodyPr>
          <a:lstStyle/>
          <a:p>
            <a:pPr lvl="1"/>
            <a:r>
              <a:rPr lang="fr-FR" sz="2000" b="1" dirty="0">
                <a:latin typeface="Arial" panose="020B0604020202020204" pitchFamily="34" charset="0"/>
                <a:cs typeface="Arial" panose="020B0604020202020204" pitchFamily="34" charset="0"/>
              </a:rPr>
              <a:t>Types de complémentation alimentaire des animaux</a:t>
            </a:r>
          </a:p>
        </p:txBody>
      </p:sp>
      <p:sp>
        <p:nvSpPr>
          <p:cNvPr id="8" name="ZoneTexte 7">
            <a:extLst>
              <a:ext uri="{FF2B5EF4-FFF2-40B4-BE49-F238E27FC236}">
                <a16:creationId xmlns:a16="http://schemas.microsoft.com/office/drawing/2014/main" id="{BCE1BF62-404F-F9B1-EBC2-F50433F0F333}"/>
              </a:ext>
            </a:extLst>
          </p:cNvPr>
          <p:cNvSpPr txBox="1"/>
          <p:nvPr/>
        </p:nvSpPr>
        <p:spPr>
          <a:xfrm>
            <a:off x="1124504" y="1612752"/>
            <a:ext cx="9876430" cy="646331"/>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Au cours de la saison printanière, une diversité notable dans les rations distribuées a été observée au sein des exploitations enquêtées</a:t>
            </a:r>
          </a:p>
        </p:txBody>
      </p:sp>
      <p:graphicFrame>
        <p:nvGraphicFramePr>
          <p:cNvPr id="27" name="Graphique 26">
            <a:extLst>
              <a:ext uri="{FF2B5EF4-FFF2-40B4-BE49-F238E27FC236}">
                <a16:creationId xmlns:a16="http://schemas.microsoft.com/office/drawing/2014/main" id="{B303C205-4250-3058-CFA8-70E0A664F3F2}"/>
              </a:ext>
            </a:extLst>
          </p:cNvPr>
          <p:cNvGraphicFramePr/>
          <p:nvPr>
            <p:extLst>
              <p:ext uri="{D42A27DB-BD31-4B8C-83A1-F6EECF244321}">
                <p14:modId xmlns:p14="http://schemas.microsoft.com/office/powerpoint/2010/main" val="602886332"/>
              </p:ext>
            </p:extLst>
          </p:nvPr>
        </p:nvGraphicFramePr>
        <p:xfrm>
          <a:off x="2071043" y="2477236"/>
          <a:ext cx="7674786" cy="3645348"/>
        </p:xfrm>
        <a:graphic>
          <a:graphicData uri="http://schemas.openxmlformats.org/drawingml/2006/chart">
            <c:chart xmlns:c="http://schemas.openxmlformats.org/drawingml/2006/chart" xmlns:r="http://schemas.openxmlformats.org/officeDocument/2006/relationships" r:id="rId20"/>
          </a:graphicData>
        </a:graphic>
      </p:graphicFrame>
    </p:spTree>
    <p:extLst>
      <p:ext uri="{BB962C8B-B14F-4D97-AF65-F5344CB8AC3E}">
        <p14:creationId xmlns:p14="http://schemas.microsoft.com/office/powerpoint/2010/main" val="158272090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2F646-3BB5-785D-A7F3-8632399A7389}"/>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A500DECB-352D-DFED-63F6-7A77993A5C8B}"/>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7BD6DBBD-026D-DDB1-2094-42EADC44EE7D}"/>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49356FB3-0604-22F9-2C45-293A6726F09E}"/>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4F65C6C8-6859-3B5C-08F2-87A3D71351A1}"/>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6D0C718A-B483-C272-A760-E4037A3394DC}"/>
              </a:ext>
            </a:extLst>
          </p:cNvPr>
          <p:cNvSpPr/>
          <p:nvPr/>
        </p:nvSpPr>
        <p:spPr>
          <a:xfrm>
            <a:off x="0" y="-11583"/>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C981FDE6-22E4-F40B-5E90-B2FC66BEA37D}"/>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DE277017-9951-D22F-C8E9-6B921BFEC4DE}"/>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CCA969D2-7334-645B-2A32-E89358E4D0EA}"/>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840DE18-A3C4-570B-3EE5-A82147890F42}"/>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672884F0-C607-D41B-5199-143DB486D2C7}"/>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CA1FDD37-12E9-31A6-B920-186BE694167D}"/>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616E75AE-31E5-E60C-752C-2571CF121F09}"/>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EAD5181A-93A8-1842-0FBE-6F11F73F3731}"/>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5033036C-22C3-79DF-3DE6-59310921EDB4}"/>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CE05D65D-52E0-7D13-8B6E-C137F28719D7}"/>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F6C4DF49-13AA-16F0-9967-628528771CE8}"/>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7FB27488-79C9-46E9-CB14-13D4CF21952D}"/>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F8263A6E-14DD-214A-5C45-B603FDD6FE5E}"/>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6C23D109-99AF-BDCD-814F-D918A0D018BC}"/>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FA0668BD-3897-4C1B-2C31-F10DED6C5E34}"/>
              </a:ext>
            </a:extLst>
          </p:cNvPr>
          <p:cNvSpPr/>
          <p:nvPr/>
        </p:nvSpPr>
        <p:spPr>
          <a:xfrm>
            <a:off x="9283" y="5781323"/>
            <a:ext cx="905117"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4A3D2FE6-F732-041A-FB9C-5BBB9E855E44}"/>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67577" y="5804938"/>
            <a:ext cx="509075" cy="413313"/>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DD953021-3BE1-E018-AF8A-6DA8E60DD3E9}"/>
              </a:ext>
            </a:extLst>
          </p:cNvPr>
          <p:cNvSpPr txBox="1"/>
          <p:nvPr/>
        </p:nvSpPr>
        <p:spPr>
          <a:xfrm>
            <a:off x="1647235" y="19666"/>
            <a:ext cx="8300157" cy="830997"/>
          </a:xfrm>
          <a:prstGeom prst="rect">
            <a:avLst/>
          </a:prstGeom>
          <a:noFill/>
        </p:spPr>
        <p:txBody>
          <a:bodyPr wrap="square" rtlCol="0">
            <a:spAutoFit/>
          </a:bodyPr>
          <a:lstStyle/>
          <a:p>
            <a:r>
              <a:rPr lang="fr-FR" sz="2400" b="1" dirty="0">
                <a:latin typeface="Arial Black" panose="020B0A04020102020204" pitchFamily="34" charset="0"/>
              </a:rPr>
              <a:t>Etude de la conduite alimentaire des troupeaux enquêtes</a:t>
            </a:r>
            <a:endParaRPr lang="fr-FR" sz="40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22E005DC-F405-8449-FEC1-E59C375618F4}"/>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9" name="ZoneTexte 8">
            <a:extLst>
              <a:ext uri="{FF2B5EF4-FFF2-40B4-BE49-F238E27FC236}">
                <a16:creationId xmlns:a16="http://schemas.microsoft.com/office/drawing/2014/main" id="{A23FD06F-9BF9-F99E-BDF7-175D9D83B2E6}"/>
              </a:ext>
            </a:extLst>
          </p:cNvPr>
          <p:cNvSpPr txBox="1"/>
          <p:nvPr/>
        </p:nvSpPr>
        <p:spPr>
          <a:xfrm>
            <a:off x="1157785" y="775076"/>
            <a:ext cx="9876430" cy="707886"/>
          </a:xfrm>
          <a:prstGeom prst="rect">
            <a:avLst/>
          </a:prstGeom>
          <a:noFill/>
        </p:spPr>
        <p:txBody>
          <a:bodyPr wrap="square" rtlCol="0">
            <a:spAutoFit/>
          </a:bodyPr>
          <a:lstStyle/>
          <a:p>
            <a:pPr lvl="1"/>
            <a:r>
              <a:rPr lang="fr-FR" b="1" dirty="0"/>
              <a:t> </a:t>
            </a:r>
            <a:r>
              <a:rPr lang="fr-FR" sz="2000" b="1" dirty="0">
                <a:latin typeface="Arial" panose="020B0604020202020204" pitchFamily="34" charset="0"/>
                <a:cs typeface="Arial" panose="020B0604020202020204" pitchFamily="34" charset="0"/>
              </a:rPr>
              <a:t>Pratique du rationnement dans les élevages enquêtés</a:t>
            </a:r>
            <a:endParaRPr lang="fr-FR" b="1" dirty="0">
              <a:latin typeface="Arial" panose="020B0604020202020204" pitchFamily="34" charset="0"/>
              <a:cs typeface="Arial" panose="020B0604020202020204" pitchFamily="34" charset="0"/>
            </a:endParaRPr>
          </a:p>
          <a:p>
            <a:pPr lvl="1"/>
            <a:endParaRPr lang="fr-FR" sz="2000" b="1" dirty="0"/>
          </a:p>
        </p:txBody>
      </p:sp>
      <p:sp>
        <p:nvSpPr>
          <p:cNvPr id="8" name="ZoneTexte 7">
            <a:extLst>
              <a:ext uri="{FF2B5EF4-FFF2-40B4-BE49-F238E27FC236}">
                <a16:creationId xmlns:a16="http://schemas.microsoft.com/office/drawing/2014/main" id="{BA28D2B3-FC63-4DA2-9A0D-15A92E56E901}"/>
              </a:ext>
            </a:extLst>
          </p:cNvPr>
          <p:cNvSpPr txBox="1"/>
          <p:nvPr/>
        </p:nvSpPr>
        <p:spPr>
          <a:xfrm>
            <a:off x="1124504" y="1612752"/>
            <a:ext cx="9876430" cy="120032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L’enquête menée révèle une absence totale de pratiques de rationnement scientifique dans l’ensemble des exploitations étudiées. Aucune des exploitations enquêtées ne met en œuvre un rationnement basé sur le calcul des besoins nutritionnels des animaux selon leur stade physiologique (lactation, gestation, croissance, etc.).</a:t>
            </a:r>
          </a:p>
        </p:txBody>
      </p:sp>
    </p:spTree>
    <p:extLst>
      <p:ext uri="{BB962C8B-B14F-4D97-AF65-F5344CB8AC3E}">
        <p14:creationId xmlns:p14="http://schemas.microsoft.com/office/powerpoint/2010/main" val="217030704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CF548-B2B6-AA9E-FA06-F0BCB62EAAE7}"/>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4B2CDB22-18CA-4E7B-091A-1D3EE84A829E}"/>
              </a:ext>
            </a:extLst>
          </p:cNvPr>
          <p:cNvSpPr/>
          <p:nvPr/>
        </p:nvSpPr>
        <p:spPr>
          <a:xfrm>
            <a:off x="4429933" y="780630"/>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1-introduction</a:t>
            </a:r>
          </a:p>
        </p:txBody>
      </p:sp>
      <p:sp>
        <p:nvSpPr>
          <p:cNvPr id="3" name="Rectangle : coins arrondis 2">
            <a:extLst>
              <a:ext uri="{FF2B5EF4-FFF2-40B4-BE49-F238E27FC236}">
                <a16:creationId xmlns:a16="http://schemas.microsoft.com/office/drawing/2014/main" id="{BB653A7B-FA79-6C3B-884C-603A2A56DB41}"/>
              </a:ext>
            </a:extLst>
          </p:cNvPr>
          <p:cNvSpPr/>
          <p:nvPr/>
        </p:nvSpPr>
        <p:spPr>
          <a:xfrm>
            <a:off x="11773704" y="1755230"/>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2-Base méthodologique</a:t>
            </a:r>
          </a:p>
        </p:txBody>
      </p:sp>
      <p:sp>
        <p:nvSpPr>
          <p:cNvPr id="4" name="Rectangle : coins arrondis 3">
            <a:extLst>
              <a:ext uri="{FF2B5EF4-FFF2-40B4-BE49-F238E27FC236}">
                <a16:creationId xmlns:a16="http://schemas.microsoft.com/office/drawing/2014/main" id="{638A6A4A-59A0-3E92-DF85-6FCA53957EED}"/>
              </a:ext>
            </a:extLst>
          </p:cNvPr>
          <p:cNvSpPr/>
          <p:nvPr/>
        </p:nvSpPr>
        <p:spPr>
          <a:xfrm>
            <a:off x="11773703" y="2876486"/>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3-Résultats et discussion</a:t>
            </a:r>
          </a:p>
        </p:txBody>
      </p:sp>
      <p:sp>
        <p:nvSpPr>
          <p:cNvPr id="5" name="Rectangle : coins arrondis 4">
            <a:extLst>
              <a:ext uri="{FF2B5EF4-FFF2-40B4-BE49-F238E27FC236}">
                <a16:creationId xmlns:a16="http://schemas.microsoft.com/office/drawing/2014/main" id="{E52E4841-D49D-EB34-F82B-55ACD6540AEC}"/>
              </a:ext>
            </a:extLst>
          </p:cNvPr>
          <p:cNvSpPr/>
          <p:nvPr/>
        </p:nvSpPr>
        <p:spPr>
          <a:xfrm>
            <a:off x="11773703" y="3997742"/>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4-Conclusion générale</a:t>
            </a:r>
          </a:p>
        </p:txBody>
      </p:sp>
      <p:sp>
        <p:nvSpPr>
          <p:cNvPr id="7" name="ZoneTexte 6">
            <a:extLst>
              <a:ext uri="{FF2B5EF4-FFF2-40B4-BE49-F238E27FC236}">
                <a16:creationId xmlns:a16="http://schemas.microsoft.com/office/drawing/2014/main" id="{79A3F917-C5A4-67A2-DFF4-38DD2A331290}"/>
              </a:ext>
            </a:extLst>
          </p:cNvPr>
          <p:cNvSpPr txBox="1"/>
          <p:nvPr/>
        </p:nvSpPr>
        <p:spPr>
          <a:xfrm>
            <a:off x="809625" y="2378868"/>
            <a:ext cx="10572750" cy="1785937"/>
          </a:xfrm>
          <a:prstGeom prst="rect">
            <a:avLst/>
          </a:prstGeom>
          <a:noFill/>
        </p:spPr>
        <p:txBody>
          <a:bodyPr wrap="square" rtlCol="0">
            <a:spAutoFit/>
          </a:bodyPr>
          <a:lstStyle/>
          <a:p>
            <a:r>
              <a:rPr lang="fr-FR" dirty="0"/>
              <a:t>L’élevage bovin occupe une place importante en Algérie, notamment pour la production de lait et le soutien à l’économie rurale. Cependant, la production locale reste insuffisante, obligeant le pays à importer de la poudre de lait à un coût élevé. Ce secteur fait face à plusieurs contraintes : manque de ressources fourragères, dépendance aux aliments importés, climat difficile, faible encadrement technique et exploitations peu modernisées. L’alimentation est un facteur clé de la production laitière, est souvent gérée de façon empirique, sans base scientifique</a:t>
            </a:r>
          </a:p>
        </p:txBody>
      </p:sp>
    </p:spTree>
    <p:extLst>
      <p:ext uri="{BB962C8B-B14F-4D97-AF65-F5344CB8AC3E}">
        <p14:creationId xmlns:p14="http://schemas.microsoft.com/office/powerpoint/2010/main" val="37918867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A7F27-B802-9190-1FF4-17DC57A8D8D6}"/>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5FF6910B-1493-5FEB-584F-E779DA11CF5C}"/>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752415CB-A498-F8CB-5F0D-16B7CB8BA3DF}"/>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FE9F74F1-CAEA-4A52-1F24-5E05B701D6D5}"/>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12" name="Ellipse 11">
            <a:extLst>
              <a:ext uri="{FF2B5EF4-FFF2-40B4-BE49-F238E27FC236}">
                <a16:creationId xmlns:a16="http://schemas.microsoft.com/office/drawing/2014/main" id="{4CE688EA-99AB-9447-170C-1EA66FE9013B}"/>
              </a:ext>
            </a:extLst>
          </p:cNvPr>
          <p:cNvSpPr/>
          <p:nvPr/>
        </p:nvSpPr>
        <p:spPr>
          <a:xfrm>
            <a:off x="702860" y="584364"/>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dirty="0"/>
          </a:p>
        </p:txBody>
      </p:sp>
      <p:sp>
        <p:nvSpPr>
          <p:cNvPr id="7" name="Rectangle 6">
            <a:extLst>
              <a:ext uri="{FF2B5EF4-FFF2-40B4-BE49-F238E27FC236}">
                <a16:creationId xmlns:a16="http://schemas.microsoft.com/office/drawing/2014/main" id="{C1B9CA06-5A63-3DF4-FBCA-E06FC04D749D}"/>
              </a:ext>
            </a:extLst>
          </p:cNvPr>
          <p:cNvSpPr/>
          <p:nvPr/>
        </p:nvSpPr>
        <p:spPr>
          <a:xfrm>
            <a:off x="-15865" y="0"/>
            <a:ext cx="12192000" cy="6858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fr-FR" dirty="0"/>
          </a:p>
        </p:txBody>
      </p:sp>
      <p:sp>
        <p:nvSpPr>
          <p:cNvPr id="13" name="Rectangle : coins arrondis 12">
            <a:extLst>
              <a:ext uri="{FF2B5EF4-FFF2-40B4-BE49-F238E27FC236}">
                <a16:creationId xmlns:a16="http://schemas.microsoft.com/office/drawing/2014/main" id="{1C83DD53-5074-F471-24AD-2760F2AE5577}"/>
              </a:ext>
            </a:extLst>
          </p:cNvPr>
          <p:cNvSpPr/>
          <p:nvPr/>
        </p:nvSpPr>
        <p:spPr>
          <a:xfrm>
            <a:off x="13657" y="614833"/>
            <a:ext cx="509074" cy="45461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6" name="Rectangle : coins arrondis 15">
            <a:extLst>
              <a:ext uri="{FF2B5EF4-FFF2-40B4-BE49-F238E27FC236}">
                <a16:creationId xmlns:a16="http://schemas.microsoft.com/office/drawing/2014/main" id="{29CC3CBD-46B6-441F-0B7E-9436D1E6EFBF}"/>
              </a:ext>
            </a:extLst>
          </p:cNvPr>
          <p:cNvSpPr/>
          <p:nvPr/>
        </p:nvSpPr>
        <p:spPr>
          <a:xfrm>
            <a:off x="14425" y="1454382"/>
            <a:ext cx="483074" cy="33831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26" name="Picture 2">
            <a:extLst>
              <a:ext uri="{FF2B5EF4-FFF2-40B4-BE49-F238E27FC236}">
                <a16:creationId xmlns:a16="http://schemas.microsoft.com/office/drawing/2014/main" id="{A06CD7E6-56DD-24FE-E995-45332697487C}"/>
              </a:ext>
            </a:extLst>
          </p:cNvPr>
          <p:cNvPicPr>
            <a:picLocks noChangeAspect="1" noChangeArrowheads="1"/>
          </p:cNvPicPr>
          <p:nvPr/>
        </p:nvPicPr>
        <p:blipFill>
          <a:blip r:embed="rId2" cstate="print">
            <a:duotone>
              <a:srgbClr val="4472C4">
                <a:shade val="45000"/>
                <a:satMod val="135000"/>
              </a:srgbClr>
              <a:prstClr val="white"/>
            </a:duotone>
            <a:extLst>
              <a:ext uri="{BEBA8EAE-BF5A-486C-A8C5-ECC9F3942E4B}">
                <a14:imgProps xmlns:a14="http://schemas.microsoft.com/office/drawing/2010/main">
                  <a14:imgLayer r:embed="rId3">
                    <a14:imgEffect>
                      <a14:backgroundRemoval t="10000" b="90000" l="10000" r="90000">
                        <a14:foregroundMark x1="49167" y1="32500" x2="47778" y2="36944"/>
                        <a14:foregroundMark x1="73333" y1="40000" x2="74722" y2="65833"/>
                        <a14:foregroundMark x1="70278" y1="50556" x2="70278" y2="50556"/>
                        <a14:foregroundMark x1="73333" y1="50556" x2="70278" y2="53611"/>
                        <a14:foregroundMark x1="71667" y1="44722" x2="71667" y2="43056"/>
                        <a14:foregroundMark x1="25000" y1="38611" x2="25000" y2="65833"/>
                        <a14:backgroundMark x1="53611" y1="31111" x2="53611" y2="31111"/>
                        <a14:backgroundMark x1="53611" y1="31111" x2="44722" y2="25000"/>
                      </a14:backgroundRemoval>
                    </a14:imgEffect>
                  </a14:imgLayer>
                </a14:imgProps>
              </a:ext>
              <a:ext uri="{28A0092B-C50C-407E-A947-70E740481C1C}">
                <a14:useLocalDpi xmlns:a14="http://schemas.microsoft.com/office/drawing/2010/main" val="0"/>
              </a:ext>
            </a:extLst>
          </a:blip>
          <a:srcRect/>
          <a:stretch>
            <a:fillRect/>
          </a:stretch>
        </p:blipFill>
        <p:spPr bwMode="auto">
          <a:xfrm>
            <a:off x="67206" y="1345682"/>
            <a:ext cx="440682" cy="5597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CA92106-D5BD-9AB1-F352-632C487A139E}"/>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0000" b="90000" l="10000" r="90000">
                        <a14:foregroundMark x1="43611" y1="82222" x2="43611" y2="82222"/>
                      </a14:backgroundRemoval>
                    </a14:imgEffect>
                  </a14:imgLayer>
                </a14:imgProps>
              </a:ext>
              <a:ext uri="{28A0092B-C50C-407E-A947-70E740481C1C}">
                <a14:useLocalDpi xmlns:a14="http://schemas.microsoft.com/office/drawing/2010/main" val="0"/>
              </a:ext>
            </a:extLst>
          </a:blip>
          <a:srcRect/>
          <a:stretch>
            <a:fillRect/>
          </a:stretch>
        </p:blipFill>
        <p:spPr bwMode="auto">
          <a:xfrm>
            <a:off x="25779" y="639749"/>
            <a:ext cx="431161" cy="431161"/>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 coins arrondis 17">
            <a:extLst>
              <a:ext uri="{FF2B5EF4-FFF2-40B4-BE49-F238E27FC236}">
                <a16:creationId xmlns:a16="http://schemas.microsoft.com/office/drawing/2014/main" id="{4EFC2B2E-8CFA-B08F-9F1E-B2354B93E311}"/>
              </a:ext>
            </a:extLst>
          </p:cNvPr>
          <p:cNvSpPr/>
          <p:nvPr/>
        </p:nvSpPr>
        <p:spPr>
          <a:xfrm>
            <a:off x="0" y="2143092"/>
            <a:ext cx="522731" cy="41734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0" name="Picture 6">
            <a:extLst>
              <a:ext uri="{FF2B5EF4-FFF2-40B4-BE49-F238E27FC236}">
                <a16:creationId xmlns:a16="http://schemas.microsoft.com/office/drawing/2014/main" id="{9377FC33-37A7-00CD-36E0-55132155EDDC}"/>
              </a:ext>
            </a:extLst>
          </p:cNvPr>
          <p:cNvPicPr>
            <a:picLocks noChangeAspect="1" noChangeArrowheads="1"/>
          </p:cNvPicPr>
          <p:nvPr/>
        </p:nvPicPr>
        <p:blipFill>
          <a:blip r:embed="rId6" cstate="print">
            <a:duotone>
              <a:srgbClr val="70AD47">
                <a:shade val="45000"/>
                <a:satMod val="135000"/>
              </a:srgbClr>
              <a:prstClr val="white"/>
            </a:duotone>
            <a:extLst>
              <a:ext uri="{BEBA8EAE-BF5A-486C-A8C5-ECC9F3942E4B}">
                <a14:imgProps xmlns:a14="http://schemas.microsoft.com/office/drawing/2010/main">
                  <a14:imgLayer r:embed="rId7">
                    <a14:imgEffect>
                      <a14:backgroundRemoval t="10000" b="90000" l="10000" r="90000">
                        <a14:foregroundMark x1="40938" y1="46250" x2="40938" y2="46250"/>
                        <a14:foregroundMark x1="26875" y1="50000" x2="26875" y2="50000"/>
                        <a14:foregroundMark x1="22188" y1="44375" x2="22188" y2="44375"/>
                        <a14:foregroundMark x1="46406" y1="34375" x2="46406" y2="34375"/>
                        <a14:foregroundMark x1="41875" y1="35469" x2="41875" y2="35469"/>
                        <a14:foregroundMark x1="68594" y1="23594" x2="68594" y2="23594"/>
                        <a14:foregroundMark x1="61406" y1="42344" x2="61406" y2="42344"/>
                        <a14:foregroundMark x1="58125" y1="43906" x2="58125" y2="43906"/>
                        <a14:foregroundMark x1="72656" y1="50781" x2="72656" y2="50781"/>
                        <a14:foregroundMark x1="73281" y1="45156" x2="73281" y2="45156"/>
                        <a14:foregroundMark x1="73281" y1="41406" x2="73281" y2="41406"/>
                        <a14:foregroundMark x1="78281" y1="37344" x2="78281" y2="37344"/>
                        <a14:foregroundMark x1="81250" y1="40469" x2="81250" y2="40469"/>
                        <a14:foregroundMark x1="81250" y1="43750" x2="81250" y2="43750"/>
                        <a14:foregroundMark x1="80781" y1="47969" x2="80781" y2="47969"/>
                        <a14:foregroundMark x1="72813" y1="60625" x2="72813" y2="60625"/>
                        <a14:foregroundMark x1="69844" y1="63594" x2="69844" y2="63594"/>
                        <a14:foregroundMark x1="62969" y1="65469" x2="62969" y2="65469"/>
                        <a14:foregroundMark x1="53438" y1="66406" x2="53438" y2="66406"/>
                        <a14:foregroundMark x1="37188" y1="64375" x2="37188" y2="64375"/>
                        <a14:foregroundMark x1="31406" y1="62969" x2="31406" y2="62969"/>
                        <a14:foregroundMark x1="24375" y1="60781" x2="24375" y2="60781"/>
                        <a14:foregroundMark x1="19219" y1="59844" x2="19219" y2="59844"/>
                      </a14:backgroundRemoval>
                    </a14:imgEffect>
                  </a14:imgLayer>
                </a14:imgProps>
              </a:ext>
              <a:ext uri="{28A0092B-C50C-407E-A947-70E740481C1C}">
                <a14:useLocalDpi xmlns:a14="http://schemas.microsoft.com/office/drawing/2010/main" val="0"/>
              </a:ext>
            </a:extLst>
          </a:blip>
          <a:srcRect/>
          <a:stretch>
            <a:fillRect/>
          </a:stretch>
        </p:blipFill>
        <p:spPr bwMode="auto">
          <a:xfrm>
            <a:off x="38270" y="2126220"/>
            <a:ext cx="496922" cy="52950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 coins arrondis 18">
            <a:extLst>
              <a:ext uri="{FF2B5EF4-FFF2-40B4-BE49-F238E27FC236}">
                <a16:creationId xmlns:a16="http://schemas.microsoft.com/office/drawing/2014/main" id="{3D4DBF39-9549-F76B-643C-06185D10B916}"/>
              </a:ext>
            </a:extLst>
          </p:cNvPr>
          <p:cNvSpPr/>
          <p:nvPr/>
        </p:nvSpPr>
        <p:spPr>
          <a:xfrm>
            <a:off x="-9707" y="2903699"/>
            <a:ext cx="517595" cy="4244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2" name="Picture 8">
            <a:extLst>
              <a:ext uri="{FF2B5EF4-FFF2-40B4-BE49-F238E27FC236}">
                <a16:creationId xmlns:a16="http://schemas.microsoft.com/office/drawing/2014/main" id="{FB19E368-0599-C325-6BE5-741D3F828EC2}"/>
              </a:ext>
            </a:extLst>
          </p:cNvPr>
          <p:cNvPicPr>
            <a:picLocks noChangeAspect="1" noChangeArrowheads="1"/>
          </p:cNvPicPr>
          <p:nvPr/>
        </p:nvPicPr>
        <p:blipFill>
          <a:blip r:embed="rId8" cstate="print">
            <a:duotone>
              <a:srgbClr val="5B9BD5">
                <a:shade val="45000"/>
                <a:satMod val="135000"/>
              </a:srgbClr>
              <a:prstClr val="white"/>
            </a:duotone>
            <a:extLst>
              <a:ext uri="{BEBA8EAE-BF5A-486C-A8C5-ECC9F3942E4B}">
                <a14:imgProps xmlns:a14="http://schemas.microsoft.com/office/drawing/2010/main">
                  <a14:imgLayer r:embed="rId9">
                    <a14:imgEffect>
                      <a14:backgroundRemoval t="3516" b="96875" l="9961" r="89844">
                        <a14:foregroundMark x1="47266" y1="6445" x2="47266" y2="6445"/>
                        <a14:foregroundMark x1="47266" y1="6445" x2="47266" y2="6445"/>
                        <a14:foregroundMark x1="48633" y1="3516" x2="48633" y2="3516"/>
                        <a14:foregroundMark x1="47266" y1="90234" x2="47266" y2="90234"/>
                        <a14:foregroundMark x1="46680" y1="96875" x2="46680" y2="96875"/>
                      </a14:backgroundRemoval>
                    </a14:imgEffect>
                  </a14:imgLayer>
                </a14:imgProps>
              </a:ext>
              <a:ext uri="{28A0092B-C50C-407E-A947-70E740481C1C}">
                <a14:useLocalDpi xmlns:a14="http://schemas.microsoft.com/office/drawing/2010/main" val="0"/>
              </a:ext>
            </a:extLst>
          </a:blip>
          <a:srcRect/>
          <a:stretch>
            <a:fillRect/>
          </a:stretch>
        </p:blipFill>
        <p:spPr bwMode="auto">
          <a:xfrm>
            <a:off x="70760" y="2915201"/>
            <a:ext cx="351355" cy="35135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 coins arrondis 19">
            <a:extLst>
              <a:ext uri="{FF2B5EF4-FFF2-40B4-BE49-F238E27FC236}">
                <a16:creationId xmlns:a16="http://schemas.microsoft.com/office/drawing/2014/main" id="{AF527383-E3D9-0D34-A64D-03E4A8318072}"/>
              </a:ext>
            </a:extLst>
          </p:cNvPr>
          <p:cNvSpPr/>
          <p:nvPr/>
        </p:nvSpPr>
        <p:spPr>
          <a:xfrm>
            <a:off x="-9708" y="3633366"/>
            <a:ext cx="532440"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4" name="Picture 10">
            <a:extLst>
              <a:ext uri="{FF2B5EF4-FFF2-40B4-BE49-F238E27FC236}">
                <a16:creationId xmlns:a16="http://schemas.microsoft.com/office/drawing/2014/main" id="{28C564F9-FC89-3C67-A6B7-B1BAF06F99F9}"/>
              </a:ext>
            </a:extLst>
          </p:cNvPr>
          <p:cNvPicPr>
            <a:picLocks noChangeAspect="1" noChangeArrowheads="1"/>
          </p:cNvPicPr>
          <p:nvPr/>
        </p:nvPicPr>
        <p:blipFill>
          <a:blip r:embed="rId10" cstate="print">
            <a:duotone>
              <a:schemeClr val="accent6">
                <a:shade val="45000"/>
                <a:satMod val="135000"/>
              </a:schemeClr>
              <a:prstClr val="white"/>
            </a:duotone>
            <a:extLst>
              <a:ext uri="{BEBA8EAE-BF5A-486C-A8C5-ECC9F3942E4B}">
                <a14:imgProps xmlns:a14="http://schemas.microsoft.com/office/drawing/2010/main">
                  <a14:imgLayer r:embed="rId11">
                    <a14:imgEffect>
                      <a14:backgroundRemoval t="9585" b="92332" l="2077" r="94888">
                        <a14:foregroundMark x1="7029" y1="70607" x2="7029" y2="70607"/>
                        <a14:foregroundMark x1="2396" y1="71565" x2="2396" y2="71565"/>
                        <a14:foregroundMark x1="81310" y1="92492" x2="81310" y2="92492"/>
                        <a14:foregroundMark x1="94888" y1="91054" x2="94888" y2="91054"/>
                        <a14:foregroundMark x1="61182" y1="55272" x2="61182" y2="55272"/>
                        <a14:foregroundMark x1="68850" y1="38498" x2="68850" y2="38498"/>
                        <a14:foregroundMark x1="52716" y1="26518" x2="52716" y2="26518"/>
                        <a14:foregroundMark x1="33067" y1="31629" x2="33067" y2="31629"/>
                      </a14:backgroundRemoval>
                    </a14:imgEffect>
                  </a14:imgLayer>
                </a14:imgProps>
              </a:ext>
              <a:ext uri="{28A0092B-C50C-407E-A947-70E740481C1C}">
                <a14:useLocalDpi xmlns:a14="http://schemas.microsoft.com/office/drawing/2010/main" val="0"/>
              </a:ext>
            </a:extLst>
          </a:blip>
          <a:srcRect/>
          <a:stretch>
            <a:fillRect/>
          </a:stretch>
        </p:blipFill>
        <p:spPr bwMode="auto">
          <a:xfrm>
            <a:off x="15865" y="3683114"/>
            <a:ext cx="441075" cy="323194"/>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 coins arrondis 21">
            <a:extLst>
              <a:ext uri="{FF2B5EF4-FFF2-40B4-BE49-F238E27FC236}">
                <a16:creationId xmlns:a16="http://schemas.microsoft.com/office/drawing/2014/main" id="{EA098006-452E-BF87-A080-CE927E99551C}"/>
              </a:ext>
            </a:extLst>
          </p:cNvPr>
          <p:cNvSpPr/>
          <p:nvPr/>
        </p:nvSpPr>
        <p:spPr>
          <a:xfrm>
            <a:off x="-18659" y="4384952"/>
            <a:ext cx="526548" cy="4618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6" name="Picture 12">
            <a:extLst>
              <a:ext uri="{FF2B5EF4-FFF2-40B4-BE49-F238E27FC236}">
                <a16:creationId xmlns:a16="http://schemas.microsoft.com/office/drawing/2014/main" id="{3E0DB247-50C5-B01F-8E16-89B586BDCE9F}"/>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ackgroundRemoval t="3711" b="98438" l="9961" r="89844">
                        <a14:foregroundMark x1="44336" y1="3711" x2="44336" y2="3711"/>
                        <a14:foregroundMark x1="44336" y1="3711" x2="44336" y2="3711"/>
                        <a14:foregroundMark x1="64258" y1="21289" x2="64258" y2="21289"/>
                        <a14:foregroundMark x1="54883" y1="95508" x2="54883" y2="95508"/>
                        <a14:foregroundMark x1="50781" y1="98438" x2="50781" y2="98438"/>
                      </a14:backgroundRemoval>
                    </a14:imgEffect>
                  </a14:imgLayer>
                </a14:imgProps>
              </a:ext>
              <a:ext uri="{28A0092B-C50C-407E-A947-70E740481C1C}">
                <a14:useLocalDpi xmlns:a14="http://schemas.microsoft.com/office/drawing/2010/main" val="0"/>
              </a:ext>
            </a:extLst>
          </a:blip>
          <a:srcRect/>
          <a:stretch>
            <a:fillRect/>
          </a:stretch>
        </p:blipFill>
        <p:spPr bwMode="auto">
          <a:xfrm>
            <a:off x="28603" y="4463988"/>
            <a:ext cx="304677" cy="30467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 coins arrondis 22">
            <a:extLst>
              <a:ext uri="{FF2B5EF4-FFF2-40B4-BE49-F238E27FC236}">
                <a16:creationId xmlns:a16="http://schemas.microsoft.com/office/drawing/2014/main" id="{799B76AB-F9C1-27F0-1C31-A850F6D32AD2}"/>
              </a:ext>
            </a:extLst>
          </p:cNvPr>
          <p:cNvSpPr/>
          <p:nvPr/>
        </p:nvSpPr>
        <p:spPr>
          <a:xfrm>
            <a:off x="13656" y="5108123"/>
            <a:ext cx="509075" cy="411872"/>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38" name="Picture 14">
            <a:extLst>
              <a:ext uri="{FF2B5EF4-FFF2-40B4-BE49-F238E27FC236}">
                <a16:creationId xmlns:a16="http://schemas.microsoft.com/office/drawing/2014/main" id="{CAF9F3F5-7831-7B71-49E4-E2E533544681}"/>
              </a:ext>
            </a:extLst>
          </p:cNvPr>
          <p:cNvPicPr>
            <a:picLocks noChangeAspect="1" noChangeArrowheads="1"/>
          </p:cNvPicPr>
          <p:nvPr/>
        </p:nvPicPr>
        <p:blipFill>
          <a:blip r:embed="rId14" cstate="print">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8097" y="5104511"/>
            <a:ext cx="355877" cy="355877"/>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 coins arrondis 23">
            <a:extLst>
              <a:ext uri="{FF2B5EF4-FFF2-40B4-BE49-F238E27FC236}">
                <a16:creationId xmlns:a16="http://schemas.microsoft.com/office/drawing/2014/main" id="{242F9A32-3479-8F07-1B03-5B7DC5497B73}"/>
              </a:ext>
            </a:extLst>
          </p:cNvPr>
          <p:cNvSpPr/>
          <p:nvPr/>
        </p:nvSpPr>
        <p:spPr>
          <a:xfrm>
            <a:off x="9284" y="5804938"/>
            <a:ext cx="532440" cy="43822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pic>
        <p:nvPicPr>
          <p:cNvPr id="1042" name="Picture 18" descr="active-image">
            <a:extLst>
              <a:ext uri="{FF2B5EF4-FFF2-40B4-BE49-F238E27FC236}">
                <a16:creationId xmlns:a16="http://schemas.microsoft.com/office/drawing/2014/main" id="{881C0B5E-1457-0183-BA2C-AD70DC634CD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8503" y="5859709"/>
            <a:ext cx="441614" cy="358542"/>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129511A9-537E-C0B0-1936-34E3266A5DF7}"/>
              </a:ext>
            </a:extLst>
          </p:cNvPr>
          <p:cNvSpPr txBox="1"/>
          <p:nvPr/>
        </p:nvSpPr>
        <p:spPr>
          <a:xfrm>
            <a:off x="1783701" y="334111"/>
            <a:ext cx="8300157" cy="1938992"/>
          </a:xfrm>
          <a:prstGeom prst="rect">
            <a:avLst/>
          </a:prstGeom>
          <a:noFill/>
        </p:spPr>
        <p:txBody>
          <a:bodyPr wrap="square" rtlCol="0">
            <a:spAutoFit/>
          </a:bodyPr>
          <a:lstStyle/>
          <a:p>
            <a:pPr algn="ctr"/>
            <a:r>
              <a:rPr lang="fr-FR" sz="6000" b="1" dirty="0">
                <a:latin typeface="Arial Black" panose="020B0A04020102020204" pitchFamily="34" charset="0"/>
              </a:rPr>
              <a:t>Conclusion générale</a:t>
            </a:r>
            <a:endParaRPr lang="fr-FR" sz="8800" b="1" dirty="0">
              <a:latin typeface="Arial Black" panose="020B0A04020102020204" pitchFamily="34" charset="0"/>
            </a:endParaRPr>
          </a:p>
        </p:txBody>
      </p:sp>
      <mc:AlternateContent xmlns:mc="http://schemas.openxmlformats.org/markup-compatibility/2006" xmlns:p14="http://schemas.microsoft.com/office/powerpoint/2010/main">
        <mc:Choice Requires="p14">
          <p:contentPart p14:bwMode="auto" r:id="rId17">
            <p14:nvContentPartPr>
              <p14:cNvPr id="6" name="Encre 5">
                <a:extLst>
                  <a:ext uri="{FF2B5EF4-FFF2-40B4-BE49-F238E27FC236}">
                    <a16:creationId xmlns:a16="http://schemas.microsoft.com/office/drawing/2014/main" id="{004E7E96-6D15-B8AD-4226-DAF341AF367B}"/>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8" name="ZoneTexte 7">
            <a:extLst>
              <a:ext uri="{FF2B5EF4-FFF2-40B4-BE49-F238E27FC236}">
                <a16:creationId xmlns:a16="http://schemas.microsoft.com/office/drawing/2014/main" id="{B9F87D6A-3A80-1E8D-28C7-87F066B86BEE}"/>
              </a:ext>
            </a:extLst>
          </p:cNvPr>
          <p:cNvSpPr txBox="1"/>
          <p:nvPr/>
        </p:nvSpPr>
        <p:spPr>
          <a:xfrm>
            <a:off x="1645927" y="3051389"/>
            <a:ext cx="9876430" cy="2554545"/>
          </a:xfrm>
          <a:prstGeom prst="rect">
            <a:avLst/>
          </a:prstGeom>
          <a:noFill/>
        </p:spPr>
        <p:txBody>
          <a:bodyPr wrap="square" rtlCol="0">
            <a:spAutoFit/>
          </a:bodyPr>
          <a:lstStyle/>
          <a:p>
            <a:r>
              <a:rPr lang="fr-FR" sz="2000" dirty="0"/>
              <a:t>L’enquête menée dans 20 exploitations laitières de Skikda a révélé une conduite alimentaire globalement insuffisante, avec une production moyenne de 19,7 L/vache/jour, inférieure au potentiel de la race BLM. Les éleveurs recourent massivement aux concentrés pour compenser le manque de fourrages, lié à la faiblesse des surfaces agricoles (SAU moyenne de 3,7 ha). La ration n’est pas adaptée aux besoins réels des animaux, en raison d’un manque de formation technique et de calculs nutritionnels. Pour améliorer les performances laitières, il est essentiel de renforcer la formation, promouvoir la production locale de fourrages, adopter des outils de rationnement simples et améliorer les techniques de conservation</a:t>
            </a:r>
            <a:endParaRPr lang="fr-FR" sz="1400" dirty="0"/>
          </a:p>
        </p:txBody>
      </p:sp>
      <p:sp>
        <p:nvSpPr>
          <p:cNvPr id="9" name="Rectangle : coins arrondis 8">
            <a:extLst>
              <a:ext uri="{FF2B5EF4-FFF2-40B4-BE49-F238E27FC236}">
                <a16:creationId xmlns:a16="http://schemas.microsoft.com/office/drawing/2014/main" id="{35BD8B35-DB2E-DD52-4C4F-FCAD677315FB}"/>
              </a:ext>
            </a:extLst>
          </p:cNvPr>
          <p:cNvSpPr/>
          <p:nvPr/>
        </p:nvSpPr>
        <p:spPr>
          <a:xfrm>
            <a:off x="1559079" y="2625868"/>
            <a:ext cx="9880393" cy="351377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7791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C909-048A-2215-2977-7A2964BA39AA}"/>
            </a:ext>
          </a:extLst>
        </p:cNvPr>
        <p:cNvGrpSpPr/>
        <p:nvPr/>
      </p:nvGrpSpPr>
      <p:grpSpPr>
        <a:xfrm>
          <a:off x="0" y="0"/>
          <a:ext cx="0" cy="0"/>
          <a:chOff x="0" y="0"/>
          <a:chExt cx="0" cy="0"/>
        </a:xfrm>
      </p:grpSpPr>
      <p:sp>
        <p:nvSpPr>
          <p:cNvPr id="2" name="Ellipse 1">
            <a:extLst>
              <a:ext uri="{FF2B5EF4-FFF2-40B4-BE49-F238E27FC236}">
                <a16:creationId xmlns:a16="http://schemas.microsoft.com/office/drawing/2014/main" id="{353C210B-F6FC-13D5-C2F4-D03D6C1A0D0C}"/>
              </a:ext>
            </a:extLst>
          </p:cNvPr>
          <p:cNvSpPr/>
          <p:nvPr/>
        </p:nvSpPr>
        <p:spPr>
          <a:xfrm>
            <a:off x="1124504" y="0"/>
            <a:ext cx="2251880" cy="1897038"/>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 name="Ellipse 2">
            <a:extLst>
              <a:ext uri="{FF2B5EF4-FFF2-40B4-BE49-F238E27FC236}">
                <a16:creationId xmlns:a16="http://schemas.microsoft.com/office/drawing/2014/main" id="{0E7B9F34-FAE3-D187-AABB-0DA114673F25}"/>
              </a:ext>
            </a:extLst>
          </p:cNvPr>
          <p:cNvSpPr/>
          <p:nvPr/>
        </p:nvSpPr>
        <p:spPr>
          <a:xfrm>
            <a:off x="1124504" y="389486"/>
            <a:ext cx="2251880" cy="1897038"/>
          </a:xfrm>
          <a:prstGeom prst="ellipse">
            <a:avLst/>
          </a:prstGeom>
          <a:no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fr-FR"/>
          </a:p>
        </p:txBody>
      </p:sp>
      <p:sp>
        <p:nvSpPr>
          <p:cNvPr id="4" name="Ellipse 3">
            <a:extLst>
              <a:ext uri="{FF2B5EF4-FFF2-40B4-BE49-F238E27FC236}">
                <a16:creationId xmlns:a16="http://schemas.microsoft.com/office/drawing/2014/main" id="{894405AB-4D80-C1B8-FE7D-7436DB94E23C}"/>
              </a:ext>
            </a:extLst>
          </p:cNvPr>
          <p:cNvSpPr/>
          <p:nvPr/>
        </p:nvSpPr>
        <p:spPr>
          <a:xfrm>
            <a:off x="1124504" y="439898"/>
            <a:ext cx="2251880" cy="1897038"/>
          </a:xfrm>
          <a:prstGeom prst="ellipse">
            <a:avLst/>
          </a:prstGeom>
          <a:no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5" name="ZoneTexte 4">
            <a:extLst>
              <a:ext uri="{FF2B5EF4-FFF2-40B4-BE49-F238E27FC236}">
                <a16:creationId xmlns:a16="http://schemas.microsoft.com/office/drawing/2014/main" id="{3D46B6D0-FE16-6A6D-5E93-B7F6E9515BE6}"/>
              </a:ext>
            </a:extLst>
          </p:cNvPr>
          <p:cNvSpPr txBox="1"/>
          <p:nvPr/>
        </p:nvSpPr>
        <p:spPr>
          <a:xfrm>
            <a:off x="1989564" y="2430990"/>
            <a:ext cx="8300157" cy="193899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6000" b="1" dirty="0"/>
              <a:t>Merci pour votre attention et présence</a:t>
            </a:r>
            <a:endParaRPr lang="fr-FR" sz="8800" b="1" dirty="0"/>
          </a:p>
        </p:txBody>
      </p:sp>
      <mc:AlternateContent xmlns:mc="http://schemas.openxmlformats.org/markup-compatibility/2006" xmlns:p14="http://schemas.microsoft.com/office/powerpoint/2010/main">
        <mc:Choice Requires="p14">
          <p:contentPart p14:bwMode="auto" r:id="rId2">
            <p14:nvContentPartPr>
              <p14:cNvPr id="6" name="Encre 5">
                <a:extLst>
                  <a:ext uri="{FF2B5EF4-FFF2-40B4-BE49-F238E27FC236}">
                    <a16:creationId xmlns:a16="http://schemas.microsoft.com/office/drawing/2014/main" id="{E6A8BCF5-B14C-7C1C-4C63-EC12D4CBDA7B}"/>
                  </a:ext>
                </a:extLst>
              </p14:cNvPr>
              <p14:cNvContentPartPr/>
              <p14:nvPr/>
            </p14:nvContentPartPr>
            <p14:xfrm>
              <a:off x="1902279" y="3125909"/>
              <a:ext cx="360" cy="360"/>
            </p14:xfrm>
          </p:contentPart>
        </mc:Choice>
        <mc:Fallback xmlns="">
          <p:pic>
            <p:nvPicPr>
              <p:cNvPr id="6" name="Encre 5">
                <a:extLst>
                  <a:ext uri="{FF2B5EF4-FFF2-40B4-BE49-F238E27FC236}">
                    <a16:creationId xmlns:a16="http://schemas.microsoft.com/office/drawing/2014/main" id="{453BE352-CBFB-3293-CD65-01786607DE2E}"/>
                  </a:ext>
                </a:extLst>
              </p:cNvPr>
              <p:cNvPicPr/>
              <p:nvPr/>
            </p:nvPicPr>
            <p:blipFill>
              <a:blip r:embed="rId19"/>
              <a:stretch>
                <a:fillRect/>
              </a:stretch>
            </p:blipFill>
            <p:spPr>
              <a:xfrm>
                <a:off x="1896159" y="3119789"/>
                <a:ext cx="12600" cy="12600"/>
              </a:xfrm>
              <a:prstGeom prst="rect">
                <a:avLst/>
              </a:prstGeom>
            </p:spPr>
          </p:pic>
        </mc:Fallback>
      </mc:AlternateContent>
      <p:sp>
        <p:nvSpPr>
          <p:cNvPr id="8" name="ZoneTexte 7">
            <a:extLst>
              <a:ext uri="{FF2B5EF4-FFF2-40B4-BE49-F238E27FC236}">
                <a16:creationId xmlns:a16="http://schemas.microsoft.com/office/drawing/2014/main" id="{37538B92-1F0D-0AB4-382A-2EEBD1A5DDC9}"/>
              </a:ext>
            </a:extLst>
          </p:cNvPr>
          <p:cNvSpPr txBox="1"/>
          <p:nvPr/>
        </p:nvSpPr>
        <p:spPr>
          <a:xfrm>
            <a:off x="1469037" y="6997527"/>
            <a:ext cx="9876430" cy="923330"/>
          </a:xfrm>
          <a:prstGeom prst="rect">
            <a:avLst/>
          </a:prstGeom>
          <a:noFill/>
        </p:spPr>
        <p:txBody>
          <a:bodyPr wrap="square" rtlCol="0">
            <a:spAutoFit/>
          </a:bodyPr>
          <a:lstStyle/>
          <a:p>
            <a:r>
              <a:rPr lang="fr-FR" dirty="0"/>
              <a:t>La conduite alimentaire est largement insuffisante, ce qui pénalise la productivité laitière.</a:t>
            </a:r>
            <a:br>
              <a:rPr lang="fr-FR" dirty="0"/>
            </a:br>
            <a:r>
              <a:rPr lang="fr-FR" dirty="0"/>
              <a:t>Pour un développement durable de la filière laitière, il est indispensable d’améliorer la gestion de l’alimentation animale par des approches plus techniques et adaptées.</a:t>
            </a:r>
          </a:p>
        </p:txBody>
      </p:sp>
    </p:spTree>
    <p:extLst>
      <p:ext uri="{BB962C8B-B14F-4D97-AF65-F5344CB8AC3E}">
        <p14:creationId xmlns:p14="http://schemas.microsoft.com/office/powerpoint/2010/main" val="270346582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AFB82-689B-76E9-50E8-F96F72829E02}"/>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CFF451CB-936D-0B02-036E-CB7E9F32EC46}"/>
              </a:ext>
            </a:extLst>
          </p:cNvPr>
          <p:cNvSpPr/>
          <p:nvPr/>
        </p:nvSpPr>
        <p:spPr>
          <a:xfrm>
            <a:off x="4429933" y="780630"/>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1-introduction</a:t>
            </a:r>
          </a:p>
        </p:txBody>
      </p:sp>
      <p:sp>
        <p:nvSpPr>
          <p:cNvPr id="3" name="Rectangle : coins arrondis 2">
            <a:extLst>
              <a:ext uri="{FF2B5EF4-FFF2-40B4-BE49-F238E27FC236}">
                <a16:creationId xmlns:a16="http://schemas.microsoft.com/office/drawing/2014/main" id="{CE4DB0F4-FC38-2AF3-212C-F72DD5ADB2AE}"/>
              </a:ext>
            </a:extLst>
          </p:cNvPr>
          <p:cNvSpPr/>
          <p:nvPr/>
        </p:nvSpPr>
        <p:spPr>
          <a:xfrm>
            <a:off x="11773704" y="1755230"/>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2-Base méthodologique</a:t>
            </a:r>
          </a:p>
        </p:txBody>
      </p:sp>
      <p:sp>
        <p:nvSpPr>
          <p:cNvPr id="4" name="Rectangle : coins arrondis 3">
            <a:extLst>
              <a:ext uri="{FF2B5EF4-FFF2-40B4-BE49-F238E27FC236}">
                <a16:creationId xmlns:a16="http://schemas.microsoft.com/office/drawing/2014/main" id="{EF382BA5-C69A-C32E-494A-087A2D4A7A57}"/>
              </a:ext>
            </a:extLst>
          </p:cNvPr>
          <p:cNvSpPr/>
          <p:nvPr/>
        </p:nvSpPr>
        <p:spPr>
          <a:xfrm>
            <a:off x="11773703" y="2876486"/>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3-Résultats et discussion</a:t>
            </a:r>
          </a:p>
        </p:txBody>
      </p:sp>
      <p:sp>
        <p:nvSpPr>
          <p:cNvPr id="5" name="Rectangle : coins arrondis 4">
            <a:extLst>
              <a:ext uri="{FF2B5EF4-FFF2-40B4-BE49-F238E27FC236}">
                <a16:creationId xmlns:a16="http://schemas.microsoft.com/office/drawing/2014/main" id="{6599D40C-E201-0C6D-C638-FFF06094B05B}"/>
              </a:ext>
            </a:extLst>
          </p:cNvPr>
          <p:cNvSpPr/>
          <p:nvPr/>
        </p:nvSpPr>
        <p:spPr>
          <a:xfrm>
            <a:off x="11773703" y="3997742"/>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4-Conclusion générale</a:t>
            </a:r>
          </a:p>
        </p:txBody>
      </p:sp>
      <p:sp>
        <p:nvSpPr>
          <p:cNvPr id="6" name="Rectangle : coins arrondis 5">
            <a:extLst>
              <a:ext uri="{FF2B5EF4-FFF2-40B4-BE49-F238E27FC236}">
                <a16:creationId xmlns:a16="http://schemas.microsoft.com/office/drawing/2014/main" id="{D8A650DB-D220-D7E3-FAD0-E96A709DBC79}"/>
              </a:ext>
            </a:extLst>
          </p:cNvPr>
          <p:cNvSpPr/>
          <p:nvPr/>
        </p:nvSpPr>
        <p:spPr>
          <a:xfrm>
            <a:off x="125801" y="1943821"/>
            <a:ext cx="2717411" cy="602111"/>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Problématique</a:t>
            </a:r>
          </a:p>
        </p:txBody>
      </p:sp>
      <p:sp>
        <p:nvSpPr>
          <p:cNvPr id="8" name="ZoneTexte 7">
            <a:extLst>
              <a:ext uri="{FF2B5EF4-FFF2-40B4-BE49-F238E27FC236}">
                <a16:creationId xmlns:a16="http://schemas.microsoft.com/office/drawing/2014/main" id="{ABF8179D-5C63-263B-F0E8-64C9364D32D1}"/>
              </a:ext>
            </a:extLst>
          </p:cNvPr>
          <p:cNvSpPr txBox="1"/>
          <p:nvPr/>
        </p:nvSpPr>
        <p:spPr>
          <a:xfrm>
            <a:off x="614364" y="2920844"/>
            <a:ext cx="10572750" cy="1200329"/>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Quelles sont les pratiques alimentaires adoptées dans les exploitations bovines laitières affiliées aux laiteries dans la wilaya de Skikda ?</a:t>
            </a:r>
          </a:p>
          <a:p>
            <a:r>
              <a:rPr lang="fr-FR" dirty="0">
                <a:latin typeface="Arial" panose="020B0604020202020204" pitchFamily="34" charset="0"/>
                <a:cs typeface="Arial" panose="020B0604020202020204" pitchFamily="34" charset="0"/>
              </a:rPr>
              <a:t>Ces exploitations utilisent-elles des méthodes de rationnement scientifique ?</a:t>
            </a:r>
          </a:p>
          <a:p>
            <a:r>
              <a:rPr lang="fr-FR" dirty="0">
                <a:latin typeface="Arial" panose="020B0604020202020204" pitchFamily="34" charset="0"/>
                <a:cs typeface="Arial" panose="020B0604020202020204" pitchFamily="34" charset="0"/>
              </a:rPr>
              <a:t>Et quel est l’impact de ces pratiques sur la production laitière ?</a:t>
            </a:r>
          </a:p>
        </p:txBody>
      </p:sp>
    </p:spTree>
    <p:extLst>
      <p:ext uri="{BB962C8B-B14F-4D97-AF65-F5344CB8AC3E}">
        <p14:creationId xmlns:p14="http://schemas.microsoft.com/office/powerpoint/2010/main" val="48488808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64DF1-4561-828B-C42E-5941E0A99C87}"/>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B3E1D0F4-51DE-D0D2-FB89-7DC99B3BB33B}"/>
              </a:ext>
            </a:extLst>
          </p:cNvPr>
          <p:cNvSpPr/>
          <p:nvPr/>
        </p:nvSpPr>
        <p:spPr>
          <a:xfrm>
            <a:off x="11944257" y="60712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introduction</a:t>
            </a:r>
          </a:p>
        </p:txBody>
      </p:sp>
      <p:sp>
        <p:nvSpPr>
          <p:cNvPr id="3" name="Rectangle : coins arrondis 2">
            <a:extLst>
              <a:ext uri="{FF2B5EF4-FFF2-40B4-BE49-F238E27FC236}">
                <a16:creationId xmlns:a16="http://schemas.microsoft.com/office/drawing/2014/main" id="{FD94A37A-7275-96DE-A670-4744C498F0B0}"/>
              </a:ext>
            </a:extLst>
          </p:cNvPr>
          <p:cNvSpPr/>
          <p:nvPr/>
        </p:nvSpPr>
        <p:spPr>
          <a:xfrm>
            <a:off x="4429932" y="27740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Base méthodologique</a:t>
            </a:r>
          </a:p>
        </p:txBody>
      </p:sp>
      <p:sp>
        <p:nvSpPr>
          <p:cNvPr id="4" name="Rectangle : coins arrondis 3">
            <a:extLst>
              <a:ext uri="{FF2B5EF4-FFF2-40B4-BE49-F238E27FC236}">
                <a16:creationId xmlns:a16="http://schemas.microsoft.com/office/drawing/2014/main" id="{F18044A8-3667-A57B-52F2-14F4D40258A7}"/>
              </a:ext>
            </a:extLst>
          </p:cNvPr>
          <p:cNvSpPr/>
          <p:nvPr/>
        </p:nvSpPr>
        <p:spPr>
          <a:xfrm>
            <a:off x="11944258" y="2776473"/>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Résultats et discussion</a:t>
            </a:r>
          </a:p>
        </p:txBody>
      </p:sp>
      <p:sp>
        <p:nvSpPr>
          <p:cNvPr id="5" name="Rectangle : coins arrondis 4">
            <a:extLst>
              <a:ext uri="{FF2B5EF4-FFF2-40B4-BE49-F238E27FC236}">
                <a16:creationId xmlns:a16="http://schemas.microsoft.com/office/drawing/2014/main" id="{18C751FA-7F38-9CD1-0126-2C6409CB5292}"/>
              </a:ext>
            </a:extLst>
          </p:cNvPr>
          <p:cNvSpPr/>
          <p:nvPr/>
        </p:nvSpPr>
        <p:spPr>
          <a:xfrm>
            <a:off x="11944258" y="3959136"/>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Conclusion générale</a:t>
            </a:r>
          </a:p>
        </p:txBody>
      </p:sp>
      <p:sp>
        <p:nvSpPr>
          <p:cNvPr id="6" name="ZoneTexte 5">
            <a:extLst>
              <a:ext uri="{FF2B5EF4-FFF2-40B4-BE49-F238E27FC236}">
                <a16:creationId xmlns:a16="http://schemas.microsoft.com/office/drawing/2014/main" id="{360ACBF2-7DE0-73A8-F72E-CABEF32DD648}"/>
              </a:ext>
            </a:extLst>
          </p:cNvPr>
          <p:cNvSpPr txBox="1"/>
          <p:nvPr/>
        </p:nvSpPr>
        <p:spPr>
          <a:xfrm>
            <a:off x="700893" y="1894551"/>
            <a:ext cx="9328931" cy="2554545"/>
          </a:xfrm>
          <a:prstGeom prst="rect">
            <a:avLst/>
          </a:prstGeom>
          <a:noFill/>
        </p:spPr>
        <p:txBody>
          <a:bodyPr wrap="square" rtlCol="0">
            <a:spAutoFit/>
          </a:bodyPr>
          <a:lstStyle/>
          <a:p>
            <a:r>
              <a:rPr lang="fr-FR" b="1" dirty="0">
                <a:latin typeface="Arial" panose="020B0604020202020204" pitchFamily="34" charset="0"/>
                <a:cs typeface="Arial" panose="020B0604020202020204" pitchFamily="34" charset="0"/>
              </a:rPr>
              <a:t> </a:t>
            </a:r>
            <a:r>
              <a:rPr lang="fr-FR" sz="2000" b="1" dirty="0">
                <a:latin typeface="Arial Black" panose="020B0A04020102020204" pitchFamily="34" charset="0"/>
                <a:cs typeface="Arial" panose="020B0604020202020204" pitchFamily="34" charset="0"/>
              </a:rPr>
              <a:t>Zone d’étude : Wilaya de Skikda</a:t>
            </a:r>
          </a:p>
          <a:p>
            <a:endParaRPr lang="fr-FR" sz="2000" b="1" dirty="0">
              <a:latin typeface="Arial" panose="020B06040202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Située à l’est du littoral algérien (4 026 km², dont 130 km² de côtes)</a:t>
            </a:r>
          </a:p>
          <a:p>
            <a:r>
              <a:rPr lang="fr-FR" sz="2000" dirty="0">
                <a:latin typeface="Arial" panose="020B0604020202020204" pitchFamily="34" charset="0"/>
                <a:cs typeface="Arial" panose="020B0604020202020204" pitchFamily="34" charset="0"/>
              </a:rPr>
              <a:t>Composée de 13 daïras et 38 communes</a:t>
            </a:r>
          </a:p>
          <a:p>
            <a:r>
              <a:rPr lang="fr-FR" sz="2000" dirty="0">
                <a:latin typeface="Arial" panose="020B0604020202020204" pitchFamily="34" charset="0"/>
                <a:cs typeface="Arial" panose="020B0604020202020204" pitchFamily="34" charset="0"/>
              </a:rPr>
              <a:t>Climat : subhumide supérieur, forte influence maritime, ~700 mm de pluie/an</a:t>
            </a:r>
          </a:p>
          <a:p>
            <a:r>
              <a:rPr lang="fr-FR" sz="2000" dirty="0">
                <a:latin typeface="Arial" panose="020B0604020202020204" pitchFamily="34" charset="0"/>
                <a:cs typeface="Arial" panose="020B0604020202020204" pitchFamily="34" charset="0"/>
              </a:rPr>
              <a:t>SAU = 56,6 % de la SAT (193 197 ha), fourrages = 7 % de la SAU</a:t>
            </a:r>
          </a:p>
          <a:p>
            <a:r>
              <a:rPr lang="fr-FR" sz="2000" dirty="0">
                <a:latin typeface="Arial" panose="020B0604020202020204" pitchFamily="34" charset="0"/>
                <a:cs typeface="Arial" panose="020B0604020202020204" pitchFamily="34" charset="0"/>
              </a:rPr>
              <a:t>Élevage diversifié : bovins, ovins, caprins, volaille</a:t>
            </a:r>
          </a:p>
          <a:p>
            <a:r>
              <a:rPr lang="fr-FR" sz="2000" dirty="0">
                <a:latin typeface="Arial" panose="020B0604020202020204" pitchFamily="34" charset="0"/>
                <a:cs typeface="Arial" panose="020B0604020202020204" pitchFamily="34" charset="0"/>
              </a:rPr>
              <a:t>Zones à forte densité bovine : Beni </a:t>
            </a:r>
            <a:r>
              <a:rPr lang="fr-FR" sz="2000" dirty="0" err="1">
                <a:latin typeface="Arial" panose="020B0604020202020204" pitchFamily="34" charset="0"/>
                <a:cs typeface="Arial" panose="020B0604020202020204" pitchFamily="34" charset="0"/>
              </a:rPr>
              <a:t>Ouelbane</a:t>
            </a:r>
            <a:r>
              <a:rPr lang="fr-FR" sz="2000" dirty="0">
                <a:latin typeface="Arial" panose="020B0604020202020204" pitchFamily="34" charset="0"/>
                <a:cs typeface="Arial" panose="020B0604020202020204" pitchFamily="34" charset="0"/>
              </a:rPr>
              <a:t>, </a:t>
            </a:r>
            <a:r>
              <a:rPr lang="fr-FR" sz="2000" dirty="0" err="1">
                <a:latin typeface="Arial" panose="020B0604020202020204" pitchFamily="34" charset="0"/>
                <a:cs typeface="Arial" panose="020B0604020202020204" pitchFamily="34" charset="0"/>
              </a:rPr>
              <a:t>Azzaba</a:t>
            </a:r>
            <a:r>
              <a:rPr lang="fr-FR" sz="2000" dirty="0">
                <a:latin typeface="Arial" panose="020B0604020202020204" pitchFamily="34" charset="0"/>
                <a:cs typeface="Arial" panose="020B0604020202020204" pitchFamily="34" charset="0"/>
              </a:rPr>
              <a:t>, Bin El </a:t>
            </a:r>
            <a:r>
              <a:rPr lang="fr-FR" sz="2000" dirty="0" err="1">
                <a:latin typeface="Arial" panose="020B0604020202020204" pitchFamily="34" charset="0"/>
                <a:cs typeface="Arial" panose="020B0604020202020204" pitchFamily="34" charset="0"/>
              </a:rPr>
              <a:t>Ouidane</a:t>
            </a:r>
            <a:r>
              <a:rPr lang="fr-FR" sz="2000" dirty="0">
                <a:latin typeface="Arial" panose="020B0604020202020204" pitchFamily="34" charset="0"/>
                <a:cs typeface="Arial" panose="020B0604020202020204" pitchFamily="34" charset="0"/>
              </a:rPr>
              <a:t>, Collo</a:t>
            </a:r>
          </a:p>
        </p:txBody>
      </p:sp>
    </p:spTree>
    <p:extLst>
      <p:ext uri="{BB962C8B-B14F-4D97-AF65-F5344CB8AC3E}">
        <p14:creationId xmlns:p14="http://schemas.microsoft.com/office/powerpoint/2010/main" val="310847564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97556-8265-44E9-EC50-CBC60949349C}"/>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E5AF9D03-18EB-BA83-4E8B-365C4A7B9277}"/>
              </a:ext>
            </a:extLst>
          </p:cNvPr>
          <p:cNvSpPr/>
          <p:nvPr/>
        </p:nvSpPr>
        <p:spPr>
          <a:xfrm>
            <a:off x="11944257" y="60712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introduction</a:t>
            </a:r>
          </a:p>
        </p:txBody>
      </p:sp>
      <p:sp>
        <p:nvSpPr>
          <p:cNvPr id="3" name="Rectangle : coins arrondis 2">
            <a:extLst>
              <a:ext uri="{FF2B5EF4-FFF2-40B4-BE49-F238E27FC236}">
                <a16:creationId xmlns:a16="http://schemas.microsoft.com/office/drawing/2014/main" id="{DFBBFAD9-E791-2348-CD0B-3BF6BC925BD1}"/>
              </a:ext>
            </a:extLst>
          </p:cNvPr>
          <p:cNvSpPr/>
          <p:nvPr/>
        </p:nvSpPr>
        <p:spPr>
          <a:xfrm>
            <a:off x="4429932" y="27740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Base méthodologique</a:t>
            </a:r>
          </a:p>
        </p:txBody>
      </p:sp>
      <p:sp>
        <p:nvSpPr>
          <p:cNvPr id="4" name="Rectangle : coins arrondis 3">
            <a:extLst>
              <a:ext uri="{FF2B5EF4-FFF2-40B4-BE49-F238E27FC236}">
                <a16:creationId xmlns:a16="http://schemas.microsoft.com/office/drawing/2014/main" id="{41A38078-A53B-BB71-9EF9-445D39F23A38}"/>
              </a:ext>
            </a:extLst>
          </p:cNvPr>
          <p:cNvSpPr/>
          <p:nvPr/>
        </p:nvSpPr>
        <p:spPr>
          <a:xfrm>
            <a:off x="11944258" y="2776473"/>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Résultats et discussion</a:t>
            </a:r>
          </a:p>
        </p:txBody>
      </p:sp>
      <p:sp>
        <p:nvSpPr>
          <p:cNvPr id="5" name="Rectangle : coins arrondis 4">
            <a:extLst>
              <a:ext uri="{FF2B5EF4-FFF2-40B4-BE49-F238E27FC236}">
                <a16:creationId xmlns:a16="http://schemas.microsoft.com/office/drawing/2014/main" id="{3F0C2FCF-7249-C94E-D0CF-341775351FC8}"/>
              </a:ext>
            </a:extLst>
          </p:cNvPr>
          <p:cNvSpPr/>
          <p:nvPr/>
        </p:nvSpPr>
        <p:spPr>
          <a:xfrm>
            <a:off x="11944258" y="3959136"/>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Conclusion générale</a:t>
            </a:r>
          </a:p>
        </p:txBody>
      </p:sp>
      <p:sp>
        <p:nvSpPr>
          <p:cNvPr id="6" name="ZoneTexte 5">
            <a:extLst>
              <a:ext uri="{FF2B5EF4-FFF2-40B4-BE49-F238E27FC236}">
                <a16:creationId xmlns:a16="http://schemas.microsoft.com/office/drawing/2014/main" id="{7CEE7368-B70F-C16D-0D1F-A2559B26D60C}"/>
              </a:ext>
            </a:extLst>
          </p:cNvPr>
          <p:cNvSpPr txBox="1"/>
          <p:nvPr/>
        </p:nvSpPr>
        <p:spPr>
          <a:xfrm>
            <a:off x="700893" y="1894551"/>
            <a:ext cx="9328931" cy="2246769"/>
          </a:xfrm>
          <a:prstGeom prst="rect">
            <a:avLst/>
          </a:prstGeom>
          <a:noFill/>
        </p:spPr>
        <p:txBody>
          <a:bodyPr wrap="square" rtlCol="0">
            <a:spAutoFit/>
          </a:bodyPr>
          <a:lstStyle/>
          <a:p>
            <a:r>
              <a:rPr lang="fr-FR" sz="2000" b="1" dirty="0">
                <a:latin typeface="Arial Black" panose="020B0A04020102020204" pitchFamily="34" charset="0"/>
                <a:cs typeface="Arial" panose="020B0604020202020204" pitchFamily="34" charset="0"/>
              </a:rPr>
              <a:t>Objectif d’étude</a:t>
            </a:r>
          </a:p>
          <a:p>
            <a:endParaRPr lang="fr-FR" sz="2000" b="1" dirty="0">
              <a:latin typeface="Arial Black" panose="020B0A04020102020204" pitchFamily="34" charset="0"/>
              <a:cs typeface="Arial" panose="020B0604020202020204" pitchFamily="34" charset="0"/>
            </a:endParaRPr>
          </a:p>
          <a:p>
            <a:r>
              <a:rPr lang="fr-FR" sz="2000" dirty="0">
                <a:latin typeface="Arial" panose="020B0604020202020204" pitchFamily="34" charset="0"/>
                <a:cs typeface="Arial" panose="020B0604020202020204" pitchFamily="34" charset="0"/>
              </a:rPr>
              <a:t>L’objectif de cette étude est d’analyser la conduite alimentaire dans vingt exploitations laitières de la wilaya de Skikda, en lien avec les unités de collecte, en mettant l’accent sur la nature des rations utilisées, l’usage des concentrés, les modes de conservation des fourrages, ainsi que la présence ou non d’une démarche scientifique dans la gestion de l’alimentation animale.</a:t>
            </a:r>
          </a:p>
        </p:txBody>
      </p:sp>
    </p:spTree>
    <p:extLst>
      <p:ext uri="{BB962C8B-B14F-4D97-AF65-F5344CB8AC3E}">
        <p14:creationId xmlns:p14="http://schemas.microsoft.com/office/powerpoint/2010/main" val="29356002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68ADA-503B-54EA-0854-3CFEDE34B6A7}"/>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EF4ECCE6-8BE8-521E-B40B-A4A711D140CF}"/>
              </a:ext>
            </a:extLst>
          </p:cNvPr>
          <p:cNvSpPr/>
          <p:nvPr/>
        </p:nvSpPr>
        <p:spPr>
          <a:xfrm>
            <a:off x="11944257" y="60712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introduction</a:t>
            </a:r>
          </a:p>
        </p:txBody>
      </p:sp>
      <p:sp>
        <p:nvSpPr>
          <p:cNvPr id="3" name="Rectangle : coins arrondis 2">
            <a:extLst>
              <a:ext uri="{FF2B5EF4-FFF2-40B4-BE49-F238E27FC236}">
                <a16:creationId xmlns:a16="http://schemas.microsoft.com/office/drawing/2014/main" id="{C4F6844F-2640-7299-DB07-5A1E1E19BE51}"/>
              </a:ext>
            </a:extLst>
          </p:cNvPr>
          <p:cNvSpPr/>
          <p:nvPr/>
        </p:nvSpPr>
        <p:spPr>
          <a:xfrm>
            <a:off x="4429932" y="27740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Base méthodologique</a:t>
            </a:r>
          </a:p>
        </p:txBody>
      </p:sp>
      <p:sp>
        <p:nvSpPr>
          <p:cNvPr id="4" name="Rectangle : coins arrondis 3">
            <a:extLst>
              <a:ext uri="{FF2B5EF4-FFF2-40B4-BE49-F238E27FC236}">
                <a16:creationId xmlns:a16="http://schemas.microsoft.com/office/drawing/2014/main" id="{5DBD24EC-C64C-DE30-32FB-7C58D11EF3F8}"/>
              </a:ext>
            </a:extLst>
          </p:cNvPr>
          <p:cNvSpPr/>
          <p:nvPr/>
        </p:nvSpPr>
        <p:spPr>
          <a:xfrm>
            <a:off x="11944258" y="2776473"/>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Résultats et discussion</a:t>
            </a:r>
          </a:p>
        </p:txBody>
      </p:sp>
      <p:sp>
        <p:nvSpPr>
          <p:cNvPr id="5" name="Rectangle : coins arrondis 4">
            <a:extLst>
              <a:ext uri="{FF2B5EF4-FFF2-40B4-BE49-F238E27FC236}">
                <a16:creationId xmlns:a16="http://schemas.microsoft.com/office/drawing/2014/main" id="{642ABFEA-4BAD-FD1B-901E-36D2E0E56132}"/>
              </a:ext>
            </a:extLst>
          </p:cNvPr>
          <p:cNvSpPr/>
          <p:nvPr/>
        </p:nvSpPr>
        <p:spPr>
          <a:xfrm>
            <a:off x="11944258" y="3959136"/>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Conclusion générale</a:t>
            </a:r>
          </a:p>
        </p:txBody>
      </p:sp>
      <p:sp>
        <p:nvSpPr>
          <p:cNvPr id="6" name="ZoneTexte 5">
            <a:extLst>
              <a:ext uri="{FF2B5EF4-FFF2-40B4-BE49-F238E27FC236}">
                <a16:creationId xmlns:a16="http://schemas.microsoft.com/office/drawing/2014/main" id="{A0F40C02-DE47-E764-D4D9-0BE2F3A91FD9}"/>
              </a:ext>
            </a:extLst>
          </p:cNvPr>
          <p:cNvSpPr txBox="1"/>
          <p:nvPr/>
        </p:nvSpPr>
        <p:spPr>
          <a:xfrm>
            <a:off x="700893" y="1894551"/>
            <a:ext cx="9328931" cy="3170099"/>
          </a:xfrm>
          <a:prstGeom prst="rect">
            <a:avLst/>
          </a:prstGeom>
          <a:noFill/>
        </p:spPr>
        <p:txBody>
          <a:bodyPr wrap="square" rtlCol="0">
            <a:spAutoFit/>
          </a:bodyPr>
          <a:lstStyle/>
          <a:p>
            <a:r>
              <a:rPr lang="fr-FR" sz="2000" b="1" dirty="0">
                <a:latin typeface="Arial" panose="020B0604020202020204" pitchFamily="34" charset="0"/>
                <a:cs typeface="Arial" panose="020B0604020202020204" pitchFamily="34" charset="0"/>
              </a:rPr>
              <a:t>Démarche </a:t>
            </a:r>
            <a:r>
              <a:rPr lang="fr-FR" sz="2000" b="1" dirty="0" err="1">
                <a:latin typeface="Arial" panose="020B0604020202020204" pitchFamily="34" charset="0"/>
                <a:cs typeface="Arial" panose="020B0604020202020204" pitchFamily="34" charset="0"/>
              </a:rPr>
              <a:t>méthodologiquhe</a:t>
            </a:r>
            <a:endParaRPr lang="fr-FR" sz="2000" b="1" dirty="0">
              <a:latin typeface="Arial Black" panose="020B0A04020102020204" pitchFamily="34" charset="0"/>
              <a:cs typeface="Arial" panose="020B0604020202020204" pitchFamily="34" charset="0"/>
            </a:endParaRPr>
          </a:p>
          <a:p>
            <a:endParaRPr lang="fr-FR" sz="2000" b="1" dirty="0">
              <a:latin typeface="Arial" panose="020B0604020202020204" pitchFamily="34" charset="0"/>
              <a:cs typeface="Arial" panose="020B0604020202020204" pitchFamily="34" charset="0"/>
            </a:endParaRPr>
          </a:p>
          <a:p>
            <a:r>
              <a:rPr lang="fr-FR" sz="2000" b="1" dirty="0">
                <a:latin typeface="Arial" panose="020B0604020202020204" pitchFamily="34" charset="0"/>
                <a:cs typeface="Arial" panose="020B0604020202020204" pitchFamily="34" charset="0"/>
              </a:rPr>
              <a:t>Choix de la zone </a:t>
            </a:r>
            <a:r>
              <a:rPr lang="fr-FR" sz="2000" dirty="0">
                <a:latin typeface="Arial" panose="020B0604020202020204" pitchFamily="34" charset="0"/>
                <a:cs typeface="Arial" panose="020B0604020202020204" pitchFamily="34" charset="0"/>
              </a:rPr>
              <a:t>: diversité géographique et agricole</a:t>
            </a:r>
          </a:p>
          <a:p>
            <a:r>
              <a:rPr lang="fr-FR" sz="2000" b="1" dirty="0">
                <a:latin typeface="Arial" panose="020B0604020202020204" pitchFamily="34" charset="0"/>
                <a:cs typeface="Arial" panose="020B0604020202020204" pitchFamily="34" charset="0"/>
              </a:rPr>
              <a:t>Préparation du questionnaire </a:t>
            </a:r>
            <a:r>
              <a:rPr lang="fr-FR" sz="2000" dirty="0">
                <a:latin typeface="Arial" panose="020B0604020202020204" pitchFamily="34" charset="0"/>
                <a:cs typeface="Arial" panose="020B0604020202020204" pitchFamily="34" charset="0"/>
              </a:rPr>
              <a:t>: structuré en plusieurs rubriques (exploitation, éleveur, alimentation, troupeau, production)</a:t>
            </a:r>
          </a:p>
          <a:p>
            <a:r>
              <a:rPr lang="fr-FR" sz="2000" b="1" dirty="0">
                <a:latin typeface="Arial" panose="020B0604020202020204" pitchFamily="34" charset="0"/>
                <a:cs typeface="Arial" panose="020B0604020202020204" pitchFamily="34" charset="0"/>
              </a:rPr>
              <a:t>Pré-enquête </a:t>
            </a:r>
            <a:r>
              <a:rPr lang="fr-FR" sz="2000" dirty="0">
                <a:latin typeface="Arial" panose="020B0604020202020204" pitchFamily="34" charset="0"/>
                <a:cs typeface="Arial" panose="020B0604020202020204" pitchFamily="34" charset="0"/>
              </a:rPr>
              <a:t>: visite accompagnée des encadrants, explication de l’objectif </a:t>
            </a:r>
            <a:r>
              <a:rPr lang="fr-FR" sz="2000" b="1" dirty="0">
                <a:latin typeface="Arial" panose="020B0604020202020204" pitchFamily="34" charset="0"/>
                <a:cs typeface="Arial" panose="020B0604020202020204" pitchFamily="34" charset="0"/>
              </a:rPr>
              <a:t>Sélection des exploitations </a:t>
            </a:r>
            <a:r>
              <a:rPr lang="fr-FR" sz="2000" dirty="0">
                <a:latin typeface="Arial" panose="020B0604020202020204" pitchFamily="34" charset="0"/>
                <a:cs typeface="Arial" panose="020B0604020202020204" pitchFamily="34" charset="0"/>
              </a:rPr>
              <a:t>: selon la disponibilité des éleveurs </a:t>
            </a:r>
          </a:p>
          <a:p>
            <a:r>
              <a:rPr lang="fr-FR" sz="2000" b="1" dirty="0">
                <a:latin typeface="Arial" panose="020B0604020202020204" pitchFamily="34" charset="0"/>
                <a:cs typeface="Arial" panose="020B0604020202020204" pitchFamily="34" charset="0"/>
              </a:rPr>
              <a:t>Conduite de l’enquête </a:t>
            </a:r>
            <a:r>
              <a:rPr lang="fr-FR" sz="2000" dirty="0">
                <a:latin typeface="Arial" panose="020B0604020202020204" pitchFamily="34" charset="0"/>
                <a:cs typeface="Arial" panose="020B0604020202020204" pitchFamily="34" charset="0"/>
              </a:rPr>
              <a:t>: 20-30 min/entretien, données parfois imprécises Analyse des données : tri, saisie sur Excel, analyse descriptive (moyennes, fréquences, graphiques)</a:t>
            </a:r>
          </a:p>
        </p:txBody>
      </p:sp>
    </p:spTree>
    <p:extLst>
      <p:ext uri="{BB962C8B-B14F-4D97-AF65-F5344CB8AC3E}">
        <p14:creationId xmlns:p14="http://schemas.microsoft.com/office/powerpoint/2010/main" val="31073480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61811-0D00-C1B2-8B6E-D7C288168B59}"/>
            </a:ext>
          </a:extLst>
        </p:cNvPr>
        <p:cNvGrpSpPr/>
        <p:nvPr/>
      </p:nvGrpSpPr>
      <p:grpSpPr>
        <a:xfrm>
          <a:off x="0" y="0"/>
          <a:ext cx="0" cy="0"/>
          <a:chOff x="0" y="0"/>
          <a:chExt cx="0" cy="0"/>
        </a:xfrm>
      </p:grpSpPr>
      <p:sp>
        <p:nvSpPr>
          <p:cNvPr id="2" name="Rectangle : coins arrondis 1">
            <a:extLst>
              <a:ext uri="{FF2B5EF4-FFF2-40B4-BE49-F238E27FC236}">
                <a16:creationId xmlns:a16="http://schemas.microsoft.com/office/drawing/2014/main" id="{FA5EBDB8-5F3E-8C95-325F-77CCCF08B723}"/>
              </a:ext>
            </a:extLst>
          </p:cNvPr>
          <p:cNvSpPr/>
          <p:nvPr/>
        </p:nvSpPr>
        <p:spPr>
          <a:xfrm>
            <a:off x="11944257" y="60712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introduction</a:t>
            </a:r>
          </a:p>
        </p:txBody>
      </p:sp>
      <p:sp>
        <p:nvSpPr>
          <p:cNvPr id="3" name="Rectangle : coins arrondis 2">
            <a:extLst>
              <a:ext uri="{FF2B5EF4-FFF2-40B4-BE49-F238E27FC236}">
                <a16:creationId xmlns:a16="http://schemas.microsoft.com/office/drawing/2014/main" id="{A2C661EC-F556-4FB0-93D5-A50C340689C4}"/>
              </a:ext>
            </a:extLst>
          </p:cNvPr>
          <p:cNvSpPr/>
          <p:nvPr/>
        </p:nvSpPr>
        <p:spPr>
          <a:xfrm>
            <a:off x="4429932" y="277408"/>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Base méthodologique</a:t>
            </a:r>
          </a:p>
        </p:txBody>
      </p:sp>
      <p:sp>
        <p:nvSpPr>
          <p:cNvPr id="4" name="Rectangle : coins arrondis 3">
            <a:extLst>
              <a:ext uri="{FF2B5EF4-FFF2-40B4-BE49-F238E27FC236}">
                <a16:creationId xmlns:a16="http://schemas.microsoft.com/office/drawing/2014/main" id="{10BA1111-2ADC-F4FA-22E7-7FA57FB17FD4}"/>
              </a:ext>
            </a:extLst>
          </p:cNvPr>
          <p:cNvSpPr/>
          <p:nvPr/>
        </p:nvSpPr>
        <p:spPr>
          <a:xfrm>
            <a:off x="11944258" y="2776473"/>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Résultats et discussion</a:t>
            </a:r>
          </a:p>
        </p:txBody>
      </p:sp>
      <p:sp>
        <p:nvSpPr>
          <p:cNvPr id="5" name="Rectangle : coins arrondis 4">
            <a:extLst>
              <a:ext uri="{FF2B5EF4-FFF2-40B4-BE49-F238E27FC236}">
                <a16:creationId xmlns:a16="http://schemas.microsoft.com/office/drawing/2014/main" id="{D4BC7BD1-A5C0-F56C-63ED-C765C8B3A400}"/>
              </a:ext>
            </a:extLst>
          </p:cNvPr>
          <p:cNvSpPr/>
          <p:nvPr/>
        </p:nvSpPr>
        <p:spPr>
          <a:xfrm>
            <a:off x="11944258" y="3959136"/>
            <a:ext cx="3332135" cy="790702"/>
          </a:xfrm>
          <a:prstGeom prst="round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b="1" dirty="0"/>
              <a:t>Conclusion générale</a:t>
            </a:r>
          </a:p>
        </p:txBody>
      </p:sp>
      <p:sp>
        <p:nvSpPr>
          <p:cNvPr id="6" name="ZoneTexte 5">
            <a:extLst>
              <a:ext uri="{FF2B5EF4-FFF2-40B4-BE49-F238E27FC236}">
                <a16:creationId xmlns:a16="http://schemas.microsoft.com/office/drawing/2014/main" id="{D5BABC49-1F49-C12B-B157-C1A238F60894}"/>
              </a:ext>
            </a:extLst>
          </p:cNvPr>
          <p:cNvSpPr txBox="1"/>
          <p:nvPr/>
        </p:nvSpPr>
        <p:spPr>
          <a:xfrm>
            <a:off x="700893" y="1894551"/>
            <a:ext cx="9328931" cy="1323439"/>
          </a:xfrm>
          <a:prstGeom prst="rect">
            <a:avLst/>
          </a:prstGeom>
          <a:noFill/>
        </p:spPr>
        <p:txBody>
          <a:bodyPr wrap="square" rtlCol="0">
            <a:spAutoFit/>
          </a:bodyPr>
          <a:lstStyle/>
          <a:p>
            <a:r>
              <a:rPr lang="fr-FR" sz="2000" b="1" dirty="0">
                <a:latin typeface="Arial Black" panose="020B0A04020102020204" pitchFamily="34" charset="0"/>
                <a:cs typeface="Arial" panose="020B0604020202020204" pitchFamily="34" charset="0"/>
              </a:rPr>
              <a:t>Echantillon analysée</a:t>
            </a:r>
          </a:p>
          <a:p>
            <a:endParaRPr lang="fr-FR" sz="2000" b="1" dirty="0">
              <a:latin typeface="Arial" panose="020B0604020202020204" pitchFamily="34" charset="0"/>
              <a:cs typeface="Arial" panose="020B0604020202020204" pitchFamily="34" charset="0"/>
            </a:endParaRPr>
          </a:p>
          <a:p>
            <a:pPr>
              <a:buFont typeface="Arial" panose="020B0604020202020204" pitchFamily="34" charset="0"/>
              <a:buChar char="•"/>
            </a:pPr>
            <a:r>
              <a:rPr lang="fr-FR" sz="2000" b="1" dirty="0">
                <a:latin typeface="Arial" panose="020B0604020202020204" pitchFamily="34" charset="0"/>
                <a:cs typeface="Arial" panose="020B0604020202020204" pitchFamily="34" charset="0"/>
              </a:rPr>
              <a:t>131 vaches laitières BLM </a:t>
            </a:r>
            <a:r>
              <a:rPr lang="fr-FR" sz="2000" dirty="0">
                <a:latin typeface="Arial" panose="020B0604020202020204" pitchFamily="34" charset="0"/>
                <a:cs typeface="Arial" panose="020B0604020202020204" pitchFamily="34" charset="0"/>
              </a:rPr>
              <a:t>réparties sur </a:t>
            </a:r>
            <a:r>
              <a:rPr lang="fr-FR" sz="2000" b="1" dirty="0">
                <a:latin typeface="Arial" panose="020B0604020202020204" pitchFamily="34" charset="0"/>
                <a:cs typeface="Arial" panose="020B0604020202020204" pitchFamily="34" charset="0"/>
              </a:rPr>
              <a:t>20 exploitations</a:t>
            </a:r>
            <a:r>
              <a:rPr lang="fr-FR" sz="2000" dirty="0">
                <a:latin typeface="Arial" panose="020B0604020202020204" pitchFamily="34" charset="0"/>
                <a:cs typeface="Arial" panose="020B0604020202020204" pitchFamily="34" charset="0"/>
              </a:rPr>
              <a:t> avec </a:t>
            </a:r>
            <a:r>
              <a:rPr lang="fr-FR" sz="2000" b="1" dirty="0">
                <a:latin typeface="Arial" panose="020B0604020202020204" pitchFamily="34" charset="0"/>
                <a:cs typeface="Arial" panose="020B0604020202020204" pitchFamily="34" charset="0"/>
              </a:rPr>
              <a:t> </a:t>
            </a:r>
            <a:r>
              <a:rPr lang="fr-FR" sz="2000" dirty="0">
                <a:latin typeface="Arial" panose="020B0604020202020204" pitchFamily="34" charset="0"/>
                <a:cs typeface="Arial" panose="020B0604020202020204" pitchFamily="34" charset="0"/>
              </a:rPr>
              <a:t>Observation détaillée des pratiques alimentaires</a:t>
            </a:r>
          </a:p>
        </p:txBody>
      </p:sp>
      <p:sp>
        <p:nvSpPr>
          <p:cNvPr id="7" name="ZoneTexte 6">
            <a:extLst>
              <a:ext uri="{FF2B5EF4-FFF2-40B4-BE49-F238E27FC236}">
                <a16:creationId xmlns:a16="http://schemas.microsoft.com/office/drawing/2014/main" id="{65283EA9-E7AE-B415-31E3-32824B310E9C}"/>
              </a:ext>
            </a:extLst>
          </p:cNvPr>
          <p:cNvSpPr txBox="1"/>
          <p:nvPr/>
        </p:nvSpPr>
        <p:spPr>
          <a:xfrm>
            <a:off x="700892" y="3567175"/>
            <a:ext cx="9328931" cy="1692771"/>
          </a:xfrm>
          <a:prstGeom prst="rect">
            <a:avLst/>
          </a:prstGeom>
          <a:noFill/>
        </p:spPr>
        <p:txBody>
          <a:bodyPr wrap="square" rtlCol="0">
            <a:spAutoFit/>
          </a:bodyPr>
          <a:lstStyle/>
          <a:p>
            <a:pPr>
              <a:buNone/>
            </a:pPr>
            <a:r>
              <a:rPr lang="fr-FR" sz="2400" b="1" dirty="0">
                <a:latin typeface="Arial Black" panose="020B0A04020102020204" pitchFamily="34" charset="0"/>
                <a:cs typeface="Arial" panose="020B0604020202020204" pitchFamily="34" charset="0"/>
              </a:rPr>
              <a:t>Variables étudiées</a:t>
            </a:r>
          </a:p>
          <a:p>
            <a:pPr>
              <a:buFont typeface="Arial" panose="020B0604020202020204" pitchFamily="34" charset="0"/>
              <a:buChar char="•"/>
            </a:pPr>
            <a:r>
              <a:rPr lang="fr-FR" sz="2000" b="1" dirty="0">
                <a:latin typeface="Arial" panose="020B0604020202020204" pitchFamily="34" charset="0"/>
                <a:cs typeface="Arial" panose="020B0604020202020204" pitchFamily="34" charset="0"/>
              </a:rPr>
              <a:t>Exploitation</a:t>
            </a:r>
            <a:r>
              <a:rPr lang="fr-FR" sz="2000" dirty="0">
                <a:latin typeface="Arial" panose="020B0604020202020204" pitchFamily="34" charset="0"/>
                <a:cs typeface="Arial" panose="020B0604020202020204" pitchFamily="34" charset="0"/>
              </a:rPr>
              <a:t> : superficie, équipements, eau</a:t>
            </a:r>
          </a:p>
          <a:p>
            <a:pPr>
              <a:buFont typeface="Arial" panose="020B0604020202020204" pitchFamily="34" charset="0"/>
              <a:buChar char="•"/>
            </a:pPr>
            <a:r>
              <a:rPr lang="fr-FR" sz="2000" b="1" dirty="0">
                <a:latin typeface="Arial" panose="020B0604020202020204" pitchFamily="34" charset="0"/>
                <a:cs typeface="Arial" panose="020B0604020202020204" pitchFamily="34" charset="0"/>
              </a:rPr>
              <a:t>Troupeau</a:t>
            </a:r>
            <a:r>
              <a:rPr lang="fr-FR" sz="2000" dirty="0">
                <a:latin typeface="Arial" panose="020B0604020202020204" pitchFamily="34" charset="0"/>
                <a:cs typeface="Arial" panose="020B0604020202020204" pitchFamily="34" charset="0"/>
              </a:rPr>
              <a:t> :  types des races</a:t>
            </a:r>
          </a:p>
          <a:p>
            <a:pPr>
              <a:buFont typeface="Arial" panose="020B0604020202020204" pitchFamily="34" charset="0"/>
              <a:buChar char="•"/>
            </a:pPr>
            <a:r>
              <a:rPr lang="fr-FR" sz="2000" b="1" dirty="0">
                <a:latin typeface="Arial" panose="020B0604020202020204" pitchFamily="34" charset="0"/>
                <a:cs typeface="Arial" panose="020B0604020202020204" pitchFamily="34" charset="0"/>
              </a:rPr>
              <a:t>Alimentation</a:t>
            </a:r>
            <a:r>
              <a:rPr lang="fr-FR" sz="2000" dirty="0">
                <a:latin typeface="Arial" panose="020B0604020202020204" pitchFamily="34" charset="0"/>
                <a:cs typeface="Arial" panose="020B0604020202020204" pitchFamily="34" charset="0"/>
              </a:rPr>
              <a:t> : types des rations distribuée, distribution de concentré</a:t>
            </a:r>
          </a:p>
          <a:p>
            <a:pPr>
              <a:buFont typeface="Arial" panose="020B0604020202020204" pitchFamily="34" charset="0"/>
              <a:buChar char="•"/>
            </a:pPr>
            <a:r>
              <a:rPr lang="fr-FR" sz="2000" b="1" dirty="0">
                <a:latin typeface="Arial" panose="020B0604020202020204" pitchFamily="34" charset="0"/>
                <a:cs typeface="Arial" panose="020B0604020202020204" pitchFamily="34" charset="0"/>
              </a:rPr>
              <a:t>Production</a:t>
            </a:r>
            <a:r>
              <a:rPr lang="fr-FR" sz="2000" dirty="0">
                <a:latin typeface="Arial" panose="020B0604020202020204" pitchFamily="34" charset="0"/>
                <a:cs typeface="Arial" panose="020B0604020202020204" pitchFamily="34" charset="0"/>
              </a:rPr>
              <a:t> : rendement laitier, moyenne/vache</a:t>
            </a:r>
          </a:p>
        </p:txBody>
      </p:sp>
    </p:spTree>
    <p:extLst>
      <p:ext uri="{BB962C8B-B14F-4D97-AF65-F5344CB8AC3E}">
        <p14:creationId xmlns:p14="http://schemas.microsoft.com/office/powerpoint/2010/main" val="14855718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1270</TotalTime>
  <Words>2375</Words>
  <Application>Microsoft Office PowerPoint</Application>
  <PresentationFormat>Grand écran</PresentationFormat>
  <Paragraphs>302</Paragraphs>
  <Slides>41</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41</vt:i4>
      </vt:variant>
    </vt:vector>
  </HeadingPairs>
  <TitlesOfParts>
    <vt:vector size="46" baseType="lpstr">
      <vt:lpstr>Arial</vt:lpstr>
      <vt:lpstr>Arial Black</vt:lpstr>
      <vt:lpstr>Calibri</vt:lpstr>
      <vt:lpstr>Calibri Light</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wail</dc:creator>
  <cp:lastModifiedBy>wail</cp:lastModifiedBy>
  <cp:revision>37</cp:revision>
  <dcterms:created xsi:type="dcterms:W3CDTF">2025-06-25T12:00:39Z</dcterms:created>
  <dcterms:modified xsi:type="dcterms:W3CDTF">2025-07-02T08:26:16Z</dcterms:modified>
</cp:coreProperties>
</file>