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4A86E7-AB33-4F93-A2E1-1FC296C6EAF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FDEDE"/>
    <a:srgbClr val="EAEFF7"/>
    <a:srgbClr val="EFD2DE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314B6-714F-4442-A181-F9014630348D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E6D86-148C-44F2-80D8-CEAB509B7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69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E6D86-148C-44F2-80D8-CEAB509B765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75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Input:</a:t>
            </a:r>
            <a:r>
              <a:rPr kumimoji="1" lang="ja-JP" altLang="en-US" dirty="0"/>
              <a:t>　</a:t>
            </a:r>
            <a:r>
              <a:rPr lang="ja-JP" altLang="en-US" dirty="0"/>
              <a:t>コピーペストの際に入れた改行と本当の改行が混在する</a:t>
            </a:r>
            <a:endParaRPr lang="en-US" altLang="ja-JP" dirty="0"/>
          </a:p>
          <a:p>
            <a:r>
              <a:rPr kumimoji="1" lang="en-US" altLang="ja-JP" dirty="0"/>
              <a:t>Output:</a:t>
            </a:r>
            <a:r>
              <a:rPr kumimoji="1" lang="ja-JP" altLang="en-US" dirty="0"/>
              <a:t>　</a:t>
            </a:r>
            <a:r>
              <a:rPr lang="ja-JP" altLang="en-US" dirty="0"/>
              <a:t>間違って入れた改行が消える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E6D86-148C-44F2-80D8-CEAB509B765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63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+</a:t>
            </a:r>
            <a:r>
              <a:rPr kumimoji="1" lang="en-US" altLang="ja-JP" dirty="0" err="1"/>
              <a:t>ve</a:t>
            </a:r>
            <a:r>
              <a:rPr kumimoji="1" lang="en-US" altLang="ja-JP" dirty="0"/>
              <a:t> </a:t>
            </a:r>
            <a:r>
              <a:rPr lang="en-US" altLang="ja-JP" dirty="0"/>
              <a:t>e</a:t>
            </a:r>
            <a:r>
              <a:rPr kumimoji="1" lang="en-US" altLang="ja-JP" dirty="0"/>
              <a:t>xample: </a:t>
            </a:r>
            <a:r>
              <a:rPr kumimoji="1" lang="ja-JP" altLang="en-US" dirty="0"/>
              <a:t>句点が付いているところに改行の場所をマーク</a:t>
            </a:r>
            <a:endParaRPr kumimoji="1" lang="en-US" altLang="ja-JP" dirty="0"/>
          </a:p>
          <a:p>
            <a:r>
              <a:rPr lang="en-US" altLang="ja-JP" dirty="0"/>
              <a:t>-</a:t>
            </a:r>
            <a:r>
              <a:rPr lang="en-US" altLang="ja-JP" dirty="0" err="1"/>
              <a:t>ve</a:t>
            </a:r>
            <a:r>
              <a:rPr lang="en-US" altLang="ja-JP" dirty="0"/>
              <a:t> example: </a:t>
            </a:r>
            <a:r>
              <a:rPr lang="ja-JP" altLang="en-US" dirty="0"/>
              <a:t>元々句点が付いていないところにランダムに改行の場所をマーク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E6D86-148C-44F2-80D8-CEAB509B765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9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構造化</a:t>
            </a:r>
            <a:r>
              <a:rPr lang="en-US" altLang="ja-JP" dirty="0"/>
              <a:t>: </a:t>
            </a:r>
            <a:r>
              <a:rPr lang="ja-JP" altLang="en-US" dirty="0"/>
              <a:t>表の項目名と項目を紐づける</a:t>
            </a:r>
            <a:endParaRPr lang="en-US" altLang="ja-JP" dirty="0"/>
          </a:p>
          <a:p>
            <a:r>
              <a:rPr kumimoji="1" lang="ja-JP" altLang="en-US" dirty="0"/>
              <a:t>正規化</a:t>
            </a:r>
            <a:r>
              <a:rPr lang="en-US" altLang="ja-JP" dirty="0"/>
              <a:t>:</a:t>
            </a:r>
            <a:r>
              <a:rPr lang="ja-JP" altLang="en-US" dirty="0"/>
              <a:t>類似度マックスのスライスとのマッチング、改良された</a:t>
            </a:r>
            <a:r>
              <a:rPr lang="en-US" altLang="ja-JP" dirty="0"/>
              <a:t>edit distance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E6D86-148C-44F2-80D8-CEAB509B765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24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+</a:t>
            </a:r>
            <a:r>
              <a:rPr lang="en-US" altLang="ja-JP" dirty="0" err="1"/>
              <a:t>ve</a:t>
            </a:r>
            <a:r>
              <a:rPr lang="en-US" altLang="ja-JP" dirty="0"/>
              <a:t> example: </a:t>
            </a:r>
            <a:r>
              <a:rPr lang="ja-JP" altLang="en-US" dirty="0"/>
              <a:t>値と値の上下左右のセル内容（値のマッチング先が含まれる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-</a:t>
            </a:r>
            <a:r>
              <a:rPr kumimoji="1" lang="en-US" altLang="ja-JP" dirty="0" err="1"/>
              <a:t>ve</a:t>
            </a:r>
            <a:r>
              <a:rPr kumimoji="1" lang="en-US" altLang="ja-JP" dirty="0"/>
              <a:t> example:</a:t>
            </a:r>
            <a:r>
              <a:rPr lang="ja-JP" altLang="en-US" dirty="0"/>
              <a:t>値と値の上下左右のセル内容（値のマッチング先が含まれてない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E6D86-148C-44F2-80D8-CEAB509B765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15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B315-FC04-4F59-8B80-20A73B3C119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1D-1819-43BC-9FA1-9F02D47FA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62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B315-FC04-4F59-8B80-20A73B3C119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1D-1819-43BC-9FA1-9F02D47FA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93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B315-FC04-4F59-8B80-20A73B3C119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1D-1819-43BC-9FA1-9F02D47FA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03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B315-FC04-4F59-8B80-20A73B3C119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1D-1819-43BC-9FA1-9F02D47FA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99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B315-FC04-4F59-8B80-20A73B3C119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1D-1819-43BC-9FA1-9F02D47FA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55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B315-FC04-4F59-8B80-20A73B3C119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1D-1819-43BC-9FA1-9F02D47FA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6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B315-FC04-4F59-8B80-20A73B3C119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1D-1819-43BC-9FA1-9F02D47FA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98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B315-FC04-4F59-8B80-20A73B3C119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1D-1819-43BC-9FA1-9F02D47FA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B315-FC04-4F59-8B80-20A73B3C119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1D-1819-43BC-9FA1-9F02D47FA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6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B315-FC04-4F59-8B80-20A73B3C119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1D-1819-43BC-9FA1-9F02D47FA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84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B315-FC04-4F59-8B80-20A73B3C119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421D-1819-43BC-9FA1-9F02D47FA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52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3B315-FC04-4F59-8B80-20A73B3C1198}" type="datetimeFigureOut">
              <a:rPr kumimoji="1" lang="ja-JP" altLang="en-US" smtClean="0"/>
              <a:t>2023/7/31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421D-1819-43BC-9FA1-9F02D47FA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9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成果説明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ロゼッタ社やプリマジェスト社在籍期間</a:t>
            </a:r>
          </a:p>
        </p:txBody>
      </p:sp>
    </p:spTree>
    <p:extLst>
      <p:ext uri="{BB962C8B-B14F-4D97-AF65-F5344CB8AC3E}">
        <p14:creationId xmlns:p14="http://schemas.microsoft.com/office/powerpoint/2010/main" val="319017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による文切り </a:t>
            </a:r>
            <a:r>
              <a:rPr kumimoji="1" lang="en-US" altLang="ja-JP" dirty="0"/>
              <a:t>–</a:t>
            </a:r>
            <a:r>
              <a:rPr lang="ja-JP" altLang="en-US" dirty="0"/>
              <a:t> </a:t>
            </a:r>
            <a:r>
              <a:rPr kumimoji="1" lang="ja-JP" altLang="en-US" dirty="0"/>
              <a:t>課題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1662"/>
            <a:ext cx="3971304" cy="2341291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5527448" y="1329400"/>
            <a:ext cx="5726245" cy="1833418"/>
          </a:xfrm>
          <a:prstGeom prst="wedgeRectCallout">
            <a:avLst>
              <a:gd name="adj1" fmla="val -73635"/>
              <a:gd name="adj2" fmla="val 4620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rgbClr val="FF0000"/>
                </a:solidFill>
              </a:rPr>
              <a:t>Input</a:t>
            </a:r>
          </a:p>
          <a:p>
            <a:r>
              <a:rPr lang="en-US" altLang="ja-JP" b="1" dirty="0">
                <a:solidFill>
                  <a:schemeClr val="tx1"/>
                </a:solidFill>
              </a:rPr>
              <a:t>Character-level text detectors </a:t>
            </a:r>
            <a:r>
              <a:rPr lang="en-US" altLang="ja-JP" dirty="0">
                <a:solidFill>
                  <a:schemeClr val="tx1"/>
                </a:solidFill>
              </a:rPr>
              <a:t>Zhang et al. pro-</a:t>
            </a:r>
            <a:r>
              <a:rPr lang="en-US" altLang="ja-JP" dirty="0">
                <a:solidFill>
                  <a:srgbClr val="FF0000"/>
                </a:solidFill>
              </a:rPr>
              <a:t>\n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Posed a character level detector using text block</a:t>
            </a:r>
            <a:r>
              <a:rPr lang="en-US" altLang="ja-JP" dirty="0">
                <a:solidFill>
                  <a:srgbClr val="FF0000"/>
                </a:solidFill>
              </a:rPr>
              <a:t>\n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candidates.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5527448" y="3543503"/>
            <a:ext cx="5726245" cy="1833418"/>
          </a:xfrm>
          <a:prstGeom prst="wedgeRectCallout">
            <a:avLst>
              <a:gd name="adj1" fmla="val -73009"/>
              <a:gd name="adj2" fmla="val -688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accent1"/>
                </a:solidFill>
              </a:rPr>
              <a:t>Output</a:t>
            </a:r>
          </a:p>
          <a:p>
            <a:r>
              <a:rPr lang="en-US" altLang="ja-JP" b="1" dirty="0">
                <a:solidFill>
                  <a:schemeClr val="tx1"/>
                </a:solidFill>
              </a:rPr>
              <a:t>Character-level text detectors </a:t>
            </a:r>
            <a:r>
              <a:rPr lang="en-US" altLang="ja-JP" b="1" dirty="0">
                <a:solidFill>
                  <a:schemeClr val="accent5"/>
                </a:solidFill>
              </a:rPr>
              <a:t>\n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Zhang et al. proposed a character level detector using text block candidates</a:t>
            </a:r>
            <a:r>
              <a:rPr lang="en-US" altLang="ja-JP" dirty="0">
                <a:solidFill>
                  <a:schemeClr val="accent5"/>
                </a:solidFill>
              </a:rPr>
              <a:t>.\n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57798" y="5091484"/>
            <a:ext cx="181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正しい改行</a:t>
            </a:r>
          </a:p>
        </p:txBody>
      </p:sp>
      <p:cxnSp>
        <p:nvCxnSpPr>
          <p:cNvPr id="10" name="直線矢印コネクタ 9"/>
          <p:cNvCxnSpPr>
            <a:stCxn id="8" idx="1"/>
          </p:cNvCxnSpPr>
          <p:nvPr/>
        </p:nvCxnSpPr>
        <p:spPr>
          <a:xfrm flipH="1" flipV="1">
            <a:off x="8803178" y="4937760"/>
            <a:ext cx="1354620" cy="3383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38199" y="4275546"/>
            <a:ext cx="165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翻訳システム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410305" y="704426"/>
            <a:ext cx="1813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コピーペストによって発生</a:t>
            </a:r>
            <a:r>
              <a:rPr lang="ja-JP" altLang="en-US" dirty="0">
                <a:solidFill>
                  <a:srgbClr val="FF0000"/>
                </a:solidFill>
              </a:rPr>
              <a:t>した</a:t>
            </a:r>
            <a:r>
              <a:rPr kumimoji="1" lang="ja-JP" altLang="en-US" dirty="0">
                <a:solidFill>
                  <a:srgbClr val="FF0000"/>
                </a:solidFill>
              </a:rPr>
              <a:t>改行</a:t>
            </a:r>
          </a:p>
        </p:txBody>
      </p:sp>
      <p:sp>
        <p:nvSpPr>
          <p:cNvPr id="18" name="下矢印 17"/>
          <p:cNvSpPr/>
          <p:nvPr/>
        </p:nvSpPr>
        <p:spPr>
          <a:xfrm>
            <a:off x="7946967" y="3231485"/>
            <a:ext cx="299258" cy="243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02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/>
              <a:t>による文切り </a:t>
            </a:r>
            <a:r>
              <a:rPr lang="en-US" altLang="ja-JP" dirty="0"/>
              <a:t>–</a:t>
            </a:r>
            <a:r>
              <a:rPr lang="ja-JP" altLang="en-US" dirty="0"/>
              <a:t> 手法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3448424" y="1431001"/>
            <a:ext cx="5726245" cy="1833418"/>
          </a:xfrm>
          <a:prstGeom prst="wedgeRectCallout">
            <a:avLst>
              <a:gd name="adj1" fmla="val -44829"/>
              <a:gd name="adj2" fmla="val 84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tx1"/>
                </a:solidFill>
              </a:rPr>
              <a:t>Data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Mask </a:t>
            </a:r>
            <a:r>
              <a:rPr lang="en-US" altLang="ja-JP" dirty="0" err="1">
                <a:solidFill>
                  <a:schemeClr val="tx1"/>
                </a:solidFill>
              </a:rPr>
              <a:t>TextSpotter</a:t>
            </a:r>
            <a:r>
              <a:rPr lang="en-US" altLang="ja-JP" dirty="0">
                <a:solidFill>
                  <a:schemeClr val="tx1"/>
                </a:solidFill>
              </a:rPr>
              <a:t> took advantage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of their unified model to treat the recognition task as a semantic segmentation problem. It is obvious that training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with the recognition module helps the text detector be more robust to text-like background clutters.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3387871" y="1431001"/>
            <a:ext cx="5726245" cy="1833418"/>
          </a:xfrm>
          <a:prstGeom prst="wedgeRectCallout">
            <a:avLst>
              <a:gd name="adj1" fmla="val 47643"/>
              <a:gd name="adj2" fmla="val 876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48424" y="2318871"/>
            <a:ext cx="2958352" cy="304800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588622" y="4087906"/>
            <a:ext cx="3337859" cy="32571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Segmentation</a:t>
            </a:r>
            <a:r>
              <a:rPr lang="en-US" altLang="ja-JP" dirty="0" err="1">
                <a:solidFill>
                  <a:srgbClr val="FF0000"/>
                </a:solidFill>
              </a:rPr>
              <a:t>_</a:t>
            </a:r>
            <a:r>
              <a:rPr kumimoji="1" lang="en-US" altLang="ja-JP" dirty="0" err="1">
                <a:solidFill>
                  <a:srgbClr val="FF0000"/>
                </a:solidFill>
              </a:rPr>
              <a:t>problem_It</a:t>
            </a:r>
            <a:r>
              <a:rPr lang="ja-JP" altLang="en-US" dirty="0">
                <a:solidFill>
                  <a:srgbClr val="FF0000"/>
                </a:solidFill>
              </a:rPr>
              <a:t>♪</a:t>
            </a:r>
            <a:r>
              <a:rPr kumimoji="1" lang="en-US" altLang="ja-JP" dirty="0">
                <a:solidFill>
                  <a:srgbClr val="FF0000"/>
                </a:solidFill>
              </a:rPr>
              <a:t>is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40752" y="4087906"/>
            <a:ext cx="3337859" cy="32571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accent1"/>
                </a:solidFill>
              </a:rPr>
              <a:t>Segmentation_problem</a:t>
            </a:r>
            <a:r>
              <a:rPr lang="ja-JP" altLang="en-US" dirty="0">
                <a:solidFill>
                  <a:schemeClr val="accent1"/>
                </a:solidFill>
              </a:rPr>
              <a:t>♪</a:t>
            </a:r>
            <a:r>
              <a:rPr kumimoji="1" lang="en-US" altLang="ja-JP" dirty="0" err="1">
                <a:solidFill>
                  <a:schemeClr val="accent1"/>
                </a:solidFill>
              </a:rPr>
              <a:t>It_is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08740" y="3164576"/>
            <a:ext cx="234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元々句点が付いたところに改行の場所をマーク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009609" y="3214498"/>
            <a:ext cx="2704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元々句点が付いて</a:t>
            </a:r>
            <a:r>
              <a:rPr lang="ja-JP" altLang="en-US" u="sng" dirty="0"/>
              <a:t>ない</a:t>
            </a:r>
            <a:r>
              <a:rPr lang="ja-JP" altLang="en-US" dirty="0"/>
              <a:t>ところにランダムに改行の場所をマーク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9021" y="4444145"/>
            <a:ext cx="234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+</a:t>
            </a:r>
            <a:r>
              <a:rPr kumimoji="1" lang="en-US" altLang="ja-JP" dirty="0" err="1">
                <a:solidFill>
                  <a:schemeClr val="accent1"/>
                </a:solidFill>
              </a:rPr>
              <a:t>ve</a:t>
            </a:r>
            <a:r>
              <a:rPr kumimoji="1" lang="en-US" altLang="ja-JP" dirty="0">
                <a:solidFill>
                  <a:schemeClr val="accent1"/>
                </a:solidFill>
              </a:rPr>
              <a:t> example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91421" y="4422554"/>
            <a:ext cx="234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-</a:t>
            </a:r>
            <a:r>
              <a:rPr kumimoji="1" lang="en-US" altLang="ja-JP" dirty="0" err="1">
                <a:solidFill>
                  <a:srgbClr val="FF0000"/>
                </a:solidFill>
              </a:rPr>
              <a:t>ve</a:t>
            </a:r>
            <a:r>
              <a:rPr kumimoji="1" lang="en-US" altLang="ja-JP" dirty="0">
                <a:solidFill>
                  <a:srgbClr val="FF0000"/>
                </a:solidFill>
              </a:rPr>
              <a:t> example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コネクタ 12"/>
          <p:cNvCxnSpPr>
            <a:stCxn id="9" idx="3"/>
          </p:cNvCxnSpPr>
          <p:nvPr/>
        </p:nvCxnSpPr>
        <p:spPr>
          <a:xfrm>
            <a:off x="3552931" y="3626241"/>
            <a:ext cx="926304" cy="51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中かっこ 2"/>
          <p:cNvSpPr/>
          <p:nvPr/>
        </p:nvSpPr>
        <p:spPr>
          <a:xfrm>
            <a:off x="9174669" y="1431001"/>
            <a:ext cx="451469" cy="1733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720367" y="2024544"/>
            <a:ext cx="139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改行ミス</a:t>
            </a:r>
            <a:endParaRPr lang="en-US" altLang="ja-JP" dirty="0"/>
          </a:p>
          <a:p>
            <a:r>
              <a:rPr lang="ja-JP" altLang="en-US" dirty="0"/>
              <a:t>なしの文</a:t>
            </a:r>
          </a:p>
        </p:txBody>
      </p:sp>
    </p:spTree>
    <p:extLst>
      <p:ext uri="{BB962C8B-B14F-4D97-AF65-F5344CB8AC3E}">
        <p14:creationId xmlns:p14="http://schemas.microsoft.com/office/powerpoint/2010/main" val="39293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OCR</a:t>
            </a:r>
            <a:r>
              <a:rPr kumimoji="1" lang="ja-JP" altLang="en-US" dirty="0"/>
              <a:t>データ正規化</a:t>
            </a:r>
            <a:r>
              <a:rPr kumimoji="1" lang="en-US" altLang="ja-JP" dirty="0"/>
              <a:t>/</a:t>
            </a:r>
            <a:r>
              <a:rPr kumimoji="1" lang="ja-JP" altLang="en-US" dirty="0"/>
              <a:t>構造化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課題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235348" y="2428307"/>
            <a:ext cx="1671354" cy="179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49302"/>
              </p:ext>
            </p:extLst>
          </p:nvPr>
        </p:nvGraphicFramePr>
        <p:xfrm>
          <a:off x="1352086" y="2593390"/>
          <a:ext cx="13184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45">
                  <a:extLst>
                    <a:ext uri="{9D8B030D-6E8A-4147-A177-3AD203B41FA5}">
                      <a16:colId xmlns:a16="http://schemas.microsoft.com/office/drawing/2014/main" val="3667626816"/>
                    </a:ext>
                  </a:extLst>
                </a:gridCol>
              </a:tblGrid>
              <a:tr h="34189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93558"/>
                  </a:ext>
                </a:extLst>
              </a:tr>
              <a:tr h="16519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113983"/>
                  </a:ext>
                </a:extLst>
              </a:tr>
              <a:tr h="16519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125745"/>
                  </a:ext>
                </a:extLst>
              </a:tr>
              <a:tr h="16519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517058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 flipH="1">
            <a:off x="3862128" y="2631304"/>
            <a:ext cx="1225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項目名</a:t>
            </a:r>
            <a:r>
              <a:rPr lang="en-US" altLang="ja-JP" dirty="0"/>
              <a:t>\n</a:t>
            </a:r>
          </a:p>
          <a:p>
            <a:r>
              <a:rPr lang="ja-JP" altLang="en-US" dirty="0"/>
              <a:t>項目</a:t>
            </a:r>
            <a:r>
              <a:rPr lang="en-US" altLang="ja-JP" dirty="0"/>
              <a:t>\n</a:t>
            </a:r>
          </a:p>
          <a:p>
            <a:r>
              <a:rPr kumimoji="1" lang="ja-JP" altLang="en-US" dirty="0"/>
              <a:t>項</a:t>
            </a:r>
            <a:r>
              <a:rPr lang="ja-JP" altLang="en-US" dirty="0">
                <a:solidFill>
                  <a:srgbClr val="FF0000"/>
                </a:solidFill>
              </a:rPr>
              <a:t>日</a:t>
            </a:r>
            <a:r>
              <a:rPr kumimoji="1" lang="en-US" altLang="ja-JP" dirty="0"/>
              <a:t>\n</a:t>
            </a:r>
          </a:p>
          <a:p>
            <a:r>
              <a:rPr lang="ja-JP" altLang="en-US" dirty="0"/>
              <a:t>項目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43518" y="2769804"/>
            <a:ext cx="2488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{</a:t>
            </a:r>
            <a:r>
              <a:rPr kumimoji="1" lang="ja-JP" altLang="en-US" dirty="0"/>
              <a:t>項目名</a:t>
            </a:r>
            <a:r>
              <a:rPr kumimoji="1" lang="en-US" altLang="ja-JP" dirty="0"/>
              <a:t>:</a:t>
            </a:r>
            <a:r>
              <a:rPr kumimoji="1" lang="ja-JP" altLang="en-US" dirty="0"/>
              <a:t>項目</a:t>
            </a:r>
            <a:r>
              <a:rPr kumimoji="1" lang="en-US" altLang="ja-JP" dirty="0"/>
              <a:t>,</a:t>
            </a:r>
          </a:p>
          <a:p>
            <a:r>
              <a:rPr kumimoji="1" lang="ja-JP" altLang="en-US" dirty="0"/>
              <a:t>項目名</a:t>
            </a:r>
            <a:r>
              <a:rPr kumimoji="1" lang="en-US" altLang="ja-JP" dirty="0"/>
              <a:t>:</a:t>
            </a:r>
            <a:r>
              <a:rPr kumimoji="1" lang="ja-JP" altLang="en-US" dirty="0"/>
              <a:t>項目</a:t>
            </a:r>
            <a:r>
              <a:rPr kumimoji="1" lang="en-US" altLang="ja-JP" dirty="0"/>
              <a:t>,</a:t>
            </a:r>
          </a:p>
          <a:p>
            <a:r>
              <a:rPr lang="ja-JP" altLang="en-US" dirty="0"/>
              <a:t>項目名</a:t>
            </a:r>
            <a:r>
              <a:rPr lang="en-US" altLang="ja-JP" dirty="0"/>
              <a:t>:</a:t>
            </a:r>
            <a:r>
              <a:rPr lang="ja-JP" altLang="en-US" dirty="0"/>
              <a:t>項目</a:t>
            </a:r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 rot="16200000">
            <a:off x="3142872" y="3173150"/>
            <a:ext cx="405727" cy="387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 rot="16200000">
            <a:off x="5362941" y="3173151"/>
            <a:ext cx="405727" cy="387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 flipH="1">
            <a:off x="3023859" y="3569794"/>
            <a:ext cx="12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ocr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 flipH="1">
            <a:off x="5277781" y="3569794"/>
            <a:ext cx="122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正規化</a:t>
            </a:r>
            <a:r>
              <a:rPr lang="en-US" altLang="ja-JP" dirty="0"/>
              <a:t>/</a:t>
            </a:r>
          </a:p>
          <a:p>
            <a:r>
              <a:rPr kumimoji="1" lang="ja-JP" altLang="en-US" dirty="0"/>
              <a:t>構造化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 flipH="1">
            <a:off x="1235348" y="4381063"/>
            <a:ext cx="12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書類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786330" y="1791664"/>
            <a:ext cx="11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改行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023859" y="1808642"/>
            <a:ext cx="1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Ocr</a:t>
            </a:r>
            <a:r>
              <a:rPr kumimoji="1" lang="ja-JP" altLang="en-US" dirty="0"/>
              <a:t>エラー</a:t>
            </a:r>
          </a:p>
        </p:txBody>
      </p:sp>
      <p:cxnSp>
        <p:nvCxnSpPr>
          <p:cNvPr id="23" name="直線コネクタ 22"/>
          <p:cNvCxnSpPr>
            <a:stCxn id="21" idx="2"/>
          </p:cNvCxnSpPr>
          <p:nvPr/>
        </p:nvCxnSpPr>
        <p:spPr>
          <a:xfrm>
            <a:off x="3798935" y="2177974"/>
            <a:ext cx="450887" cy="1053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0" idx="2"/>
          </p:cNvCxnSpPr>
          <p:nvPr/>
        </p:nvCxnSpPr>
        <p:spPr>
          <a:xfrm flipH="1">
            <a:off x="4819264" y="2160996"/>
            <a:ext cx="552760" cy="577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吹き出し 25"/>
          <p:cNvSpPr/>
          <p:nvPr/>
        </p:nvSpPr>
        <p:spPr>
          <a:xfrm>
            <a:off x="6376638" y="4381063"/>
            <a:ext cx="1347646" cy="972101"/>
          </a:xfrm>
          <a:prstGeom prst="wedgeRectCallout">
            <a:avLst>
              <a:gd name="adj1" fmla="val -14933"/>
              <a:gd name="adj2" fmla="val -10927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データ構造</a:t>
            </a:r>
          </a:p>
        </p:txBody>
      </p:sp>
      <p:sp>
        <p:nvSpPr>
          <p:cNvPr id="27" name="四角形吹き出し 26"/>
          <p:cNvSpPr/>
          <p:nvPr/>
        </p:nvSpPr>
        <p:spPr>
          <a:xfrm>
            <a:off x="3920303" y="4445038"/>
            <a:ext cx="1347646" cy="1149427"/>
          </a:xfrm>
          <a:prstGeom prst="wedgeRectCallout">
            <a:avLst>
              <a:gd name="adj1" fmla="val -14933"/>
              <a:gd name="adj2" fmla="val -1092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エラーが含まれる構造なしのデータ</a:t>
            </a:r>
          </a:p>
        </p:txBody>
      </p:sp>
    </p:spTree>
    <p:extLst>
      <p:ext uri="{BB962C8B-B14F-4D97-AF65-F5344CB8AC3E}">
        <p14:creationId xmlns:p14="http://schemas.microsoft.com/office/powerpoint/2010/main" val="17817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OCR</a:t>
            </a:r>
            <a:r>
              <a:rPr kumimoji="1" lang="ja-JP" altLang="en-US" dirty="0"/>
              <a:t>データ正規化</a:t>
            </a:r>
            <a:r>
              <a:rPr kumimoji="1" lang="en-US" altLang="ja-JP" dirty="0"/>
              <a:t>/</a:t>
            </a:r>
            <a:r>
              <a:rPr kumimoji="1" lang="ja-JP" altLang="en-US" dirty="0"/>
              <a:t>構造化 </a:t>
            </a:r>
            <a:r>
              <a:rPr kumimoji="1" lang="en-US" altLang="ja-JP" dirty="0"/>
              <a:t>–</a:t>
            </a:r>
            <a:r>
              <a:rPr lang="ja-JP" altLang="en-US" dirty="0"/>
              <a:t> 手法</a:t>
            </a:r>
            <a:endParaRPr kumimoji="1" lang="ja-JP" altLang="en-US" dirty="0"/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14861"/>
              </p:ext>
            </p:extLst>
          </p:nvPr>
        </p:nvGraphicFramePr>
        <p:xfrm>
          <a:off x="1292654" y="2007394"/>
          <a:ext cx="4436126" cy="119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2">
                  <a:extLst>
                    <a:ext uri="{9D8B030D-6E8A-4147-A177-3AD203B41FA5}">
                      <a16:colId xmlns:a16="http://schemas.microsoft.com/office/drawing/2014/main" val="4035350593"/>
                    </a:ext>
                  </a:extLst>
                </a:gridCol>
                <a:gridCol w="2560542">
                  <a:extLst>
                    <a:ext uri="{9D8B030D-6E8A-4147-A177-3AD203B41FA5}">
                      <a16:colId xmlns:a16="http://schemas.microsoft.com/office/drawing/2014/main" val="3727034232"/>
                    </a:ext>
                  </a:extLst>
                </a:gridCol>
                <a:gridCol w="903722">
                  <a:extLst>
                    <a:ext uri="{9D8B030D-6E8A-4147-A177-3AD203B41FA5}">
                      <a16:colId xmlns:a16="http://schemas.microsoft.com/office/drawing/2014/main" val="539461873"/>
                    </a:ext>
                  </a:extLst>
                </a:gridCol>
              </a:tblGrid>
              <a:tr h="45335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柏崎刈羽原子力発電所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72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機器名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主蒸気隔離弁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弁番号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3247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kumimoji="1" lang="ja-JP" altLang="en-US" baseline="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          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結果（停止後・電力殿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703244"/>
                  </a:ext>
                </a:extLst>
              </a:tr>
            </a:tbl>
          </a:graphicData>
        </a:graphic>
      </p:graphicFrame>
      <p:sp>
        <p:nvSpPr>
          <p:cNvPr id="28" name="正方形/長方形 27"/>
          <p:cNvSpPr/>
          <p:nvPr/>
        </p:nvSpPr>
        <p:spPr>
          <a:xfrm>
            <a:off x="2259776" y="2019566"/>
            <a:ext cx="2500259" cy="119503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329386" y="2505001"/>
            <a:ext cx="4436126" cy="31019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6128"/>
              </p:ext>
            </p:extLst>
          </p:nvPr>
        </p:nvGraphicFramePr>
        <p:xfrm>
          <a:off x="6494131" y="1956899"/>
          <a:ext cx="4436126" cy="119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2">
                  <a:extLst>
                    <a:ext uri="{9D8B030D-6E8A-4147-A177-3AD203B41FA5}">
                      <a16:colId xmlns:a16="http://schemas.microsoft.com/office/drawing/2014/main" val="4035350593"/>
                    </a:ext>
                  </a:extLst>
                </a:gridCol>
                <a:gridCol w="2560542">
                  <a:extLst>
                    <a:ext uri="{9D8B030D-6E8A-4147-A177-3AD203B41FA5}">
                      <a16:colId xmlns:a16="http://schemas.microsoft.com/office/drawing/2014/main" val="3727034232"/>
                    </a:ext>
                  </a:extLst>
                </a:gridCol>
                <a:gridCol w="903722">
                  <a:extLst>
                    <a:ext uri="{9D8B030D-6E8A-4147-A177-3AD203B41FA5}">
                      <a16:colId xmlns:a16="http://schemas.microsoft.com/office/drawing/2014/main" val="539461873"/>
                    </a:ext>
                  </a:extLst>
                </a:gridCol>
              </a:tblGrid>
              <a:tr h="45335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EFDE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受入検査</a:t>
                      </a:r>
                    </a:p>
                  </a:txBody>
                  <a:tcPr>
                    <a:solidFill>
                      <a:srgbClr val="EFDE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EF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72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C0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EFD2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溶接補修</a:t>
                      </a:r>
                    </a:p>
                  </a:txBody>
                  <a:tcPr>
                    <a:solidFill>
                      <a:srgbClr val="EFD2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p.3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EFD2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13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C0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EF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aseline="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探傷試験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EFDED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EF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9735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7503262" y="1955832"/>
            <a:ext cx="2500259" cy="119503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494131" y="2461985"/>
            <a:ext cx="4436126" cy="31019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/>
          <p:cNvSpPr/>
          <p:nvPr/>
        </p:nvSpPr>
        <p:spPr>
          <a:xfrm rot="16200000">
            <a:off x="1948070" y="1712345"/>
            <a:ext cx="337930" cy="1093304"/>
          </a:xfrm>
          <a:prstGeom prst="rightBrace">
            <a:avLst>
              <a:gd name="adj1" fmla="val 8333"/>
              <a:gd name="adj2" fmla="val 257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29385" y="1379694"/>
            <a:ext cx="169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{</a:t>
            </a:r>
            <a:r>
              <a:rPr lang="ja-JP" altLang="en-US" dirty="0"/>
              <a:t>項目名</a:t>
            </a:r>
            <a:r>
              <a:rPr lang="en-US" altLang="ja-JP" dirty="0"/>
              <a:t>:</a:t>
            </a:r>
            <a:r>
              <a:rPr lang="ja-JP" altLang="en-US" dirty="0"/>
              <a:t>項目</a:t>
            </a:r>
            <a:r>
              <a:rPr lang="en-US" altLang="ja-JP" dirty="0"/>
              <a:t>}</a:t>
            </a:r>
          </a:p>
          <a:p>
            <a:r>
              <a:rPr lang="ja-JP" altLang="en-US" dirty="0"/>
              <a:t>ペア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1663" y="3763618"/>
            <a:ext cx="3955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&lt;up&gt;</a:t>
            </a:r>
            <a:r>
              <a:rPr lang="ja-JP" altLang="ja-JP" dirty="0"/>
              <a:t>柏崎刈羽原子力発電所</a:t>
            </a:r>
          </a:p>
          <a:p>
            <a:pPr fontAlgn="t"/>
            <a:r>
              <a:rPr lang="en-US" altLang="ja-JP" dirty="0">
                <a:solidFill>
                  <a:schemeClr val="accent1"/>
                </a:solidFill>
              </a:rPr>
              <a:t>&lt;left&gt;</a:t>
            </a:r>
            <a:r>
              <a:rPr lang="ja-JP" altLang="ja-JP" dirty="0">
                <a:solidFill>
                  <a:schemeClr val="accent1"/>
                </a:solidFill>
              </a:rPr>
              <a:t>機器名</a:t>
            </a:r>
          </a:p>
          <a:p>
            <a:pPr fontAlgn="t"/>
            <a:r>
              <a:rPr lang="en-US" altLang="ja-JP" dirty="0">
                <a:solidFill>
                  <a:schemeClr val="accent1"/>
                </a:solidFill>
              </a:rPr>
              <a:t>&lt;</a:t>
            </a:r>
            <a:r>
              <a:rPr lang="en-US" altLang="ja-JP" dirty="0" err="1">
                <a:solidFill>
                  <a:schemeClr val="accent1"/>
                </a:solidFill>
              </a:rPr>
              <a:t>ctr</a:t>
            </a:r>
            <a:r>
              <a:rPr lang="en-US" altLang="ja-JP" dirty="0">
                <a:solidFill>
                  <a:schemeClr val="accent1"/>
                </a:solidFill>
              </a:rPr>
              <a:t>&gt;</a:t>
            </a:r>
            <a:r>
              <a:rPr lang="ja-JP" altLang="ja-JP" dirty="0">
                <a:solidFill>
                  <a:schemeClr val="accent1"/>
                </a:solidFill>
              </a:rPr>
              <a:t>主蒸気隔離弁</a:t>
            </a:r>
          </a:p>
          <a:p>
            <a:pPr fontAlgn="t"/>
            <a:r>
              <a:rPr lang="en-US" altLang="ja-JP" dirty="0"/>
              <a:t>&lt;right&gt;</a:t>
            </a:r>
            <a:r>
              <a:rPr lang="ja-JP" altLang="ja-JP" dirty="0"/>
              <a:t>弁番号</a:t>
            </a:r>
          </a:p>
          <a:p>
            <a:pPr fontAlgn="t"/>
            <a:r>
              <a:rPr lang="en-US" altLang="ja-JP" dirty="0"/>
              <a:t>&lt;down&gt;</a:t>
            </a:r>
            <a:r>
              <a:rPr lang="ja-JP" altLang="ja-JP" dirty="0"/>
              <a:t>検査結果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712766" y="3763618"/>
            <a:ext cx="2875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&lt;up&gt;</a:t>
            </a:r>
            <a:r>
              <a:rPr lang="ja-JP" altLang="ja-JP" dirty="0"/>
              <a:t>受入検査</a:t>
            </a:r>
          </a:p>
          <a:p>
            <a:pPr fontAlgn="t"/>
            <a:r>
              <a:rPr lang="en-US" altLang="ja-JP" dirty="0"/>
              <a:t>&lt;left&gt;</a:t>
            </a:r>
          </a:p>
          <a:p>
            <a:pPr fontAlgn="t"/>
            <a:r>
              <a:rPr lang="en-US" altLang="ja-JP" dirty="0"/>
              <a:t>&lt;</a:t>
            </a:r>
            <a:r>
              <a:rPr lang="en-US" altLang="ja-JP" dirty="0" err="1"/>
              <a:t>ctr</a:t>
            </a:r>
            <a:r>
              <a:rPr lang="en-US" altLang="ja-JP" dirty="0"/>
              <a:t>&gt;</a:t>
            </a:r>
            <a:r>
              <a:rPr lang="ja-JP" altLang="ja-JP" dirty="0"/>
              <a:t>溶接補修</a:t>
            </a:r>
          </a:p>
          <a:p>
            <a:r>
              <a:rPr lang="en-US" altLang="ja-JP" dirty="0"/>
              <a:t>&lt;right&gt;p.3</a:t>
            </a:r>
          </a:p>
          <a:p>
            <a:r>
              <a:rPr lang="en-US" altLang="ja-JP" dirty="0"/>
              <a:t>&lt;down&gt;</a:t>
            </a:r>
            <a:r>
              <a:rPr lang="ja-JP" altLang="ja-JP" dirty="0"/>
              <a:t>探傷試験</a:t>
            </a:r>
          </a:p>
          <a:p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64507" y="2925569"/>
            <a:ext cx="165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書類</a:t>
            </a:r>
            <a:endParaRPr kumimoji="1" lang="ja-JP" altLang="en-US" dirty="0"/>
          </a:p>
        </p:txBody>
      </p:sp>
      <p:sp>
        <p:nvSpPr>
          <p:cNvPr id="40" name="四角形吹き出し 39"/>
          <p:cNvSpPr/>
          <p:nvPr/>
        </p:nvSpPr>
        <p:spPr>
          <a:xfrm>
            <a:off x="7176052" y="5709663"/>
            <a:ext cx="2927385" cy="680596"/>
          </a:xfrm>
          <a:prstGeom prst="wedgeRectCallout">
            <a:avLst>
              <a:gd name="adj1" fmla="val -14933"/>
              <a:gd name="adj2" fmla="val -1092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{</a:t>
            </a:r>
            <a:r>
              <a:rPr lang="ja-JP" altLang="en-US" dirty="0">
                <a:solidFill>
                  <a:schemeClr val="tx1"/>
                </a:solidFill>
              </a:rPr>
              <a:t>項目名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r>
              <a:rPr lang="ja-JP" altLang="en-US" dirty="0">
                <a:solidFill>
                  <a:schemeClr val="tx1"/>
                </a:solidFill>
              </a:rPr>
              <a:t>項目</a:t>
            </a:r>
            <a:r>
              <a:rPr lang="en-US" altLang="ja-JP" dirty="0">
                <a:solidFill>
                  <a:schemeClr val="tx1"/>
                </a:solidFill>
              </a:rPr>
              <a:t>}</a:t>
            </a:r>
            <a:r>
              <a:rPr lang="ja-JP" altLang="en-US" dirty="0">
                <a:solidFill>
                  <a:schemeClr val="tx1"/>
                </a:solidFill>
              </a:rPr>
              <a:t>ペアが含まれてない</a:t>
            </a:r>
            <a:r>
              <a:rPr lang="en-US" altLang="ja-JP" dirty="0">
                <a:solidFill>
                  <a:schemeClr val="tx1"/>
                </a:solidFill>
              </a:rPr>
              <a:t>-</a:t>
            </a:r>
            <a:r>
              <a:rPr lang="en-US" altLang="ja-JP" dirty="0" err="1">
                <a:solidFill>
                  <a:schemeClr val="tx1"/>
                </a:solidFill>
              </a:rPr>
              <a:t>ve</a:t>
            </a:r>
            <a:r>
              <a:rPr lang="en-US" altLang="ja-JP" dirty="0">
                <a:solidFill>
                  <a:schemeClr val="tx1"/>
                </a:solidFill>
              </a:rPr>
              <a:t> example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1157831" y="5709663"/>
            <a:ext cx="3294900" cy="667791"/>
          </a:xfrm>
          <a:prstGeom prst="wedgeRectCallout">
            <a:avLst>
              <a:gd name="adj1" fmla="val -14933"/>
              <a:gd name="adj2" fmla="val -10927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{</a:t>
            </a:r>
            <a:r>
              <a:rPr lang="ja-JP" altLang="en-US" dirty="0">
                <a:solidFill>
                  <a:schemeClr val="tx1"/>
                </a:solidFill>
              </a:rPr>
              <a:t>項目名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  <a:r>
              <a:rPr lang="ja-JP" altLang="en-US" dirty="0">
                <a:solidFill>
                  <a:schemeClr val="tx1"/>
                </a:solidFill>
              </a:rPr>
              <a:t>項目</a:t>
            </a:r>
            <a:r>
              <a:rPr lang="en-US" altLang="ja-JP" dirty="0">
                <a:solidFill>
                  <a:schemeClr val="tx1"/>
                </a:solidFill>
              </a:rPr>
              <a:t>}</a:t>
            </a:r>
            <a:r>
              <a:rPr lang="ja-JP" altLang="en-US" dirty="0">
                <a:solidFill>
                  <a:schemeClr val="tx1"/>
                </a:solidFill>
              </a:rPr>
              <a:t>ペアが含めれる</a:t>
            </a:r>
            <a:r>
              <a:rPr lang="en-US" altLang="ja-JP" dirty="0">
                <a:solidFill>
                  <a:schemeClr val="tx1"/>
                </a:solidFill>
              </a:rPr>
              <a:t>+</a:t>
            </a:r>
            <a:r>
              <a:rPr lang="en-US" altLang="ja-JP" dirty="0" err="1">
                <a:solidFill>
                  <a:schemeClr val="tx1"/>
                </a:solidFill>
              </a:rPr>
              <a:t>ve</a:t>
            </a:r>
            <a:r>
              <a:rPr lang="en-US" altLang="ja-JP" dirty="0">
                <a:solidFill>
                  <a:schemeClr val="tx1"/>
                </a:solidFill>
              </a:rPr>
              <a:t> example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3113262" y="3309712"/>
            <a:ext cx="405727" cy="387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>
            <a:off x="8347664" y="3262928"/>
            <a:ext cx="405727" cy="3875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79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740</Words>
  <Application>Microsoft Office PowerPoint</Application>
  <PresentationFormat>Widescreen</PresentationFormat>
  <Paragraphs>83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Office テーマ</vt:lpstr>
      <vt:lpstr>成果説明</vt:lpstr>
      <vt:lpstr>AIによる文切り – 課題</vt:lpstr>
      <vt:lpstr>AIによる文切り – 手法</vt:lpstr>
      <vt:lpstr>AIによるOCRデータ正規化/構造化 – 課題</vt:lpstr>
      <vt:lpstr>AIによるOCRデータ正規化/構造化 – 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タム ワイロック</dc:creator>
  <cp:lastModifiedBy>Tam, Wai Lok | Pete | RP</cp:lastModifiedBy>
  <cp:revision>89</cp:revision>
  <cp:lastPrinted>2020-02-05T06:02:28Z</cp:lastPrinted>
  <dcterms:created xsi:type="dcterms:W3CDTF">2019-10-28T08:23:18Z</dcterms:created>
  <dcterms:modified xsi:type="dcterms:W3CDTF">2023-07-31T06:16:57Z</dcterms:modified>
</cp:coreProperties>
</file>