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281" r:id="rId3"/>
    <p:sldId id="290" r:id="rId4"/>
    <p:sldId id="291" r:id="rId5"/>
    <p:sldId id="256" r:id="rId6"/>
    <p:sldId id="28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 Lok Tam" initials="WLT" lastIdx="2" clrIdx="0">
    <p:extLst>
      <p:ext uri="{19B8F6BF-5375-455C-9EA6-DF929625EA0E}">
        <p15:presenceInfo xmlns:p15="http://schemas.microsoft.com/office/powerpoint/2012/main" userId="1a7ed474ee29de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FEE0F2"/>
    <a:srgbClr val="FF0000"/>
    <a:srgbClr val="4472C4"/>
    <a:srgbClr val="DAE3F3"/>
    <a:srgbClr val="EECCD9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6B892-A2A1-4D85-964F-51DF93C12734}" v="5" dt="2023-07-31T05:53:58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238" autoAdjust="0"/>
  </p:normalViewPr>
  <p:slideViewPr>
    <p:cSldViewPr snapToGrid="0">
      <p:cViewPr varScale="1">
        <p:scale>
          <a:sx n="56" d="100"/>
          <a:sy n="56" d="100"/>
        </p:scale>
        <p:origin x="48" y="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032" y="-4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AE68-E030-4C86-A17A-C4A551BB999E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F2CD4-6D7C-4AD0-874B-D5071CEF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このような流れで今の仕事で作ったものを説明します。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作ったものは、認識結果の特定部分がミスかどうかを判断します。その根拠は、認識エンジンのアウトプットの信頼度と、正解から取った単語の組み合わせの統計です。ミスを犯人と呼ぶことも、ミスではない部分をお客さんと呼ぶことも、、あとに</a:t>
            </a:r>
            <a:r>
              <a:rPr lang="en-US" altLang="ja-JP" dirty="0"/>
              <a:t>performance</a:t>
            </a:r>
            <a:r>
              <a:rPr lang="ja-JP" altLang="en-US" dirty="0"/>
              <a:t>を説明する時、数字の意味を具体的に理解してもらうためです。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4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ツールは二つのモデルによって構成されます。高精度モデルの動きはこんな感じ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ひとことで、</a:t>
            </a:r>
            <a:r>
              <a:rPr lang="en-US" altLang="ja-JP" dirty="0"/>
              <a:t>sniper-rifle</a:t>
            </a:r>
            <a:r>
              <a:rPr lang="ja-JP" altLang="en-US" dirty="0"/>
              <a:t>のようなものです。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実例を見ましょう。犯人の監視をヒットしましたが、もうひとりの犯人事項を見逃しました。お客さんは一人も被害を受けませんでした。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3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もうひとつのモデル高精度モデルの動きはこんな感じ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ひとことで、</a:t>
            </a:r>
            <a:r>
              <a:rPr lang="en-US" altLang="ja-JP" dirty="0"/>
              <a:t>machine gun</a:t>
            </a:r>
            <a:r>
              <a:rPr lang="ja-JP" altLang="en-US" dirty="0"/>
              <a:t>のようなものです。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また実例を見ましょう。犯人の監視をヒットしました。もうひとりの犯人事項もヒートしました。ただ、お客さんの一人会社は被害を受けました。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9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両方同時に表示したら、こんな感じになります。赤字が</a:t>
            </a:r>
            <a:r>
              <a:rPr lang="en-US" altLang="ja-JP" dirty="0"/>
              <a:t>sniper rifle</a:t>
            </a:r>
            <a:r>
              <a:rPr lang="ja-JP" altLang="en-US" dirty="0"/>
              <a:t>の標的で、</a:t>
            </a:r>
            <a:endParaRPr lang="en-US" altLang="ja-JP" dirty="0"/>
          </a:p>
          <a:p>
            <a:r>
              <a:rPr kumimoji="1" lang="ja-JP" altLang="en-US" dirty="0"/>
              <a:t>ハイライトが</a:t>
            </a:r>
            <a:r>
              <a:rPr kumimoji="1" lang="en-US" altLang="ja-JP" dirty="0"/>
              <a:t>machine gun</a:t>
            </a:r>
            <a:r>
              <a:rPr kumimoji="1" lang="ja-JP" altLang="en-US" dirty="0"/>
              <a:t>の標的です。かせんは犯人です。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Sniper rifle</a:t>
            </a:r>
            <a:r>
              <a:rPr kumimoji="1" lang="ja-JP" altLang="en-US" dirty="0"/>
              <a:t>のほうは、犯人の四人の内、一人しかヒットしませんでした。ただ、お客さんひとりも被害を受けませんでした。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Machine gun</a:t>
            </a:r>
            <a:r>
              <a:rPr kumimoji="1" lang="ja-JP" altLang="en-US" dirty="0"/>
              <a:t>のほうは、犯人の四人の内、三人もヒットしましたが、お客五人も被害を受けました。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0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9BE17-8935-4AE5-99A7-C9047847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8FF1F-7265-460A-AED9-40BE0EC2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A7BC5-07D5-4947-B00D-7593D228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FF993-E616-4A41-9001-181FA07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CBDD3-4DE9-4F9E-B7ED-9C7C442E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F9335-3053-4B16-AA15-503ACBF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5D7ECF-49EA-4D63-8CAC-BE3B6253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A39D6-03FE-4B5A-954F-6458ACC3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03EFB-8253-46B7-BE0D-2576D83B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0C568D-D8B7-473F-8B9B-F62956A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1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204FE9-3D18-4E3D-A89D-E47BFC9F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8BB4D-3893-475B-9C57-CC5CAD95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7323F-25BC-4225-84AE-27D2DF37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2F7DB-FE96-49EC-9B37-BA697A5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0DB02-5AB4-447A-8EE2-386FAC58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1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BE4FD-EAA3-4B67-BBFE-6B588671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A0650-145B-4C2E-8591-B4F5BC4B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08138-514D-4EDF-BD51-272AC05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4514F-F87B-4EE4-B05E-F0063E9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845A5-61EF-4992-A7E8-51065C8D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669D7-8D65-437B-8707-BE23941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CF6C8-9B20-4EFD-979D-C5BCE752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7CE65-7059-4F71-BC5B-44E0A49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6AADA-D9B2-44B4-A368-9423E2D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8AB70-4CC6-46BB-B6D0-EBB3474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5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571C5-9D79-42AC-9FE0-9D75BA06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FA02C-CCF3-4CDC-AEC8-E2768899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40809-3779-4373-82AC-D8851487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C61D5-C849-47B3-AEAC-7E4B5E7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B4054-4639-4B15-A9CE-529128C0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F70C9-E0F3-40DC-9746-AFF3993F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9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B0DF-4DAD-47DE-A9A8-5E00406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7951-2D3A-4471-905F-B584B294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5D6EE-62D0-4BFD-AF1D-72D42B21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5B8909-91E9-4A9F-9BAB-0B3D7074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651F89-BC12-4C38-A96C-F8C2CEB9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722FB9-92FE-41ED-B896-907D0F42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446598-533D-460E-A02B-9BDA97B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6F9089-E3F6-4598-9685-B0F020F9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4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DD2D3-6A6F-4FA0-B477-08295730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3D344E-CFEF-4C68-BD44-FD8A1D5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072C28-09FD-4913-8E58-3A400564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F1142A-BA14-410E-B8DA-7B87EA7D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9E7480-2BA8-4B32-9D5A-182A33C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7FEA32-624C-44A8-9490-D18CD980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377C94-D21F-4DCA-BE90-73E2035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AF8C3-C95B-42CB-AFBF-6DC1F6E6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044EC-0BA2-472A-AE6B-8335FC9E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6AF53-9BB7-4899-8CAD-5163628F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248EF-600C-42F4-8F58-97E3E9B3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4517E-2971-4327-BD37-6A92B8E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BAD58A-F982-48FB-B357-A92424B0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85B06-5034-4AC3-889E-C413F1AF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70F118-B99C-46F4-B757-8643212ED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D91DF9-4503-4AC4-8B03-DF8E033F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5F246-2795-4A08-8AD8-073575F3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FABD5-B09A-492F-B04C-2250729C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AFF72E-C466-4C3A-B804-05157846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FCE558-8449-4BE9-A1EF-F8F2F8F7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A9A93-A27E-48CC-9B5D-116FD3E0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4C864-E7E4-461F-983F-1134A7468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515C-BFB2-4A94-8CF5-6296A10688B3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B1507-F145-4FF7-A926-641FB5018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9BF-15E1-4D3D-9CAA-91FAB3B99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0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0765-08DD-4DA4-BE78-F445F06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ComDesign</a:t>
            </a:r>
            <a:r>
              <a:rPr kumimoji="1" lang="ja-JP" altLang="en-US" dirty="0"/>
              <a:t>社在籍期間成果説明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4CB07-9355-495E-AFB0-FCCBECA0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音声認識ミスをピンポイントするツールを作りました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高精度モデルを作成し、その効果を具体に説明します。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高再現率モデルを作成し、その効果を具体に説明します。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両方のアウトプットを同時に表示して、両立できるようにみえます。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9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A86BD-7C9A-403E-A682-0A1FDEF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とのようなツール</a:t>
            </a:r>
            <a:r>
              <a:rPr lang="en-US" altLang="ja-JP" dirty="0"/>
              <a:t>?</a:t>
            </a:r>
            <a:r>
              <a:rPr lang="ja-JP" altLang="en-US" dirty="0"/>
              <a:t>犯罪現場</a:t>
            </a:r>
            <a:r>
              <a:rPr lang="en-US" altLang="ja-JP" dirty="0"/>
              <a:t>(</a:t>
            </a:r>
            <a:r>
              <a:rPr lang="ja-JP" altLang="en-US" dirty="0"/>
              <a:t>銀行</a:t>
            </a:r>
            <a:r>
              <a:rPr lang="en-US" altLang="ja-JP" dirty="0"/>
              <a:t>)</a:t>
            </a:r>
            <a:r>
              <a:rPr lang="ja-JP" altLang="en-US" dirty="0"/>
              <a:t>で犯人とお客さんを区別するようなものです。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1ADD1-685A-4744-94EA-8F51F458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011930D-248D-42FD-8AF5-805CF9C05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73934"/>
              </p:ext>
            </p:extLst>
          </p:nvPr>
        </p:nvGraphicFramePr>
        <p:xfrm>
          <a:off x="838200" y="1825625"/>
          <a:ext cx="10515600" cy="9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218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  <a:gridCol w="7285382">
                  <a:extLst>
                    <a:ext uri="{9D8B030D-6E8A-4147-A177-3AD203B41FA5}">
                      <a16:colId xmlns:a16="http://schemas.microsoft.com/office/drawing/2014/main" val="3132548474"/>
                    </a:ext>
                  </a:extLst>
                </a:gridCol>
              </a:tblGrid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何かロックが掛かったという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認識結果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i="0" baseline="0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何か</a:t>
                      </a:r>
                      <a:r>
                        <a:rPr lang="ja-JP" altLang="en-US" b="0" i="0" u="none" baseline="0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緑</a:t>
                      </a:r>
                      <a:r>
                        <a:rPr lang="ja-JP" altLang="en-US" b="0" i="0" baseline="0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が掛かったという</a:t>
                      </a:r>
                      <a:endParaRPr kumimoji="1" lang="ja-JP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A75391E-3A94-4427-93CB-F356D7BC519A}"/>
              </a:ext>
            </a:extLst>
          </p:cNvPr>
          <p:cNvSpPr/>
          <p:nvPr/>
        </p:nvSpPr>
        <p:spPr>
          <a:xfrm>
            <a:off x="8953896" y="3102384"/>
            <a:ext cx="2399904" cy="741681"/>
          </a:xfrm>
          <a:prstGeom prst="wedgeRectCallout">
            <a:avLst>
              <a:gd name="adj1" fmla="val -223765"/>
              <a:gd name="adj2" fmla="val -1195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認識ミス</a:t>
            </a:r>
            <a:r>
              <a:rPr lang="en-US" altLang="ja-JP" dirty="0">
                <a:solidFill>
                  <a:schemeClr val="tx1"/>
                </a:solidFill>
              </a:rPr>
              <a:t>=</a:t>
            </a:r>
            <a:r>
              <a:rPr lang="ja-JP" altLang="en-US" dirty="0">
                <a:solidFill>
                  <a:schemeClr val="tx1"/>
                </a:solidFill>
              </a:rPr>
              <a:t>犯人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667A427-81AB-4FA3-9FBC-F799F45A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496" y="4103676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コール センター 枠線">
            <a:extLst>
              <a:ext uri="{FF2B5EF4-FFF2-40B4-BE49-F238E27FC236}">
                <a16:creationId xmlns:a16="http://schemas.microsoft.com/office/drawing/2014/main" id="{66424ABE-2E4A-48E6-86DF-A2321DA46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5753" y="4630031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クリップボード 枠線">
            <a:extLst>
              <a:ext uri="{FF2B5EF4-FFF2-40B4-BE49-F238E27FC236}">
                <a16:creationId xmlns:a16="http://schemas.microsoft.com/office/drawing/2014/main" id="{8C801B47-D21A-4A9B-A077-062A20CDE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2953" y="4923880"/>
            <a:ext cx="1241102" cy="1241102"/>
          </a:xfrm>
          <a:prstGeom prst="rect">
            <a:avLst/>
          </a:prstGeom>
        </p:spPr>
      </p:pic>
      <p:pic>
        <p:nvPicPr>
          <p:cNvPr id="12" name="図 11" descr="図形&#10;&#10;中程度の精度で自動的に生成された説明">
            <a:extLst>
              <a:ext uri="{FF2B5EF4-FFF2-40B4-BE49-F238E27FC236}">
                <a16:creationId xmlns:a16="http://schemas.microsoft.com/office/drawing/2014/main" id="{005C3DE0-3959-428C-93A5-86DE45857C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0" y="3135359"/>
            <a:ext cx="2857899" cy="590632"/>
          </a:xfrm>
          <a:prstGeom prst="rect">
            <a:avLst/>
          </a:prstGeom>
        </p:spPr>
      </p:pic>
      <p:pic>
        <p:nvPicPr>
          <p:cNvPr id="14" name="グラフィックス 13" descr="人工知能 枠線">
            <a:extLst>
              <a:ext uri="{FF2B5EF4-FFF2-40B4-BE49-F238E27FC236}">
                <a16:creationId xmlns:a16="http://schemas.microsoft.com/office/drawing/2014/main" id="{EB881A2B-6ACC-4861-89C2-5116EB5DD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4830" y="3537745"/>
            <a:ext cx="914400" cy="914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3914E7-C8C9-4EDE-9654-54C986D448F0}"/>
              </a:ext>
            </a:extLst>
          </p:cNvPr>
          <p:cNvCxnSpPr>
            <a:endCxn id="9" idx="1"/>
          </p:cNvCxnSpPr>
          <p:nvPr/>
        </p:nvCxnSpPr>
        <p:spPr>
          <a:xfrm>
            <a:off x="4967277" y="4103676"/>
            <a:ext cx="110121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D95CF5C-3DD6-4F0A-815D-EC1B903B921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088" y="4560876"/>
            <a:ext cx="966408" cy="10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悪魔の顔 (塗りつぶし) 単色塗りつぶし">
            <a:extLst>
              <a:ext uri="{FF2B5EF4-FFF2-40B4-BE49-F238E27FC236}">
                <a16:creationId xmlns:a16="http://schemas.microsoft.com/office/drawing/2014/main" id="{F8BA8F74-7622-43A9-A9CC-3FD308BFF5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6609" y="341787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天使の顔 (塗りつぶしなし) 枠線">
            <a:extLst>
              <a:ext uri="{FF2B5EF4-FFF2-40B4-BE49-F238E27FC236}">
                <a16:creationId xmlns:a16="http://schemas.microsoft.com/office/drawing/2014/main" id="{5AD2D185-33DC-4373-AE9F-DC3B4ADC5A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88774" y="5039230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5E2F942-A9EC-4668-B6A9-E7997EE0F57A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982896" y="3875076"/>
            <a:ext cx="98371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的中 単色塗りつぶし">
            <a:extLst>
              <a:ext uri="{FF2B5EF4-FFF2-40B4-BE49-F238E27FC236}">
                <a16:creationId xmlns:a16="http://schemas.microsoft.com/office/drawing/2014/main" id="{4113EBFA-47D3-4D4B-84B4-3C0DB9F199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74374" y="3681881"/>
            <a:ext cx="914400" cy="9144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72AA81-5518-460B-9EFF-B543F5E422C3}"/>
              </a:ext>
            </a:extLst>
          </p:cNvPr>
          <p:cNvSpPr txBox="1"/>
          <p:nvPr/>
        </p:nvSpPr>
        <p:spPr>
          <a:xfrm>
            <a:off x="1012962" y="3722200"/>
            <a:ext cx="255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認識エンジン</a:t>
            </a:r>
            <a:endParaRPr kumimoji="1" lang="en-US" altLang="ja-JP" dirty="0"/>
          </a:p>
          <a:p>
            <a:r>
              <a:rPr kumimoji="1" lang="ja-JP" altLang="en-US" dirty="0"/>
              <a:t>アウトプットの信頼度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6C0A09-9F06-45E4-83FA-AA09BA42C8B1}"/>
              </a:ext>
            </a:extLst>
          </p:cNvPr>
          <p:cNvSpPr txBox="1"/>
          <p:nvPr/>
        </p:nvSpPr>
        <p:spPr>
          <a:xfrm>
            <a:off x="1035128" y="5040165"/>
            <a:ext cx="255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人手で作成する正解の単語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の頻度など</a:t>
            </a:r>
          </a:p>
        </p:txBody>
      </p:sp>
    </p:spTree>
    <p:extLst>
      <p:ext uri="{BB962C8B-B14F-4D97-AF65-F5344CB8AC3E}">
        <p14:creationId xmlns:p14="http://schemas.microsoft.com/office/powerpoint/2010/main" val="3902439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89A65-ECE6-49B2-9C71-1F5FF6B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高精度モデル</a:t>
            </a:r>
            <a:r>
              <a:rPr lang="en-US" altLang="ja-JP" dirty="0"/>
              <a:t>(sniper-rifle)</a:t>
            </a:r>
            <a:r>
              <a:rPr lang="ja-JP" altLang="en-US" dirty="0"/>
              <a:t>の効果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A7C37-B17D-46F9-B39C-32B0022D5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発砲回数が少ない</a:t>
            </a:r>
            <a:endParaRPr lang="en-US" altLang="ja-JP" dirty="0"/>
          </a:p>
          <a:p>
            <a:r>
              <a:rPr lang="ja-JP" altLang="en-US" dirty="0"/>
              <a:t>お客さんを撃つことを避けます</a:t>
            </a:r>
            <a:endParaRPr lang="en-US" altLang="ja-JP" dirty="0"/>
          </a:p>
          <a:p>
            <a:r>
              <a:rPr lang="ja-JP" altLang="en-US" dirty="0"/>
              <a:t>犯人を見逃されることがあります</a:t>
            </a:r>
            <a:endParaRPr lang="en-US" altLang="ja-JP" dirty="0"/>
          </a:p>
        </p:txBody>
      </p:sp>
      <p:pic>
        <p:nvPicPr>
          <p:cNvPr id="5" name="グラフィックス 4" descr="悪魔の顔 (塗りつぶし) 単色塗りつぶし">
            <a:extLst>
              <a:ext uri="{FF2B5EF4-FFF2-40B4-BE49-F238E27FC236}">
                <a16:creationId xmlns:a16="http://schemas.microsoft.com/office/drawing/2014/main" id="{874E589D-F7CD-4E0E-80FA-EE94B0C6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314" y="1931504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天使の顔 (塗りつぶしなし) 枠線">
            <a:extLst>
              <a:ext uri="{FF2B5EF4-FFF2-40B4-BE49-F238E27FC236}">
                <a16:creationId xmlns:a16="http://schemas.microsoft.com/office/drawing/2014/main" id="{9F1BEB1F-697C-4FA1-AF48-CB458FF0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29517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悪魔の顔 (塗りつぶし) 単色塗りつぶし">
            <a:extLst>
              <a:ext uri="{FF2B5EF4-FFF2-40B4-BE49-F238E27FC236}">
                <a16:creationId xmlns:a16="http://schemas.microsoft.com/office/drawing/2014/main" id="{07A78505-858E-4BF0-9114-B3E238C3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0871" y="405423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天使の顔 (塗りつぶしなし) 枠線">
            <a:extLst>
              <a:ext uri="{FF2B5EF4-FFF2-40B4-BE49-F238E27FC236}">
                <a16:creationId xmlns:a16="http://schemas.microsoft.com/office/drawing/2014/main" id="{E110B00F-6274-4E08-9944-8BE91264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515668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EA30BB4-07F0-4B66-814D-1C98B589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2136" y="3429000"/>
            <a:ext cx="914400" cy="914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403687-B103-42B4-8549-0DA79BB437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06536" y="2388704"/>
            <a:ext cx="1505778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BB29CAF3-8E4B-47B8-996E-D12CEEBC2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2225" y="2680252"/>
            <a:ext cx="914400" cy="914400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C0BC0DDC-4FA8-4371-A6C7-DF8BA7E8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24674"/>
              </p:ext>
            </p:extLst>
          </p:nvPr>
        </p:nvGraphicFramePr>
        <p:xfrm>
          <a:off x="1180392" y="4226953"/>
          <a:ext cx="4839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04">
                  <a:extLst>
                    <a:ext uri="{9D8B030D-6E8A-4147-A177-3AD203B41FA5}">
                      <a16:colId xmlns:a16="http://schemas.microsoft.com/office/drawing/2014/main" val="1925629586"/>
                    </a:ext>
                  </a:extLst>
                </a:gridCol>
                <a:gridCol w="2419704">
                  <a:extLst>
                    <a:ext uri="{9D8B030D-6E8A-4147-A177-3AD203B41FA5}">
                      <a16:colId xmlns:a16="http://schemas.microsoft.com/office/drawing/2014/main" val="7795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誤射しない度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再現率（後に説明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認識結果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ミス検出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監視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一事項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8703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344C6-2624-454A-9E27-9AA14D2465FE}"/>
              </a:ext>
            </a:extLst>
          </p:cNvPr>
          <p:cNvSpPr txBox="1"/>
          <p:nvPr/>
        </p:nvSpPr>
        <p:spPr>
          <a:xfrm>
            <a:off x="10184537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事項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05BC4-0DEA-4037-9F19-69A2B8AFFB10}"/>
              </a:ext>
            </a:extLst>
          </p:cNvPr>
          <p:cNvSpPr txBox="1"/>
          <p:nvPr/>
        </p:nvSpPr>
        <p:spPr>
          <a:xfrm>
            <a:off x="10197408" y="2204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監視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9BC61BB-3BFD-4452-ACD3-146EE61BF45C}"/>
              </a:ext>
            </a:extLst>
          </p:cNvPr>
          <p:cNvSpPr/>
          <p:nvPr/>
        </p:nvSpPr>
        <p:spPr>
          <a:xfrm>
            <a:off x="5142887" y="6176963"/>
            <a:ext cx="1906225" cy="476960"/>
          </a:xfrm>
          <a:prstGeom prst="wedgeRectCallout">
            <a:avLst>
              <a:gd name="adj1" fmla="val -103764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赤字</a:t>
            </a:r>
            <a:r>
              <a:rPr kumimoji="1" lang="ja-JP" altLang="en-US" dirty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検出結果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14D65D1-D870-4918-8644-9FF9DEC48190}"/>
              </a:ext>
            </a:extLst>
          </p:cNvPr>
          <p:cNvSpPr/>
          <p:nvPr/>
        </p:nvSpPr>
        <p:spPr>
          <a:xfrm>
            <a:off x="7049112" y="4688016"/>
            <a:ext cx="1906225" cy="476960"/>
          </a:xfrm>
          <a:prstGeom prst="wedgeRectCallout">
            <a:avLst>
              <a:gd name="adj1" fmla="val 64476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見逃されました</a:t>
            </a:r>
          </a:p>
        </p:txBody>
      </p:sp>
    </p:spTree>
    <p:extLst>
      <p:ext uri="{BB962C8B-B14F-4D97-AF65-F5344CB8AC3E}">
        <p14:creationId xmlns:p14="http://schemas.microsoft.com/office/powerpoint/2010/main" val="178644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89A65-ECE6-49B2-9C71-1F5FF6B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高再現率モデル</a:t>
            </a:r>
            <a:r>
              <a:rPr lang="en-US" altLang="ja-JP" dirty="0"/>
              <a:t>(machine-gun)</a:t>
            </a:r>
            <a:r>
              <a:rPr lang="ja-JP" altLang="en-US" dirty="0"/>
              <a:t>の効果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A7C37-B17D-46F9-B39C-32B0022D5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発砲回数が多い</a:t>
            </a:r>
            <a:endParaRPr lang="en-US" altLang="ja-JP" dirty="0"/>
          </a:p>
          <a:p>
            <a:r>
              <a:rPr lang="ja-JP" altLang="en-US" dirty="0"/>
              <a:t>犯人を漏れなく撃ちます</a:t>
            </a:r>
            <a:endParaRPr lang="en-US" altLang="ja-JP" dirty="0"/>
          </a:p>
          <a:p>
            <a:r>
              <a:rPr lang="ja-JP" altLang="en-US" dirty="0"/>
              <a:t>お客さんを撃つことがあります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グラフィックス 4" descr="悪魔の顔 (塗りつぶし) 単色塗りつぶし">
            <a:extLst>
              <a:ext uri="{FF2B5EF4-FFF2-40B4-BE49-F238E27FC236}">
                <a16:creationId xmlns:a16="http://schemas.microsoft.com/office/drawing/2014/main" id="{874E589D-F7CD-4E0E-80FA-EE94B0C6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314" y="1931504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天使の顔 (塗りつぶしなし) 枠線">
            <a:extLst>
              <a:ext uri="{FF2B5EF4-FFF2-40B4-BE49-F238E27FC236}">
                <a16:creationId xmlns:a16="http://schemas.microsoft.com/office/drawing/2014/main" id="{9F1BEB1F-697C-4FA1-AF48-CB458FF0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29517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悪魔の顔 (塗りつぶし) 単色塗りつぶし">
            <a:extLst>
              <a:ext uri="{FF2B5EF4-FFF2-40B4-BE49-F238E27FC236}">
                <a16:creationId xmlns:a16="http://schemas.microsoft.com/office/drawing/2014/main" id="{07A78505-858E-4BF0-9114-B3E238C3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0871" y="405423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天使の顔 (塗りつぶしなし) 枠線">
            <a:extLst>
              <a:ext uri="{FF2B5EF4-FFF2-40B4-BE49-F238E27FC236}">
                <a16:creationId xmlns:a16="http://schemas.microsoft.com/office/drawing/2014/main" id="{E110B00F-6274-4E08-9944-8BE91264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515668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EA30BB4-07F0-4B66-814D-1C98B589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2136" y="3429000"/>
            <a:ext cx="914400" cy="914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403687-B103-42B4-8549-0DA79BB437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06536" y="2388704"/>
            <a:ext cx="1505778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BB29CAF3-8E4B-47B8-996E-D12CEEBC2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5777" y="2388496"/>
            <a:ext cx="914400" cy="914400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C0BC0DDC-4FA8-4371-A6C7-DF8BA7E8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45271"/>
              </p:ext>
            </p:extLst>
          </p:nvPr>
        </p:nvGraphicFramePr>
        <p:xfrm>
          <a:off x="1180392" y="4226953"/>
          <a:ext cx="4839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04">
                  <a:extLst>
                    <a:ext uri="{9D8B030D-6E8A-4147-A177-3AD203B41FA5}">
                      <a16:colId xmlns:a16="http://schemas.microsoft.com/office/drawing/2014/main" val="1925629586"/>
                    </a:ext>
                  </a:extLst>
                </a:gridCol>
                <a:gridCol w="2419704">
                  <a:extLst>
                    <a:ext uri="{9D8B030D-6E8A-4147-A177-3AD203B41FA5}">
                      <a16:colId xmlns:a16="http://schemas.microsoft.com/office/drawing/2014/main" val="7795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誤射しない度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再現率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漏れない度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認識結果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ミス検出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監視会社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</a:t>
                      </a:r>
                      <a:r>
                        <a:rPr kumimoji="1" lang="ja-JP" altLang="en-US" dirty="0">
                          <a:highlight>
                            <a:srgbClr val="FF0000"/>
                          </a:highlight>
                        </a:rPr>
                        <a:t>事項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8703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344C6-2624-454A-9E27-9AA14D2465FE}"/>
              </a:ext>
            </a:extLst>
          </p:cNvPr>
          <p:cNvSpPr txBox="1"/>
          <p:nvPr/>
        </p:nvSpPr>
        <p:spPr>
          <a:xfrm>
            <a:off x="10184537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事項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05BC4-0DEA-4037-9F19-69A2B8AFFB10}"/>
              </a:ext>
            </a:extLst>
          </p:cNvPr>
          <p:cNvSpPr txBox="1"/>
          <p:nvPr/>
        </p:nvSpPr>
        <p:spPr>
          <a:xfrm>
            <a:off x="10197408" y="2204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監視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9BC61BB-3BFD-4452-ACD3-146EE61BF45C}"/>
              </a:ext>
            </a:extLst>
          </p:cNvPr>
          <p:cNvSpPr/>
          <p:nvPr/>
        </p:nvSpPr>
        <p:spPr>
          <a:xfrm>
            <a:off x="5142887" y="6176963"/>
            <a:ext cx="2563649" cy="476960"/>
          </a:xfrm>
          <a:prstGeom prst="wedgeRectCallout">
            <a:avLst>
              <a:gd name="adj1" fmla="val -103764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ハイライト</a:t>
            </a:r>
            <a:r>
              <a:rPr kumimoji="1" lang="ja-JP" altLang="en-US" dirty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検出結果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14D65D1-D870-4918-8644-9FF9DEC48190}"/>
              </a:ext>
            </a:extLst>
          </p:cNvPr>
          <p:cNvSpPr/>
          <p:nvPr/>
        </p:nvSpPr>
        <p:spPr>
          <a:xfrm>
            <a:off x="10285775" y="3886200"/>
            <a:ext cx="1906225" cy="476960"/>
          </a:xfrm>
          <a:prstGeom prst="wedgeRectCallout">
            <a:avLst>
              <a:gd name="adj1" fmla="val -64832"/>
              <a:gd name="adj2" fmla="val -131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誤射されました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D5B47EF-458D-4570-901A-DB14F8E6E633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7706536" y="3408983"/>
            <a:ext cx="1534335" cy="47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4F4F2-FEF8-4143-ADA4-91D3114B0979}"/>
              </a:ext>
            </a:extLst>
          </p:cNvPr>
          <p:cNvSpPr txBox="1"/>
          <p:nvPr/>
        </p:nvSpPr>
        <p:spPr>
          <a:xfrm>
            <a:off x="10197408" y="31623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会社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4A7A74-CCEB-4D3C-A2E4-E6975FCE279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7706536" y="3886200"/>
            <a:ext cx="1534335" cy="62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5FB6A237-00A7-400E-B37B-202871D2B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52" y="3154827"/>
            <a:ext cx="914400" cy="914400"/>
          </a:xfrm>
          <a:prstGeom prst="rect">
            <a:avLst/>
          </a:prstGeom>
        </p:spPr>
      </p:pic>
      <p:pic>
        <p:nvPicPr>
          <p:cNvPr id="24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C828216F-A47A-460F-AEC5-4BDF7C0FD5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52" y="400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05EB42-E399-41FF-8DB6-9F0E93DD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両方を同時に表示したら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4E0D926-3B06-4844-8FE2-621245C7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大変お待たせいたしました。た。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バッファローサポートセンター、</a:t>
            </a:r>
            <a:r>
              <a:rPr lang="ja-JP" altLang="en-US" b="0" i="0" u="sng" dirty="0">
                <a:solidFill>
                  <a:srgbClr val="FF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公下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でございます。ます。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すいません。こ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れ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、エア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station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のログインできなくなったんだけど、けど、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何か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緑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が掛かったという。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メッセージが出ましたかたか</a:t>
            </a:r>
            <a:endParaRPr lang="en-US" altLang="ja-JP" b="0" i="0" dirty="0">
              <a:solidFill>
                <a:srgbClr val="000000"/>
              </a:solidFill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C7BD0B-FC0A-4FE8-8F92-6AA3532E8F7B}"/>
              </a:ext>
            </a:extLst>
          </p:cNvPr>
          <p:cNvSpPr/>
          <p:nvPr/>
        </p:nvSpPr>
        <p:spPr>
          <a:xfrm>
            <a:off x="838200" y="1825625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EC9B58-DD2B-421C-99D4-E44E516B9D4C}"/>
              </a:ext>
            </a:extLst>
          </p:cNvPr>
          <p:cNvSpPr/>
          <p:nvPr/>
        </p:nvSpPr>
        <p:spPr>
          <a:xfrm>
            <a:off x="3079044" y="2824691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94E4DA-8F15-4B9B-A9D3-7500EBA17B0C}"/>
              </a:ext>
            </a:extLst>
          </p:cNvPr>
          <p:cNvSpPr/>
          <p:nvPr/>
        </p:nvSpPr>
        <p:spPr>
          <a:xfrm>
            <a:off x="5912555" y="2296055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46B462-AB5E-4977-A62F-D62D36CC4130}"/>
              </a:ext>
            </a:extLst>
          </p:cNvPr>
          <p:cNvSpPr/>
          <p:nvPr/>
        </p:nvSpPr>
        <p:spPr>
          <a:xfrm>
            <a:off x="1306802" y="3687601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34E352-A310-4F23-B561-B1E6CE26A240}"/>
              </a:ext>
            </a:extLst>
          </p:cNvPr>
          <p:cNvSpPr/>
          <p:nvPr/>
        </p:nvSpPr>
        <p:spPr>
          <a:xfrm>
            <a:off x="6668911" y="2296055"/>
            <a:ext cx="646290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2E9BA-AAC7-4973-B341-4F304374F663}"/>
              </a:ext>
            </a:extLst>
          </p:cNvPr>
          <p:cNvSpPr txBox="1"/>
          <p:nvPr/>
        </p:nvSpPr>
        <p:spPr>
          <a:xfrm>
            <a:off x="8855101" y="41385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EE0F2"/>
                </a:highlight>
              </a:rPr>
              <a:t>Machine gun</a:t>
            </a:r>
          </a:p>
          <a:p>
            <a:r>
              <a:rPr lang="en-US" altLang="ja-JP" dirty="0">
                <a:highlight>
                  <a:srgbClr val="FEE0F2"/>
                </a:highlight>
              </a:rPr>
              <a:t>(</a:t>
            </a:r>
            <a:r>
              <a:rPr kumimoji="1" lang="ja-JP" altLang="en-US" dirty="0">
                <a:highlight>
                  <a:srgbClr val="FEE0F2"/>
                </a:highlight>
              </a:rPr>
              <a:t>高再現率</a:t>
            </a:r>
            <a:r>
              <a:rPr kumimoji="1" lang="en-US" altLang="ja-JP" dirty="0">
                <a:highlight>
                  <a:srgbClr val="FEE0F2"/>
                </a:highlight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54DEB7-0928-493B-AFF9-D44FB6797D30}"/>
              </a:ext>
            </a:extLst>
          </p:cNvPr>
          <p:cNvSpPr txBox="1"/>
          <p:nvPr/>
        </p:nvSpPr>
        <p:spPr>
          <a:xfrm>
            <a:off x="7649175" y="406896"/>
            <a:ext cx="114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Sniper rifle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高精度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吹き出し: 線 (枠付き、強調線付き) 15">
            <a:extLst>
              <a:ext uri="{FF2B5EF4-FFF2-40B4-BE49-F238E27FC236}">
                <a16:creationId xmlns:a16="http://schemas.microsoft.com/office/drawing/2014/main" id="{C8CF3BA0-AFDC-499F-837E-8DDC45EA35BB}"/>
              </a:ext>
            </a:extLst>
          </p:cNvPr>
          <p:cNvSpPr/>
          <p:nvPr/>
        </p:nvSpPr>
        <p:spPr>
          <a:xfrm>
            <a:off x="7199488" y="1543093"/>
            <a:ext cx="1481668" cy="704322"/>
          </a:xfrm>
          <a:prstGeom prst="accent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両方も当り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吹き出し: 線 (枠付き、強調線付き) 16">
            <a:extLst>
              <a:ext uri="{FF2B5EF4-FFF2-40B4-BE49-F238E27FC236}">
                <a16:creationId xmlns:a16="http://schemas.microsoft.com/office/drawing/2014/main" id="{749F121A-76C6-4096-972E-0D048BB85803}"/>
              </a:ext>
            </a:extLst>
          </p:cNvPr>
          <p:cNvSpPr/>
          <p:nvPr/>
        </p:nvSpPr>
        <p:spPr>
          <a:xfrm>
            <a:off x="10612966" y="3223010"/>
            <a:ext cx="1481668" cy="704322"/>
          </a:xfrm>
          <a:prstGeom prst="accentBorderCallout1">
            <a:avLst>
              <a:gd name="adj1" fmla="val 18750"/>
              <a:gd name="adj2" fmla="val -8333"/>
              <a:gd name="adj3" fmla="val -30998"/>
              <a:gd name="adj4" fmla="val -469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Machine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gun</a:t>
            </a:r>
            <a:r>
              <a:rPr lang="ja-JP" altLang="en-US" dirty="0">
                <a:solidFill>
                  <a:schemeClr val="tx1"/>
                </a:solidFill>
              </a:rPr>
              <a:t>の当り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吹き出し: 線 (枠付き、強調線付き) 17">
            <a:extLst>
              <a:ext uri="{FF2B5EF4-FFF2-40B4-BE49-F238E27FC236}">
                <a16:creationId xmlns:a16="http://schemas.microsoft.com/office/drawing/2014/main" id="{FCBE04A3-41B7-4299-9CEC-5A70F2BECD86}"/>
              </a:ext>
            </a:extLst>
          </p:cNvPr>
          <p:cNvSpPr/>
          <p:nvPr/>
        </p:nvSpPr>
        <p:spPr>
          <a:xfrm>
            <a:off x="255518" y="1236281"/>
            <a:ext cx="2102567" cy="521876"/>
          </a:xfrm>
          <a:prstGeom prst="accentBorderCallout1">
            <a:avLst>
              <a:gd name="adj1" fmla="val 116591"/>
              <a:gd name="adj2" fmla="val -5650"/>
              <a:gd name="adj3" fmla="val 180915"/>
              <a:gd name="adj4" fmla="val 250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Machine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gun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の誤射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77A8E75-81B7-41A7-A7C6-8E087EE859B9}"/>
              </a:ext>
            </a:extLst>
          </p:cNvPr>
          <p:cNvCxnSpPr>
            <a:cxnSpLocks/>
          </p:cNvCxnSpPr>
          <p:nvPr/>
        </p:nvCxnSpPr>
        <p:spPr>
          <a:xfrm flipV="1">
            <a:off x="2089695" y="3411184"/>
            <a:ext cx="8399976" cy="50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線 (枠付き、強調線付き) 24">
            <a:extLst>
              <a:ext uri="{FF2B5EF4-FFF2-40B4-BE49-F238E27FC236}">
                <a16:creationId xmlns:a16="http://schemas.microsoft.com/office/drawing/2014/main" id="{7646068E-4325-4250-8D72-07A22C5F6922}"/>
              </a:ext>
            </a:extLst>
          </p:cNvPr>
          <p:cNvSpPr/>
          <p:nvPr/>
        </p:nvSpPr>
        <p:spPr>
          <a:xfrm>
            <a:off x="9380243" y="4231415"/>
            <a:ext cx="1481668" cy="704322"/>
          </a:xfrm>
          <a:prstGeom prst="accentBorderCallout1">
            <a:avLst>
              <a:gd name="adj1" fmla="val 18750"/>
              <a:gd name="adj2" fmla="val -8333"/>
              <a:gd name="adj3" fmla="val -29235"/>
              <a:gd name="adj4" fmla="val -2548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両方も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見逃した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7D6905-7ED4-4B36-B16D-E0E1BB42774D}"/>
              </a:ext>
            </a:extLst>
          </p:cNvPr>
          <p:cNvSpPr txBox="1"/>
          <p:nvPr/>
        </p:nvSpPr>
        <p:spPr>
          <a:xfrm>
            <a:off x="10436577" y="788713"/>
            <a:ext cx="9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犯人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38DDFD4-3908-443E-8361-40074A198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51865"/>
              </p:ext>
            </p:extLst>
          </p:nvPr>
        </p:nvGraphicFramePr>
        <p:xfrm>
          <a:off x="838199" y="5323348"/>
          <a:ext cx="105156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8">
                  <a:extLst>
                    <a:ext uri="{9D8B030D-6E8A-4147-A177-3AD203B41FA5}">
                      <a16:colId xmlns:a16="http://schemas.microsoft.com/office/drawing/2014/main" val="39646481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71814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1955995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73815365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5418446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2336907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3938879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1075816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42596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0105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Sniper rifle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公下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5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EE0F2"/>
                          </a:highlight>
                        </a:rPr>
                        <a:t>Machine gun</a:t>
                      </a:r>
                      <a:endParaRPr kumimoji="1" lang="ja-JP" altLang="en-US" dirty="0">
                        <a:highlight>
                          <a:srgbClr val="FEE0F2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公下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107167"/>
                  </a:ext>
                </a:extLst>
              </a:tr>
            </a:tbl>
          </a:graphicData>
        </a:graphic>
      </p:graphicFrame>
      <p:pic>
        <p:nvPicPr>
          <p:cNvPr id="20" name="グラフィックス 19" descr="悪魔の顔 (塗りつぶし) 単色塗りつぶし">
            <a:extLst>
              <a:ext uri="{FF2B5EF4-FFF2-40B4-BE49-F238E27FC236}">
                <a16:creationId xmlns:a16="http://schemas.microsoft.com/office/drawing/2014/main" id="{4031D93C-03E8-48A5-B2F7-086F6FBB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244" y="5184454"/>
            <a:ext cx="502195" cy="502195"/>
          </a:xfrm>
          <a:prstGeom prst="rect">
            <a:avLst/>
          </a:prstGeom>
        </p:spPr>
      </p:pic>
      <p:pic>
        <p:nvPicPr>
          <p:cNvPr id="21" name="グラフィックス 20" descr="天使の顔 (塗りつぶしなし) 枠線">
            <a:extLst>
              <a:ext uri="{FF2B5EF4-FFF2-40B4-BE49-F238E27FC236}">
                <a16:creationId xmlns:a16="http://schemas.microsoft.com/office/drawing/2014/main" id="{8AB2A574-F9E9-4A3B-B181-76D24D981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3221" y="5194286"/>
            <a:ext cx="504000" cy="504000"/>
          </a:xfrm>
          <a:prstGeom prst="rect">
            <a:avLst/>
          </a:prstGeom>
        </p:spPr>
      </p:pic>
      <p:pic>
        <p:nvPicPr>
          <p:cNvPr id="22" name="グラフィックス 21" descr="天使の顔 (塗りつぶしなし) 枠線">
            <a:extLst>
              <a:ext uri="{FF2B5EF4-FFF2-40B4-BE49-F238E27FC236}">
                <a16:creationId xmlns:a16="http://schemas.microsoft.com/office/drawing/2014/main" id="{6460897E-675D-452C-AC6F-7A561E533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5399" y="5188411"/>
            <a:ext cx="504000" cy="504000"/>
          </a:xfrm>
          <a:prstGeom prst="rect">
            <a:avLst/>
          </a:prstGeom>
        </p:spPr>
      </p:pic>
      <p:pic>
        <p:nvPicPr>
          <p:cNvPr id="26" name="グラフィックス 25" descr="天使の顔 (塗りつぶしなし) 枠線">
            <a:extLst>
              <a:ext uri="{FF2B5EF4-FFF2-40B4-BE49-F238E27FC236}">
                <a16:creationId xmlns:a16="http://schemas.microsoft.com/office/drawing/2014/main" id="{C4761BB8-3142-4665-928F-39B4BBC94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555" y="5209719"/>
            <a:ext cx="504000" cy="504000"/>
          </a:xfrm>
          <a:prstGeom prst="rect">
            <a:avLst/>
          </a:prstGeom>
        </p:spPr>
      </p:pic>
      <p:pic>
        <p:nvPicPr>
          <p:cNvPr id="27" name="グラフィックス 26" descr="天使の顔 (塗りつぶしなし) 枠線">
            <a:extLst>
              <a:ext uri="{FF2B5EF4-FFF2-40B4-BE49-F238E27FC236}">
                <a16:creationId xmlns:a16="http://schemas.microsoft.com/office/drawing/2014/main" id="{B0EA4602-3C90-4985-AAE4-8C6D9DF80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617" y="5209719"/>
            <a:ext cx="504000" cy="504000"/>
          </a:xfrm>
          <a:prstGeom prst="rect">
            <a:avLst/>
          </a:prstGeom>
        </p:spPr>
      </p:pic>
      <p:pic>
        <p:nvPicPr>
          <p:cNvPr id="29" name="グラフィックス 28" descr="悪魔の顔 (塗りつぶし) 単色塗りつぶし">
            <a:extLst>
              <a:ext uri="{FF2B5EF4-FFF2-40B4-BE49-F238E27FC236}">
                <a16:creationId xmlns:a16="http://schemas.microsoft.com/office/drawing/2014/main" id="{2395A10B-A8FF-400B-9132-72E3335C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6832" y="5193876"/>
            <a:ext cx="502195" cy="502195"/>
          </a:xfrm>
          <a:prstGeom prst="rect">
            <a:avLst/>
          </a:prstGeom>
        </p:spPr>
      </p:pic>
      <p:pic>
        <p:nvPicPr>
          <p:cNvPr id="30" name="グラフィックス 29" descr="天使の顔 (塗りつぶしなし) 枠線">
            <a:extLst>
              <a:ext uri="{FF2B5EF4-FFF2-40B4-BE49-F238E27FC236}">
                <a16:creationId xmlns:a16="http://schemas.microsoft.com/office/drawing/2014/main" id="{6F5AEAA1-1A12-4A1C-A578-658BAA62C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6559" y="5203510"/>
            <a:ext cx="504000" cy="504000"/>
          </a:xfrm>
          <a:prstGeom prst="rect">
            <a:avLst/>
          </a:prstGeom>
        </p:spPr>
      </p:pic>
      <p:pic>
        <p:nvPicPr>
          <p:cNvPr id="31" name="グラフィックス 30" descr="悪魔の顔 (塗りつぶし) 単色塗りつぶし">
            <a:extLst>
              <a:ext uri="{FF2B5EF4-FFF2-40B4-BE49-F238E27FC236}">
                <a16:creationId xmlns:a16="http://schemas.microsoft.com/office/drawing/2014/main" id="{BF9CDA0B-6347-4E60-B9BB-DD3B76F74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4702" y="5233611"/>
            <a:ext cx="502195" cy="502195"/>
          </a:xfrm>
          <a:prstGeom prst="rect">
            <a:avLst/>
          </a:prstGeom>
        </p:spPr>
      </p:pic>
      <p:pic>
        <p:nvPicPr>
          <p:cNvPr id="32" name="グラフィックス 31" descr="悪魔の顔 (塗りつぶし) 単色塗りつぶし">
            <a:extLst>
              <a:ext uri="{FF2B5EF4-FFF2-40B4-BE49-F238E27FC236}">
                <a16:creationId xmlns:a16="http://schemas.microsoft.com/office/drawing/2014/main" id="{42F8F937-776A-4548-9416-D195F9F8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8897" y="5233610"/>
            <a:ext cx="502195" cy="502195"/>
          </a:xfrm>
          <a:prstGeom prst="rect">
            <a:avLst/>
          </a:prstGeom>
        </p:spPr>
      </p:pic>
      <p:pic>
        <p:nvPicPr>
          <p:cNvPr id="3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32C4F883-420A-45A1-908B-59492709E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7736" y="6074947"/>
            <a:ext cx="338970" cy="338970"/>
          </a:xfrm>
          <a:prstGeom prst="rect">
            <a:avLst/>
          </a:prstGeom>
        </p:spPr>
      </p:pic>
      <p:pic>
        <p:nvPicPr>
          <p:cNvPr id="34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F2CF3580-4B43-4CBB-A2AD-4010B3259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9914" y="6074946"/>
            <a:ext cx="338970" cy="338970"/>
          </a:xfrm>
          <a:prstGeom prst="rect">
            <a:avLst/>
          </a:prstGeom>
        </p:spPr>
      </p:pic>
      <p:pic>
        <p:nvPicPr>
          <p:cNvPr id="35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C7297D3B-B282-4012-BFBB-5E8138222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2954" y="6083150"/>
            <a:ext cx="338970" cy="338970"/>
          </a:xfrm>
          <a:prstGeom prst="rect">
            <a:avLst/>
          </a:prstGeom>
        </p:spPr>
      </p:pic>
      <p:pic>
        <p:nvPicPr>
          <p:cNvPr id="36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59FD6148-F2B7-47CF-A51E-59E2F9866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309" y="6074946"/>
            <a:ext cx="338970" cy="338970"/>
          </a:xfrm>
          <a:prstGeom prst="rect">
            <a:avLst/>
          </a:prstGeom>
        </p:spPr>
      </p:pic>
      <p:pic>
        <p:nvPicPr>
          <p:cNvPr id="37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4731F769-2FDE-42AD-9950-64A55D4C5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3498" y="6083150"/>
            <a:ext cx="338970" cy="338970"/>
          </a:xfrm>
          <a:prstGeom prst="rect">
            <a:avLst/>
          </a:prstGeom>
        </p:spPr>
      </p:pic>
      <p:pic>
        <p:nvPicPr>
          <p:cNvPr id="38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AFA385ED-C1BC-448A-840A-0C368DAFD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490" y="6074946"/>
            <a:ext cx="338970" cy="338970"/>
          </a:xfrm>
          <a:prstGeom prst="rect">
            <a:avLst/>
          </a:prstGeom>
        </p:spPr>
      </p:pic>
      <p:pic>
        <p:nvPicPr>
          <p:cNvPr id="39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284A6609-83E6-4281-8F78-E209DF95D6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0723" y="6072719"/>
            <a:ext cx="338970" cy="338970"/>
          </a:xfrm>
          <a:prstGeom prst="rect">
            <a:avLst/>
          </a:prstGeom>
        </p:spPr>
      </p:pic>
      <p:pic>
        <p:nvPicPr>
          <p:cNvPr id="40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D424E997-D650-48CD-9991-4E24653AD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6679" y="6088850"/>
            <a:ext cx="338970" cy="338970"/>
          </a:xfrm>
          <a:prstGeom prst="rect">
            <a:avLst/>
          </a:prstGeom>
        </p:spPr>
      </p:pic>
      <p:pic>
        <p:nvPicPr>
          <p:cNvPr id="41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45DBAE01-92BA-486F-81D2-57B7D1F98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1721" y="5696071"/>
            <a:ext cx="338970" cy="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E6DBF-2C96-4701-8F0B-6253C06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24127338-F148-4196-8197-6824EA2EF1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9568471"/>
              </p:ext>
            </p:extLst>
          </p:nvPr>
        </p:nvGraphicFramePr>
        <p:xfrm>
          <a:off x="838200" y="1825625"/>
          <a:ext cx="51815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9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</a:tblGrid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二つのモデルのアウトプットを同時に表示するメリット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バランスをとって作る精度、再現率両方も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0.6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程度のモデルのアウトプットより、こちらのほうが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両方も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0.8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満たすようにみえます</a:t>
                      </a:r>
                      <a:endParaRPr kumimoji="1" lang="ja-JP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496FF-4F8B-4344-BADA-2DDC0F87D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10" name="コンテンツ プレースホルダー 11">
            <a:extLst>
              <a:ext uri="{FF2B5EF4-FFF2-40B4-BE49-F238E27FC236}">
                <a16:creationId xmlns:a16="http://schemas.microsoft.com/office/drawing/2014/main" id="{1FB3DDE9-D82A-4888-ACB6-493A906CF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26229"/>
              </p:ext>
            </p:extLst>
          </p:nvPr>
        </p:nvGraphicFramePr>
        <p:xfrm>
          <a:off x="6172200" y="1825625"/>
          <a:ext cx="5181599" cy="396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797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  <a:gridCol w="4080802">
                  <a:extLst>
                    <a:ext uri="{9D8B030D-6E8A-4147-A177-3AD203B41FA5}">
                      <a16:colId xmlns:a16="http://schemas.microsoft.com/office/drawing/2014/main" val="3132548474"/>
                    </a:ext>
                  </a:extLst>
                </a:gridCol>
              </a:tblGrid>
              <a:tr h="493505">
                <a:tc gridSpan="2">
                  <a:txBody>
                    <a:bodyPr/>
                    <a:lstStyle/>
                    <a:p>
                      <a:r>
                        <a:rPr kumimoji="1" lang="ja-JP" altLang="en-US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ツールを利用するメリット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baseline="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43046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en-US" altLang="ja-JP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End-user</a:t>
                      </a:r>
                      <a:endParaRPr kumimoji="1" lang="ja-JP" altLang="en-US" b="1" baseline="0" dirty="0">
                        <a:solidFill>
                          <a:schemeClr val="bg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アウトプットは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cloud-based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環境で提供されます。認識ミスが見つかりやすくようになったら、認識結果を利用して作業する際の効率が上がります。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en-US" altLang="ja-JP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Service provider</a:t>
                      </a:r>
                      <a:endParaRPr kumimoji="1" lang="ja-JP" altLang="en-US" b="1" baseline="0" dirty="0">
                        <a:solidFill>
                          <a:schemeClr val="bg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Cloud-based office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経由で、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end-user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作業結果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取得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して、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ツール自身の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向上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音声認識の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向上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音声認識が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利用される作業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にたいして、ほかの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補助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機能の開発に利用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28220</TotalTime>
  <Words>1414</Words>
  <Application>Microsoft Office PowerPoint</Application>
  <PresentationFormat>Widescreen</PresentationFormat>
  <Paragraphs>121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メイリオ</vt:lpstr>
      <vt:lpstr>游ゴシック</vt:lpstr>
      <vt:lpstr>游ゴシック Light</vt:lpstr>
      <vt:lpstr>Arial</vt:lpstr>
      <vt:lpstr>Office テーマ</vt:lpstr>
      <vt:lpstr>ComDesign社在籍期間成果説明</vt:lpstr>
      <vt:lpstr>とのようなツール?犯罪現場(銀行)で犯人とお客さんを区別するようなものです。</vt:lpstr>
      <vt:lpstr>高精度モデル(sniper-rifle)の効果</vt:lpstr>
      <vt:lpstr>高再現率モデル(machine-gun)の効果</vt:lpstr>
      <vt:lpstr>両方を同時に表示したら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目次</dc:title>
  <dc:creator>Wai Lok Tam</dc:creator>
  <cp:lastModifiedBy>Tam, Wai Lok | Pete | RP</cp:lastModifiedBy>
  <cp:revision>226</cp:revision>
  <dcterms:created xsi:type="dcterms:W3CDTF">2021-05-26T00:39:26Z</dcterms:created>
  <dcterms:modified xsi:type="dcterms:W3CDTF">2023-07-31T06:15:57Z</dcterms:modified>
</cp:coreProperties>
</file>