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8359-20BD-16C7-4814-B8122AB5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9F6B7-9B90-CA95-200E-BFA428601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6547-200B-8A6C-5D96-AF3EEDEF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D6F-5790-3B45-572D-3826C66C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E510-49D2-7075-8167-E82E9E3C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71AE-2F8F-8572-438A-E99EDAE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FCC5-6597-7A9C-1819-50788C2A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D075-580D-387E-407D-5C1FCDE3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6E7B-D118-3533-661F-E2ADDBD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E5EB-9510-270B-C145-88542F00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8B5BF-1B56-E883-DC42-F1521F80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CD63-BF88-C270-69DD-9536A044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3EEB-272A-55E3-70C7-0AE8AC34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9B72-460D-4FDE-61F4-BD6FD767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E987-DC93-879E-4BF3-42E444D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B02-4498-5996-70DD-F603D079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6885-D120-DEBC-F77B-6F2DA509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EE9C-CE5E-2DD5-9C6B-29660521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57B8-3B80-BD64-EEB0-A6E2DDB1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423-EB1C-F698-19F1-BF6F573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8AE-2A15-FABC-CFDC-0E87AA9B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B9598-0620-C7D3-CB2A-87086D1A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8B12-2AE2-BE0F-0106-DAFC1345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56F2-7619-8AE2-8585-E9DA25BE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73C9-FA87-B10E-00DF-51693823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7905-AA78-4BAE-D5F1-C8EC5850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DEA6-8E1D-6858-4591-E5F2D953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68803-4B3F-5B4F-8502-147047BF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F5E8-050C-FE92-8793-EA4C258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4381-339E-00EE-AB87-50D8C65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594E-69BD-8098-04BA-0CF9BFBA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FE8C-6C3E-A0AC-6BFD-EF5D02A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5452-6CB0-45DC-803D-2598ED77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99977-D591-F1B5-CFBE-1D7580A33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5956C-6A01-1CE3-98C6-490863ABD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6A751-B795-5AF1-9221-D35F16AE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75F2A-11C3-7B8F-D4C1-C9F19F22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8E2B-2D97-5E39-FD00-F0353A33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904F5-4D77-E762-9E5C-F9BA1C37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ED06-1014-6FD7-8D60-90979E51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DD46-7E98-A2E2-FD42-1B7FF103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A96C8-7E4F-809A-C8C4-858F4A4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CD992-7818-BB50-05A8-14E7922A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C247F-9DDC-AF2D-E64B-58004676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F7654-2FAF-DB0A-1217-6AC3153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3294-9AAC-CFCE-48DE-F55C26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F37-CAAE-2B60-90ED-F1DB59DD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58CD-BF9C-55B9-908B-C01E27F5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A888-E430-630A-17FA-822FFBC5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BA03-7DD3-DB2C-41F0-061B43A4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31B0-102F-1753-E39F-662AFE1F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6406-3DA4-C499-26E0-2A1F3DC2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ED17-0CCA-F0EE-21ED-90FE04F0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E21DA-7698-3DDB-6338-6AED4021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B858-9BCC-108B-C642-813440B4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0122-18ED-D6F5-4CB4-5A7DF20B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9EF4-0CB8-C458-1AC7-21638945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54BCA-E496-C6D7-5DC6-892BAD31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2B91E-7439-CEB1-A600-0A31202A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307E-AE56-ED12-0461-C32310C8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C6C6-C863-9215-762F-EE97F04B4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6663-B404-4F14-B920-529B25C9D88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4C39-6CB3-4E09-8086-DC5E6E8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8C32-0121-4A78-2C1A-182A00BFE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AECC-F1D1-4600-A9B6-EEE02998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A5EC-8E0C-44E0-12C6-ECA4CAF8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RCA approach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0D74-92C7-D739-630A-131ED0527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 version</a:t>
            </a:r>
          </a:p>
        </p:txBody>
      </p:sp>
    </p:spTree>
    <p:extLst>
      <p:ext uri="{BB962C8B-B14F-4D97-AF65-F5344CB8AC3E}">
        <p14:creationId xmlns:p14="http://schemas.microsoft.com/office/powerpoint/2010/main" val="24070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CAE4CAE-8415-868E-5524-CF283385C4AB}"/>
              </a:ext>
            </a:extLst>
          </p:cNvPr>
          <p:cNvSpPr/>
          <p:nvPr/>
        </p:nvSpPr>
        <p:spPr>
          <a:xfrm rot="1800000">
            <a:off x="3380877" y="3441049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" name="Graphic 4" descr="Tree Stump outline">
            <a:extLst>
              <a:ext uri="{FF2B5EF4-FFF2-40B4-BE49-F238E27FC236}">
                <a16:creationId xmlns:a16="http://schemas.microsoft.com/office/drawing/2014/main" id="{D71CC7CF-24EE-2E1C-BA11-BE353407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0097" y="2383172"/>
            <a:ext cx="914400" cy="914400"/>
          </a:xfrm>
          <a:prstGeom prst="rect">
            <a:avLst/>
          </a:prstGeom>
        </p:spPr>
      </p:pic>
      <p:pic>
        <p:nvPicPr>
          <p:cNvPr id="6" name="Graphic 5" descr="Tree Stump outline">
            <a:extLst>
              <a:ext uri="{FF2B5EF4-FFF2-40B4-BE49-F238E27FC236}">
                <a16:creationId xmlns:a16="http://schemas.microsoft.com/office/drawing/2014/main" id="{4D603B86-389A-5674-E6AB-CB8CD827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364" y="2377206"/>
            <a:ext cx="914400" cy="91440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6982A103-8D12-F389-C5A3-09735B13034C}"/>
              </a:ext>
            </a:extLst>
          </p:cNvPr>
          <p:cNvSpPr/>
          <p:nvPr/>
        </p:nvSpPr>
        <p:spPr>
          <a:xfrm>
            <a:off x="3376623" y="2584533"/>
            <a:ext cx="356616" cy="359485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A3C648-2C7D-2094-BD57-379FCABC2D19}"/>
              </a:ext>
            </a:extLst>
          </p:cNvPr>
          <p:cNvSpPr/>
          <p:nvPr/>
        </p:nvSpPr>
        <p:spPr>
          <a:xfrm rot="16200000">
            <a:off x="3401438" y="1849037"/>
            <a:ext cx="306987" cy="823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86DF41-A475-7C92-B62F-2C9BC478E8C3}"/>
              </a:ext>
            </a:extLst>
          </p:cNvPr>
          <p:cNvSpPr txBox="1">
            <a:spLocks/>
          </p:cNvSpPr>
          <p:nvPr/>
        </p:nvSpPr>
        <p:spPr>
          <a:xfrm>
            <a:off x="4795371" y="1488250"/>
            <a:ext cx="4751715" cy="588929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/>
              <a:t>For every </a:t>
            </a:r>
            <a:r>
              <a:rPr lang="en-US" sz="1800" kern="0" dirty="0">
                <a:solidFill>
                  <a:schemeClr val="tx1"/>
                </a:solidFill>
              </a:rPr>
              <a:t>single sec (</a:t>
            </a:r>
            <a:r>
              <a:rPr lang="en-US" sz="1800" kern="0" dirty="0" err="1">
                <a:solidFill>
                  <a:schemeClr val="tx1"/>
                </a:solidFill>
              </a:rPr>
              <a:t>configuarable</a:t>
            </a:r>
            <a:r>
              <a:rPr lang="en-US" sz="1800" kern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C2E747B-C2D0-D42D-BE0F-1F7A83C2F3F9}"/>
              </a:ext>
            </a:extLst>
          </p:cNvPr>
          <p:cNvSpPr txBox="1">
            <a:spLocks/>
          </p:cNvSpPr>
          <p:nvPr/>
        </p:nvSpPr>
        <p:spPr>
          <a:xfrm>
            <a:off x="917304" y="3682271"/>
            <a:ext cx="2718574" cy="739106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“barcode already existed”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7588972-E6EE-9429-D112-790E6D75C29A}"/>
              </a:ext>
            </a:extLst>
          </p:cNvPr>
          <p:cNvSpPr/>
          <p:nvPr/>
        </p:nvSpPr>
        <p:spPr>
          <a:xfrm rot="16200000">
            <a:off x="3513512" y="5040761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33683483-6A2D-C517-D992-AE582BABD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198252" y="4716461"/>
            <a:ext cx="1097401" cy="1097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F5C075-A407-EA24-E30C-61527D9870F4}"/>
              </a:ext>
            </a:extLst>
          </p:cNvPr>
          <p:cNvSpPr txBox="1"/>
          <p:nvPr/>
        </p:nvSpPr>
        <p:spPr>
          <a:xfrm>
            <a:off x="4660306" y="4716461"/>
            <a:ext cx="1808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/>
              <a:t>barcode already</a:t>
            </a:r>
          </a:p>
          <a:p>
            <a:r>
              <a:rPr lang="en-US" kern="0" dirty="0"/>
              <a:t>Already existed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C9D3FC-1F66-6BB5-7A84-5DF1238E1E0A}"/>
              </a:ext>
            </a:extLst>
          </p:cNvPr>
          <p:cNvSpPr txBox="1">
            <a:spLocks/>
          </p:cNvSpPr>
          <p:nvPr/>
        </p:nvSpPr>
        <p:spPr>
          <a:xfrm>
            <a:off x="2812051" y="1752608"/>
            <a:ext cx="2141695" cy="588929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 err="1"/>
              <a:t>Concat</a:t>
            </a:r>
            <a:r>
              <a:rPr lang="en-US" sz="1800" kern="0" dirty="0"/>
              <a:t> logs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56826B-041E-822A-1A57-4088E3785A61}"/>
              </a:ext>
            </a:extLst>
          </p:cNvPr>
          <p:cNvSpPr txBox="1">
            <a:spLocks/>
          </p:cNvSpPr>
          <p:nvPr/>
        </p:nvSpPr>
        <p:spPr>
          <a:xfrm>
            <a:off x="848922" y="4680430"/>
            <a:ext cx="2591103" cy="739106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[barcode already][already existed]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58BFC9F-CC7A-A8C1-AD4F-C5BD8A3D16F3}"/>
              </a:ext>
            </a:extLst>
          </p:cNvPr>
          <p:cNvSpPr/>
          <p:nvPr/>
        </p:nvSpPr>
        <p:spPr>
          <a:xfrm>
            <a:off x="1992072" y="4251938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04F6-B6CA-E7D2-E148-170364ADCD5C}"/>
              </a:ext>
            </a:extLst>
          </p:cNvPr>
          <p:cNvSpPr txBox="1"/>
          <p:nvPr/>
        </p:nvSpPr>
        <p:spPr>
          <a:xfrm>
            <a:off x="354451" y="4181572"/>
            <a:ext cx="180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/>
                </a:solidFill>
              </a:rPr>
              <a:t>bigrams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CC501-AD68-0377-7811-D973B065977C}"/>
              </a:ext>
            </a:extLst>
          </p:cNvPr>
          <p:cNvSpPr txBox="1"/>
          <p:nvPr/>
        </p:nvSpPr>
        <p:spPr>
          <a:xfrm>
            <a:off x="5691306" y="5751625"/>
            <a:ext cx="180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</a:t>
            </a:r>
            <a:r>
              <a:rPr lang="en-US" dirty="0" err="1">
                <a:solidFill>
                  <a:schemeClr val="tx2"/>
                </a:solidFill>
              </a:rPr>
              <a:t>freq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216176A1-2329-61F2-8595-8A296203F2DB}"/>
              </a:ext>
            </a:extLst>
          </p:cNvPr>
          <p:cNvSpPr/>
          <p:nvPr/>
        </p:nvSpPr>
        <p:spPr>
          <a:xfrm rot="16200000">
            <a:off x="5087311" y="2511529"/>
            <a:ext cx="3074792" cy="2370236"/>
          </a:xfrm>
          <a:prstGeom prst="curvedUpArrow">
            <a:avLst/>
          </a:prstGeom>
          <a:solidFill>
            <a:schemeClr val="tx2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1215CF5-B89E-04CF-BB8D-0B7641719312}"/>
              </a:ext>
            </a:extLst>
          </p:cNvPr>
          <p:cNvSpPr txBox="1">
            <a:spLocks/>
          </p:cNvSpPr>
          <p:nvPr/>
        </p:nvSpPr>
        <p:spPr>
          <a:xfrm>
            <a:off x="433506" y="1028555"/>
            <a:ext cx="10515600" cy="132783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kern="0" dirty="0"/>
              <a:t>Makes up by two main modules: First, the bigram frequency updater</a:t>
            </a:r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DF8D7EF4-2643-D212-AB62-1D4023966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456" y="3576298"/>
            <a:ext cx="914400" cy="914400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70F1B82F-8A73-9E81-064F-3B5C8E34CC02}"/>
              </a:ext>
            </a:extLst>
          </p:cNvPr>
          <p:cNvSpPr/>
          <p:nvPr/>
        </p:nvSpPr>
        <p:spPr>
          <a:xfrm rot="12600000">
            <a:off x="7608460" y="4622214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3039D-4FE1-911E-0E15-27B958262AF6}"/>
              </a:ext>
            </a:extLst>
          </p:cNvPr>
          <p:cNvSpPr txBox="1"/>
          <p:nvPr/>
        </p:nvSpPr>
        <p:spPr>
          <a:xfrm>
            <a:off x="8905026" y="3882606"/>
            <a:ext cx="1808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Save for future use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A4898BB-0E87-7903-48C2-E95B3A9C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151"/>
            <a:ext cx="11520000" cy="539667"/>
          </a:xfrm>
        </p:spPr>
        <p:txBody>
          <a:bodyPr>
            <a:normAutofit fontScale="90000"/>
          </a:bodyPr>
          <a:lstStyle/>
          <a:p>
            <a:r>
              <a:rPr lang="en-US" dirty="0"/>
              <a:t>Catching Rare Events by Bigram Frequency Counting</a:t>
            </a:r>
          </a:p>
        </p:txBody>
      </p:sp>
    </p:spTree>
    <p:extLst>
      <p:ext uri="{BB962C8B-B14F-4D97-AF65-F5344CB8AC3E}">
        <p14:creationId xmlns:p14="http://schemas.microsoft.com/office/powerpoint/2010/main" val="37233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9985F422-E9B5-F080-D117-35C6C79231F8}"/>
              </a:ext>
            </a:extLst>
          </p:cNvPr>
          <p:cNvSpPr/>
          <p:nvPr/>
        </p:nvSpPr>
        <p:spPr>
          <a:xfrm rot="1800000">
            <a:off x="3380877" y="3441049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" name="Graphic 4" descr="Tree Stump outline">
            <a:extLst>
              <a:ext uri="{FF2B5EF4-FFF2-40B4-BE49-F238E27FC236}">
                <a16:creationId xmlns:a16="http://schemas.microsoft.com/office/drawing/2014/main" id="{77BCAD5C-E3C5-0E20-6A1C-65D63240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0097" y="2383172"/>
            <a:ext cx="914400" cy="914400"/>
          </a:xfrm>
          <a:prstGeom prst="rect">
            <a:avLst/>
          </a:prstGeom>
        </p:spPr>
      </p:pic>
      <p:pic>
        <p:nvPicPr>
          <p:cNvPr id="6" name="Graphic 5" descr="Tree Stump outline">
            <a:extLst>
              <a:ext uri="{FF2B5EF4-FFF2-40B4-BE49-F238E27FC236}">
                <a16:creationId xmlns:a16="http://schemas.microsoft.com/office/drawing/2014/main" id="{47CD6D30-ECFE-1259-0B82-49FD2E49E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364" y="2377206"/>
            <a:ext cx="914400" cy="91440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959E4941-0932-3F57-8F98-F3FD9E95F6A5}"/>
              </a:ext>
            </a:extLst>
          </p:cNvPr>
          <p:cNvSpPr/>
          <p:nvPr/>
        </p:nvSpPr>
        <p:spPr>
          <a:xfrm>
            <a:off x="3376623" y="2584533"/>
            <a:ext cx="356616" cy="359485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415798-B8B6-F1A1-BF2C-5EDFC2A83B13}"/>
              </a:ext>
            </a:extLst>
          </p:cNvPr>
          <p:cNvSpPr/>
          <p:nvPr/>
        </p:nvSpPr>
        <p:spPr>
          <a:xfrm rot="16200000">
            <a:off x="3401438" y="1849037"/>
            <a:ext cx="306987" cy="823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C8D64D3-C894-39E9-0F3D-92017A910C88}"/>
              </a:ext>
            </a:extLst>
          </p:cNvPr>
          <p:cNvSpPr txBox="1">
            <a:spLocks/>
          </p:cNvSpPr>
          <p:nvPr/>
        </p:nvSpPr>
        <p:spPr>
          <a:xfrm>
            <a:off x="4795371" y="1488250"/>
            <a:ext cx="4751715" cy="588929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/>
              <a:t>For every </a:t>
            </a:r>
            <a:r>
              <a:rPr lang="en-US" sz="1800" kern="0" dirty="0">
                <a:solidFill>
                  <a:schemeClr val="tx1"/>
                </a:solidFill>
              </a:rPr>
              <a:t>single sec (</a:t>
            </a:r>
            <a:r>
              <a:rPr lang="en-US" sz="1800" kern="0" dirty="0" err="1">
                <a:solidFill>
                  <a:schemeClr val="tx1"/>
                </a:solidFill>
              </a:rPr>
              <a:t>configuarable</a:t>
            </a:r>
            <a:r>
              <a:rPr lang="en-US" sz="1800" kern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F31605B-FB0D-F7C3-70CF-BCC47D938398}"/>
              </a:ext>
            </a:extLst>
          </p:cNvPr>
          <p:cNvSpPr txBox="1">
            <a:spLocks/>
          </p:cNvSpPr>
          <p:nvPr/>
        </p:nvSpPr>
        <p:spPr>
          <a:xfrm>
            <a:off x="917303" y="3682271"/>
            <a:ext cx="3300965" cy="739106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“Record expired record  existed”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8253C1C0-5113-3F02-5224-607D133AE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981764" y="5512737"/>
            <a:ext cx="1097401" cy="1097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E90C7-7CF9-F1C1-605A-0FB55CDFEB2E}"/>
              </a:ext>
            </a:extLst>
          </p:cNvPr>
          <p:cNvSpPr txBox="1"/>
          <p:nvPr/>
        </p:nvSpPr>
        <p:spPr>
          <a:xfrm>
            <a:off x="6905462" y="5549062"/>
            <a:ext cx="1808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/>
              <a:t>record expired</a:t>
            </a:r>
          </a:p>
          <a:p>
            <a:r>
              <a:rPr lang="en-US" kern="0" dirty="0"/>
              <a:t>record existed</a:t>
            </a:r>
          </a:p>
          <a:p>
            <a:r>
              <a:rPr lang="en-US" kern="0" dirty="0"/>
              <a:t>expired record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ECEAFEC-B35A-EC06-FDF2-D76E7B6D8215}"/>
              </a:ext>
            </a:extLst>
          </p:cNvPr>
          <p:cNvSpPr txBox="1">
            <a:spLocks/>
          </p:cNvSpPr>
          <p:nvPr/>
        </p:nvSpPr>
        <p:spPr>
          <a:xfrm>
            <a:off x="2812051" y="1752608"/>
            <a:ext cx="2141695" cy="588929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 err="1"/>
              <a:t>Concat</a:t>
            </a:r>
            <a:r>
              <a:rPr lang="en-US" sz="1800" kern="0" dirty="0"/>
              <a:t> logs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9802DAF-A99D-FDFB-7801-7496E7F4DF3F}"/>
              </a:ext>
            </a:extLst>
          </p:cNvPr>
          <p:cNvSpPr txBox="1">
            <a:spLocks/>
          </p:cNvSpPr>
          <p:nvPr/>
        </p:nvSpPr>
        <p:spPr>
          <a:xfrm>
            <a:off x="848922" y="4680430"/>
            <a:ext cx="2591103" cy="739106"/>
          </a:xfrm>
        </p:spPr>
        <p:txBody>
          <a:bodyPr/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[Record expired][expired record][record existed]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F6FE4C-BEDF-A2AA-8E0D-5D7433CA85C1}"/>
              </a:ext>
            </a:extLst>
          </p:cNvPr>
          <p:cNvSpPr/>
          <p:nvPr/>
        </p:nvSpPr>
        <p:spPr>
          <a:xfrm>
            <a:off x="1992072" y="4251938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510A0-6534-9DD5-065B-5DEC05D616E1}"/>
              </a:ext>
            </a:extLst>
          </p:cNvPr>
          <p:cNvSpPr txBox="1"/>
          <p:nvPr/>
        </p:nvSpPr>
        <p:spPr>
          <a:xfrm>
            <a:off x="354451" y="4181572"/>
            <a:ext cx="180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/>
                </a:solidFill>
              </a:rPr>
              <a:t>bigrams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0FD8E-3E11-D2A2-1405-B022F2662B05}"/>
              </a:ext>
            </a:extLst>
          </p:cNvPr>
          <p:cNvSpPr txBox="1"/>
          <p:nvPr/>
        </p:nvSpPr>
        <p:spPr>
          <a:xfrm>
            <a:off x="2612418" y="5769635"/>
            <a:ext cx="1808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Retrieve </a:t>
            </a:r>
            <a:r>
              <a:rPr lang="en-US" dirty="0">
                <a:solidFill>
                  <a:schemeClr val="tx2"/>
                </a:solidFill>
              </a:rPr>
              <a:t>saved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freq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bigrams in incoming logs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65CB1467-1A64-EAC7-DF0E-6713B056CD4B}"/>
              </a:ext>
            </a:extLst>
          </p:cNvPr>
          <p:cNvSpPr/>
          <p:nvPr/>
        </p:nvSpPr>
        <p:spPr>
          <a:xfrm rot="16200000">
            <a:off x="5087311" y="2511529"/>
            <a:ext cx="3074792" cy="2370236"/>
          </a:xfrm>
          <a:prstGeom prst="curvedUpArrow">
            <a:avLst/>
          </a:prstGeom>
          <a:solidFill>
            <a:schemeClr val="tx2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111EB68-B663-BFC4-98EB-819EBEB3B022}"/>
              </a:ext>
            </a:extLst>
          </p:cNvPr>
          <p:cNvSpPr txBox="1">
            <a:spLocks/>
          </p:cNvSpPr>
          <p:nvPr/>
        </p:nvSpPr>
        <p:spPr>
          <a:xfrm>
            <a:off x="433506" y="1028555"/>
            <a:ext cx="10515600" cy="132783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1pPr>
            <a:lvl2pPr marL="464374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631073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797772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964470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1131169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1297868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1464566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1631265" marR="0" indent="-297676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kern="0" dirty="0"/>
              <a:t>Second, the alert generator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A0FF8A22-3709-128A-7911-E5B8996F7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800" y="5832214"/>
            <a:ext cx="914400" cy="91440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D3274C70-404E-C908-7F5F-E650F178630C}"/>
              </a:ext>
            </a:extLst>
          </p:cNvPr>
          <p:cNvSpPr/>
          <p:nvPr/>
        </p:nvSpPr>
        <p:spPr>
          <a:xfrm rot="12600000">
            <a:off x="5312602" y="5793935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A70CFC1-B586-3FBC-BA50-C6B42B64D27C}"/>
              </a:ext>
            </a:extLst>
          </p:cNvPr>
          <p:cNvSpPr/>
          <p:nvPr/>
        </p:nvSpPr>
        <p:spPr>
          <a:xfrm rot="16200000">
            <a:off x="3552773" y="4923026"/>
            <a:ext cx="304800" cy="2387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3" name="Graphic 22" descr="Abacus with solid fill">
            <a:extLst>
              <a:ext uri="{FF2B5EF4-FFF2-40B4-BE49-F238E27FC236}">
                <a16:creationId xmlns:a16="http://schemas.microsoft.com/office/drawing/2014/main" id="{FC87833E-8819-BBE1-C0CD-48F94E54E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1906" y="45852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441C8E-7D7B-4175-8327-B02CE3D3B33B}"/>
                  </a:ext>
                </a:extLst>
              </p:cNvPr>
              <p:cNvSpPr txBox="1"/>
              <p:nvPr/>
            </p:nvSpPr>
            <p:spPr>
              <a:xfrm>
                <a:off x="5981764" y="4154452"/>
                <a:ext cx="565917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𝑟𝑒𝑐𝑜𝑟𝑑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𝑒𝑥𝑝𝑖𝑟𝑒𝑑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𝑟𝑒𝑐𝑜𝑟𝑑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𝑒𝑥𝑖𝑠𝑡𝑒𝑑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𝑒𝑥𝑝𝑖𝑟𝑒𝑑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𝑟𝑒𝑐𝑜𝑟𝑑</m:t>
                          </m:r>
                        </m:num>
                        <m:den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𝑤𝑜𝑟𝑑𝐶𝑜𝑢𝑛𝑡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kumimoji="1" lang="en-US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441C8E-7D7B-4175-8327-B02CE3D3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64" y="4154452"/>
                <a:ext cx="5659178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219287-CFC1-CE65-78C4-AC62C934C446}"/>
              </a:ext>
            </a:extLst>
          </p:cNvPr>
          <p:cNvSpPr txBox="1"/>
          <p:nvPr/>
        </p:nvSpPr>
        <p:spPr>
          <a:xfrm>
            <a:off x="8905026" y="4773205"/>
            <a:ext cx="1808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chemeClr val="tx2"/>
                </a:solidFill>
              </a:rPr>
              <a:t>(un)rarity scores</a:t>
            </a:r>
          </a:p>
        </p:txBody>
      </p:sp>
      <p:pic>
        <p:nvPicPr>
          <p:cNvPr id="26" name="Graphic 25" descr="Siren with solid fill">
            <a:extLst>
              <a:ext uri="{FF2B5EF4-FFF2-40B4-BE49-F238E27FC236}">
                <a16:creationId xmlns:a16="http://schemas.microsoft.com/office/drawing/2014/main" id="{7A43A84A-78C4-C687-495F-60808EBA5B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98668" y="227416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C6BED3-69E1-B32A-BA3B-F712E999DD4D}"/>
              </a:ext>
            </a:extLst>
          </p:cNvPr>
          <p:cNvSpPr txBox="1"/>
          <p:nvPr/>
        </p:nvSpPr>
        <p:spPr>
          <a:xfrm>
            <a:off x="8369422" y="2511240"/>
            <a:ext cx="20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/>
              <a:t>Alert if score &lt; threshold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6B012FF-FDB1-81EA-285D-608771C6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151"/>
            <a:ext cx="11520000" cy="539667"/>
          </a:xfrm>
        </p:spPr>
        <p:txBody>
          <a:bodyPr>
            <a:normAutofit fontScale="90000"/>
          </a:bodyPr>
          <a:lstStyle/>
          <a:p>
            <a:r>
              <a:rPr lang="en-US" dirty="0"/>
              <a:t>Catching Rare Events by Bigram Frequency Counting</a:t>
            </a:r>
          </a:p>
        </p:txBody>
      </p:sp>
    </p:spTree>
    <p:extLst>
      <p:ext uri="{BB962C8B-B14F-4D97-AF65-F5344CB8AC3E}">
        <p14:creationId xmlns:p14="http://schemas.microsoft.com/office/powerpoint/2010/main" val="21690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737C82-FC15-629F-F83E-CC51D91F44FC}"/>
              </a:ext>
            </a:extLst>
          </p:cNvPr>
          <p:cNvSpPr/>
          <p:nvPr/>
        </p:nvSpPr>
        <p:spPr>
          <a:xfrm>
            <a:off x="3984721" y="1407024"/>
            <a:ext cx="1673352" cy="1675577"/>
          </a:xfrm>
          <a:prstGeom prst="ellipse">
            <a:avLst/>
          </a:prstGeom>
          <a:solidFill>
            <a:schemeClr val="accent5">
              <a:lumMod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" name="Graphic 4" descr="Tree Stump outline">
            <a:extLst>
              <a:ext uri="{FF2B5EF4-FFF2-40B4-BE49-F238E27FC236}">
                <a16:creationId xmlns:a16="http://schemas.microsoft.com/office/drawing/2014/main" id="{AA9226FE-3A9C-F2F8-91CD-D1C78B3A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047" y="1946644"/>
            <a:ext cx="914400" cy="914400"/>
          </a:xfrm>
          <a:prstGeom prst="rect">
            <a:avLst/>
          </a:prstGeom>
        </p:spPr>
      </p:pic>
      <p:pic>
        <p:nvPicPr>
          <p:cNvPr id="6" name="Graphic 5" descr="Tree Stump outline">
            <a:extLst>
              <a:ext uri="{FF2B5EF4-FFF2-40B4-BE49-F238E27FC236}">
                <a16:creationId xmlns:a16="http://schemas.microsoft.com/office/drawing/2014/main" id="{F66A1C59-161E-B2CC-146A-5FB1A98A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161" y="4591814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143541-B4DF-0A68-9CC9-FFDB5BAF03A0}"/>
              </a:ext>
            </a:extLst>
          </p:cNvPr>
          <p:cNvSpPr/>
          <p:nvPr/>
        </p:nvSpPr>
        <p:spPr>
          <a:xfrm>
            <a:off x="6991689" y="1230243"/>
            <a:ext cx="1673352" cy="1673352"/>
          </a:xfrm>
          <a:prstGeom prst="ellipse">
            <a:avLst/>
          </a:prstGeom>
          <a:solidFill>
            <a:srgbClr val="B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380F5-3BD6-D098-8E23-47151E5591CE}"/>
              </a:ext>
            </a:extLst>
          </p:cNvPr>
          <p:cNvSpPr txBox="1"/>
          <p:nvPr/>
        </p:nvSpPr>
        <p:spPr>
          <a:xfrm>
            <a:off x="7076279" y="5880854"/>
            <a:ext cx="1793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Alert Generators </a:t>
            </a:r>
          </a:p>
          <a:p>
            <a:r>
              <a:rPr lang="en-US" dirty="0">
                <a:solidFill>
                  <a:srgbClr val="FF0000"/>
                </a:solidFill>
              </a:rPr>
              <a:t>(Rarity-based/</a:t>
            </a:r>
          </a:p>
          <a:p>
            <a:r>
              <a:rPr lang="en-US" dirty="0">
                <a:solidFill>
                  <a:srgbClr val="FF0000"/>
                </a:solidFill>
              </a:rPr>
              <a:t>Gradient-based)</a:t>
            </a:r>
            <a:endParaRPr kumimoji="1"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4442BE-60C0-5AB8-D1D4-94BCDED17537}"/>
              </a:ext>
            </a:extLst>
          </p:cNvPr>
          <p:cNvSpPr/>
          <p:nvPr/>
        </p:nvSpPr>
        <p:spPr>
          <a:xfrm>
            <a:off x="9344018" y="3246029"/>
            <a:ext cx="1673352" cy="1673352"/>
          </a:xfrm>
          <a:prstGeom prst="ellipse">
            <a:avLst/>
          </a:prstGeom>
          <a:solidFill>
            <a:schemeClr val="accent3">
              <a:lumMod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007154-6909-6CED-AF08-3015A5B7E25B}"/>
              </a:ext>
            </a:extLst>
          </p:cNvPr>
          <p:cNvSpPr/>
          <p:nvPr/>
        </p:nvSpPr>
        <p:spPr>
          <a:xfrm>
            <a:off x="704294" y="1872869"/>
            <a:ext cx="1673352" cy="1675577"/>
          </a:xfrm>
          <a:prstGeom prst="ellipse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3136E-33F8-5D6B-B515-D8C03A303EEF}"/>
              </a:ext>
            </a:extLst>
          </p:cNvPr>
          <p:cNvSpPr txBox="1"/>
          <p:nvPr/>
        </p:nvSpPr>
        <p:spPr>
          <a:xfrm>
            <a:off x="9753484" y="2700758"/>
            <a:ext cx="1375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err="1"/>
              <a:t>Ngram</a:t>
            </a:r>
            <a:r>
              <a:rPr kumimoji="1" lang="en-US" dirty="0"/>
              <a:t> Freq/</a:t>
            </a:r>
          </a:p>
          <a:p>
            <a:r>
              <a:rPr kumimoji="1" lang="en-US" dirty="0"/>
              <a:t>Threshold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107A70D-3D7D-DCF0-7F5C-B23729559AB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168588" y="2065879"/>
            <a:ext cx="2208739" cy="768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C06378-E651-74AF-FD87-50CBCAC8DE2E}"/>
              </a:ext>
            </a:extLst>
          </p:cNvPr>
          <p:cNvSpPr txBox="1"/>
          <p:nvPr/>
        </p:nvSpPr>
        <p:spPr>
          <a:xfrm>
            <a:off x="3206277" y="1959699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/>
              <a:t>Log</a:t>
            </a:r>
          </a:p>
        </p:txBody>
      </p:sp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BDD3D473-232B-76A8-4B41-746B324D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7327" y="160867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CA3017-9CBE-79BD-001B-7776021B83A8}"/>
              </a:ext>
            </a:extLst>
          </p:cNvPr>
          <p:cNvSpPr txBox="1"/>
          <p:nvPr/>
        </p:nvSpPr>
        <p:spPr>
          <a:xfrm>
            <a:off x="1235314" y="3177906"/>
            <a:ext cx="889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dirty="0" err="1">
                <a:solidFill>
                  <a:srgbClr val="7030A0"/>
                </a:solidFill>
              </a:rPr>
              <a:t>Udp</a:t>
            </a:r>
            <a:r>
              <a:rPr kumimoji="1" lang="en-US" dirty="0">
                <a:solidFill>
                  <a:srgbClr val="7030A0"/>
                </a:solidFill>
              </a:rPr>
              <a:t> Client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323F7E-03C0-C856-8FDE-783B478D6C4D}"/>
              </a:ext>
            </a:extLst>
          </p:cNvPr>
          <p:cNvSpPr/>
          <p:nvPr/>
        </p:nvSpPr>
        <p:spPr>
          <a:xfrm>
            <a:off x="3890517" y="4160931"/>
            <a:ext cx="1673352" cy="1675577"/>
          </a:xfrm>
          <a:prstGeom prst="ellipse">
            <a:avLst/>
          </a:prstGeom>
          <a:solidFill>
            <a:schemeClr val="accent4">
              <a:lumMod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CD10B-8BCA-9E97-A13C-1988731E1525}"/>
              </a:ext>
            </a:extLst>
          </p:cNvPr>
          <p:cNvSpPr txBox="1"/>
          <p:nvPr/>
        </p:nvSpPr>
        <p:spPr>
          <a:xfrm>
            <a:off x="3606973" y="1278803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err="1">
                <a:solidFill>
                  <a:srgbClr val="0070C0"/>
                </a:solidFill>
              </a:rPr>
              <a:t>UdpServer</a:t>
            </a:r>
            <a:endParaRPr kumimoji="1" lang="en-US" dirty="0">
              <a:solidFill>
                <a:srgbClr val="0070C0"/>
              </a:solidFill>
            </a:endParaRPr>
          </a:p>
        </p:txBody>
      </p:sp>
      <p:pic>
        <p:nvPicPr>
          <p:cNvPr id="18" name="Graphic 17" descr="Tree Stump outline">
            <a:extLst>
              <a:ext uri="{FF2B5EF4-FFF2-40B4-BE49-F238E27FC236}">
                <a16:creationId xmlns:a16="http://schemas.microsoft.com/office/drawing/2014/main" id="{8A0FD684-35E3-9D9F-19B0-8CC201C85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2863" y="1518852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ADECBB7-2ACB-6F13-5BD2-33EAD250588F}"/>
              </a:ext>
            </a:extLst>
          </p:cNvPr>
          <p:cNvSpPr/>
          <p:nvPr/>
        </p:nvSpPr>
        <p:spPr>
          <a:xfrm>
            <a:off x="7173048" y="4173257"/>
            <a:ext cx="1673352" cy="1673352"/>
          </a:xfrm>
          <a:prstGeom prst="ellipse">
            <a:avLst/>
          </a:prstGeom>
          <a:solidFill>
            <a:srgbClr val="FF99CC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DF5AE-60CB-9E4A-5E6C-D6E7E16C4BAB}"/>
              </a:ext>
            </a:extLst>
          </p:cNvPr>
          <p:cNvSpPr txBox="1"/>
          <p:nvPr/>
        </p:nvSpPr>
        <p:spPr>
          <a:xfrm>
            <a:off x="10605150" y="3713373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Tcp</a:t>
            </a:r>
            <a:r>
              <a:rPr lang="en-US" dirty="0">
                <a:solidFill>
                  <a:srgbClr val="FFC000"/>
                </a:solidFill>
              </a:rPr>
              <a:t> Server</a:t>
            </a:r>
            <a:endParaRPr kumimoji="1" lang="en-US" dirty="0">
              <a:solidFill>
                <a:srgbClr val="FFC000"/>
              </a:solidFill>
            </a:endParaRPr>
          </a:p>
        </p:txBody>
      </p:sp>
      <p:pic>
        <p:nvPicPr>
          <p:cNvPr id="21" name="Graphic 20" descr="Siren with solid fill">
            <a:extLst>
              <a:ext uri="{FF2B5EF4-FFF2-40B4-BE49-F238E27FC236}">
                <a16:creationId xmlns:a16="http://schemas.microsoft.com/office/drawing/2014/main" id="{E1DF2B02-5378-BCE2-0A2D-D8DF9047B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8640" y="4977799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7B029C-3FD6-8B48-19BC-04E8FC64A0B5}"/>
              </a:ext>
            </a:extLst>
          </p:cNvPr>
          <p:cNvCxnSpPr>
            <a:cxnSpLocks/>
          </p:cNvCxnSpPr>
          <p:nvPr/>
        </p:nvCxnSpPr>
        <p:spPr>
          <a:xfrm>
            <a:off x="2981159" y="593833"/>
            <a:ext cx="52842" cy="5874478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F08CA-CEF6-2706-925C-2082E1CB212E}"/>
              </a:ext>
            </a:extLst>
          </p:cNvPr>
          <p:cNvSpPr txBox="1"/>
          <p:nvPr/>
        </p:nvSpPr>
        <p:spPr>
          <a:xfrm>
            <a:off x="3234162" y="3292137"/>
            <a:ext cx="184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RCA Realtime Alert System</a:t>
            </a:r>
            <a:endParaRPr kumimoji="1"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C7A2A-8FB9-FB22-E720-3B0AA8728033}"/>
              </a:ext>
            </a:extLst>
          </p:cNvPr>
          <p:cNvSpPr txBox="1"/>
          <p:nvPr/>
        </p:nvSpPr>
        <p:spPr>
          <a:xfrm>
            <a:off x="820240" y="5880854"/>
            <a:ext cx="18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r>
              <a:rPr kumimoji="1" lang="en-US" dirty="0"/>
              <a:t> System</a:t>
            </a:r>
          </a:p>
        </p:txBody>
      </p:sp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986183D7-5F3F-236D-0440-970E4D143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532" y="4578766"/>
            <a:ext cx="914400" cy="914400"/>
          </a:xfrm>
          <a:prstGeom prst="rect">
            <a:avLst/>
          </a:prstGeom>
        </p:spPr>
      </p:pic>
      <p:pic>
        <p:nvPicPr>
          <p:cNvPr id="26" name="Graphic 25" descr="Artificial Intelligence outline">
            <a:extLst>
              <a:ext uri="{FF2B5EF4-FFF2-40B4-BE49-F238E27FC236}">
                <a16:creationId xmlns:a16="http://schemas.microsoft.com/office/drawing/2014/main" id="{BC53C9A2-41F0-76C8-8B11-FDC893F40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4777" y="450151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BAC2DB-ED52-C238-5726-44F370D04C93}"/>
              </a:ext>
            </a:extLst>
          </p:cNvPr>
          <p:cNvSpPr txBox="1"/>
          <p:nvPr/>
        </p:nvSpPr>
        <p:spPr>
          <a:xfrm>
            <a:off x="4148729" y="5846521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UdpServer</a:t>
            </a:r>
            <a:endParaRPr kumimoji="1" lang="en-US" dirty="0">
              <a:solidFill>
                <a:srgbClr val="00B050"/>
              </a:solidFill>
            </a:endParaRPr>
          </a:p>
        </p:txBody>
      </p:sp>
      <p:pic>
        <p:nvPicPr>
          <p:cNvPr id="28" name="Graphic 27" descr="Repeat outline">
            <a:extLst>
              <a:ext uri="{FF2B5EF4-FFF2-40B4-BE49-F238E27FC236}">
                <a16:creationId xmlns:a16="http://schemas.microsoft.com/office/drawing/2014/main" id="{B29D7C87-2BA7-3DC8-903E-4504C23746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1946" y="1587687"/>
            <a:ext cx="914400" cy="914400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F50E75F-F810-B795-438B-84CEA38912C5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5291727" y="2044887"/>
            <a:ext cx="2040219" cy="20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0481F-C942-3EFA-DFB5-718BA029BF5F}"/>
              </a:ext>
            </a:extLst>
          </p:cNvPr>
          <p:cNvSpPr txBox="1"/>
          <p:nvPr/>
        </p:nvSpPr>
        <p:spPr>
          <a:xfrm>
            <a:off x="8190259" y="679066"/>
            <a:ext cx="1774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Ngram</a:t>
            </a:r>
            <a:r>
              <a:rPr lang="en-US" dirty="0">
                <a:solidFill>
                  <a:srgbClr val="FF0000"/>
                </a:solidFill>
              </a:rPr>
              <a:t> Updaters </a:t>
            </a:r>
          </a:p>
          <a:p>
            <a:r>
              <a:rPr lang="en-US" dirty="0">
                <a:solidFill>
                  <a:srgbClr val="FF0000"/>
                </a:solidFill>
              </a:rPr>
              <a:t>(Short-term/</a:t>
            </a:r>
          </a:p>
          <a:p>
            <a:r>
              <a:rPr lang="en-US" dirty="0">
                <a:solidFill>
                  <a:srgbClr val="FF0000"/>
                </a:solidFill>
              </a:rPr>
              <a:t>Long-term)</a:t>
            </a:r>
            <a:endParaRPr kumimoji="1" lang="en-US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FA77B2-32CF-6238-BE29-38F0A6E3B61D}"/>
              </a:ext>
            </a:extLst>
          </p:cNvPr>
          <p:cNvSpPr/>
          <p:nvPr/>
        </p:nvSpPr>
        <p:spPr>
          <a:xfrm>
            <a:off x="7261451" y="1187692"/>
            <a:ext cx="1673352" cy="1673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32" name="Graphic 31" descr="Abacus outline">
            <a:extLst>
              <a:ext uri="{FF2B5EF4-FFF2-40B4-BE49-F238E27FC236}">
                <a16:creationId xmlns:a16="http://schemas.microsoft.com/office/drawing/2014/main" id="{11E29F1F-CF88-2073-C41B-4DC3A1395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4693" y="1920243"/>
            <a:ext cx="914400" cy="914400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2D87FC8-9BB3-05F3-1683-E42AE401C161}"/>
              </a:ext>
            </a:extLst>
          </p:cNvPr>
          <p:cNvCxnSpPr>
            <a:stCxn id="16" idx="6"/>
            <a:endCxn id="26" idx="1"/>
          </p:cNvCxnSpPr>
          <p:nvPr/>
        </p:nvCxnSpPr>
        <p:spPr>
          <a:xfrm flipV="1">
            <a:off x="5563869" y="4958714"/>
            <a:ext cx="1980908" cy="40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A1E5040-0531-F88A-0B28-C7245EE440A7}"/>
              </a:ext>
            </a:extLst>
          </p:cNvPr>
          <p:cNvSpPr/>
          <p:nvPr/>
        </p:nvSpPr>
        <p:spPr>
          <a:xfrm>
            <a:off x="7466473" y="4082979"/>
            <a:ext cx="1673352" cy="1673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0EE644-AE25-D2E2-7231-C7F36FF88F7B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6200000" flipH="1">
            <a:off x="2134276" y="2855710"/>
            <a:ext cx="1747930" cy="26125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Tree Stump outline">
            <a:extLst>
              <a:ext uri="{FF2B5EF4-FFF2-40B4-BE49-F238E27FC236}">
                <a16:creationId xmlns:a16="http://schemas.microsoft.com/office/drawing/2014/main" id="{6FAEDE29-2206-E007-6FFF-E33AFACE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558" y="386890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5DAE812-DBF3-9F26-D129-3965CC538229}"/>
              </a:ext>
            </a:extLst>
          </p:cNvPr>
          <p:cNvSpPr txBox="1"/>
          <p:nvPr/>
        </p:nvSpPr>
        <p:spPr>
          <a:xfrm>
            <a:off x="2749077" y="459181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dirty="0"/>
              <a:t>Log</a:t>
            </a:r>
          </a:p>
        </p:txBody>
      </p:sp>
      <p:pic>
        <p:nvPicPr>
          <p:cNvPr id="38" name="Graphic 37" descr="Treasure chest with solid fill">
            <a:extLst>
              <a:ext uri="{FF2B5EF4-FFF2-40B4-BE49-F238E27FC236}">
                <a16:creationId xmlns:a16="http://schemas.microsoft.com/office/drawing/2014/main" id="{6A3DA026-D001-AE52-16D3-D1CE49BD8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4751" y="2223636"/>
            <a:ext cx="914400" cy="914400"/>
          </a:xfrm>
          <a:prstGeom prst="rect">
            <a:avLst/>
          </a:prstGeom>
        </p:spPr>
      </p:pic>
      <p:pic>
        <p:nvPicPr>
          <p:cNvPr id="39" name="Graphic 38" descr="Wallet outline">
            <a:extLst>
              <a:ext uri="{FF2B5EF4-FFF2-40B4-BE49-F238E27FC236}">
                <a16:creationId xmlns:a16="http://schemas.microsoft.com/office/drawing/2014/main" id="{5CFFC42E-E814-C696-8A00-D9C52688EF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4751" y="2373636"/>
            <a:ext cx="914400" cy="914400"/>
          </a:xfrm>
          <a:prstGeom prst="rect">
            <a:avLst/>
          </a:prstGeom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54FF00A-46FC-9FDB-AC71-BE06392A2079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8246346" y="2044887"/>
            <a:ext cx="2015849" cy="1553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C8ADD9F2-C763-FEA7-1B13-0B411FE6D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4995" y="3597908"/>
            <a:ext cx="914400" cy="914400"/>
          </a:xfrm>
          <a:prstGeom prst="rect">
            <a:avLst/>
          </a:prstGeom>
        </p:spPr>
      </p:pic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827F721-57F2-0642-6881-F792CBBCE845}"/>
              </a:ext>
            </a:extLst>
          </p:cNvPr>
          <p:cNvCxnSpPr>
            <a:stCxn id="41" idx="1"/>
            <a:endCxn id="26" idx="0"/>
          </p:cNvCxnSpPr>
          <p:nvPr/>
        </p:nvCxnSpPr>
        <p:spPr>
          <a:xfrm rot="10800000" flipV="1">
            <a:off x="8001977" y="4055108"/>
            <a:ext cx="1803018" cy="446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Abacus outline">
            <a:extLst>
              <a:ext uri="{FF2B5EF4-FFF2-40B4-BE49-F238E27FC236}">
                <a16:creationId xmlns:a16="http://schemas.microsoft.com/office/drawing/2014/main" id="{98478F0A-7640-EB2D-B981-885C35169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24704" y="3846322"/>
            <a:ext cx="914400" cy="9144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64A721-29E6-14F7-A98A-E89D6DA25D76}"/>
              </a:ext>
            </a:extLst>
          </p:cNvPr>
          <p:cNvCxnSpPr/>
          <p:nvPr/>
        </p:nvCxnSpPr>
        <p:spPr>
          <a:xfrm flipV="1">
            <a:off x="2908156" y="3054737"/>
            <a:ext cx="9210841" cy="586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7FBFF9C-6007-8821-FAB3-88EF2B69456C}"/>
              </a:ext>
            </a:extLst>
          </p:cNvPr>
          <p:cNvCxnSpPr>
            <a:cxnSpLocks/>
          </p:cNvCxnSpPr>
          <p:nvPr/>
        </p:nvCxnSpPr>
        <p:spPr>
          <a:xfrm>
            <a:off x="8535913" y="4978717"/>
            <a:ext cx="2481457" cy="9716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B990236-9416-42A1-E3CF-FFF339ECD02E}"/>
              </a:ext>
            </a:extLst>
          </p:cNvPr>
          <p:cNvSpPr txBox="1"/>
          <p:nvPr/>
        </p:nvSpPr>
        <p:spPr>
          <a:xfrm>
            <a:off x="9589599" y="58096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/>
              <a:t>Alert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DFD11DA-86A2-09AC-6339-D330A2CC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151"/>
            <a:ext cx="11520000" cy="53966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1" name="Graphic 50" descr="Electrician female with solid fill">
            <a:extLst>
              <a:ext uri="{FF2B5EF4-FFF2-40B4-BE49-F238E27FC236}">
                <a16:creationId xmlns:a16="http://schemas.microsoft.com/office/drawing/2014/main" id="{681125B9-7212-FD2A-E3BA-6815618C0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2220" y="5415914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E6C337-F05E-52BA-5D25-9FD9631BAAAA}"/>
              </a:ext>
            </a:extLst>
          </p:cNvPr>
          <p:cNvSpPr txBox="1"/>
          <p:nvPr/>
        </p:nvSpPr>
        <p:spPr>
          <a:xfrm>
            <a:off x="11093741" y="5065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/>
              <a:t>SRE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1CB6A1-6007-B295-7B2A-A79F30371EE1}"/>
              </a:ext>
            </a:extLst>
          </p:cNvPr>
          <p:cNvSpPr txBox="1"/>
          <p:nvPr/>
        </p:nvSpPr>
        <p:spPr>
          <a:xfrm>
            <a:off x="10647866" y="629601"/>
            <a:ext cx="18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RCA </a:t>
            </a:r>
            <a:r>
              <a:rPr lang="en-US" dirty="0" err="1"/>
              <a:t>Ngram</a:t>
            </a:r>
            <a:endParaRPr lang="en-US" dirty="0"/>
          </a:p>
          <a:p>
            <a:r>
              <a:rPr lang="en-US" dirty="0"/>
              <a:t>Freq Batch Update System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635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RCA approach &amp; architecture</vt:lpstr>
      <vt:lpstr>Catching Rare Events by Bigram Frequency Counting</vt:lpstr>
      <vt:lpstr>Catching Rare Events by Bigram Frequency Counting</vt:lpstr>
      <vt:lpstr>Architecture</vt:lpstr>
    </vt:vector>
  </TitlesOfParts>
  <Company>Rakuten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Result</dc:title>
  <dc:creator>Tam, Wai Lok | Pete | RP</dc:creator>
  <cp:lastModifiedBy>Tam, Wai Lok | Pete | RP</cp:lastModifiedBy>
  <cp:revision>4</cp:revision>
  <dcterms:created xsi:type="dcterms:W3CDTF">2023-07-28T07:39:58Z</dcterms:created>
  <dcterms:modified xsi:type="dcterms:W3CDTF">2023-08-01T06:45:15Z</dcterms:modified>
</cp:coreProperties>
</file>