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72CFB9-88AC-4B99-B642-21BF1482AEA4}" v="40" dt="2023-02-14T03:43:36.5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E64B2-3489-671C-4C25-1F8927A87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08E04-6A91-D546-C862-73E19F71F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CC69F-DEC0-274E-F3F9-96A7EE0D0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F04C-220D-413F-9EDC-F9988200925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02806-B0AA-519E-B0EE-C592BE46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0A10D-BC25-E8CA-F60E-C3C5847E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076-FA59-42E1-B0D6-03647B0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6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54AD-BCA8-EB16-C516-5360DC36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04853-860B-14C6-2AB6-0864B9A73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2044A-FCAF-D616-0AA5-D8C80D5F7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F04C-220D-413F-9EDC-F9988200925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853E8-C936-00D9-62C6-509B11F1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519EC-5E28-60C1-FC6B-412636E27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076-FA59-42E1-B0D6-03647B0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1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8CCA59-0987-773D-EC1C-DEC3DA583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0CF6B-A0F3-59FD-8838-7F238254F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8F4AD-5C24-62ED-2062-002A09154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F04C-220D-413F-9EDC-F9988200925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13718-5234-7963-080C-3E262010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7CCB3-421B-299C-9DFF-4F59D86A9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076-FA59-42E1-B0D6-03647B0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0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4399-8E48-D6BB-161C-4BA960CE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432CB-A187-E86D-D673-3A884F75B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57372-A969-DF51-1BE5-A7893FAEB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F04C-220D-413F-9EDC-F9988200925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80B42-303A-DB8D-52DA-A628D57C0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7EC40-BB7E-8A66-AD61-65110477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076-FA59-42E1-B0D6-03647B0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9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E088-E5EB-0A9C-4AEC-C788FC3A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6C6AB-7448-D268-C850-5A45F53CC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15DAC-2B9B-2923-5F38-05E86435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F04C-220D-413F-9EDC-F9988200925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7A706-3B50-5350-9DCF-7658DAB7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7AABF-B5BD-AEA2-7771-28B3361F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076-FA59-42E1-B0D6-03647B0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11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6822-9632-7C43-55BD-E9604BAC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19B9A-E5BF-1A8B-74ED-3055A46BE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83D2F-BDFF-14A9-A5D1-F09CEDC0F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9B7F1-E225-81E9-DD47-0A33DA8F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F04C-220D-413F-9EDC-F9988200925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DAF85-2DB2-ECDA-C87E-240B6A30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9AE82-7523-7E55-BAF8-2E50BE12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076-FA59-42E1-B0D6-03647B0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0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D0ED-7A36-DCD4-5EBB-0B269E6A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70A29-2BA6-7743-CBD9-0DC23720F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ED7B0-D0E3-7DA8-9CE8-9C4CB2F43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AD424-C866-48B8-E3C3-2663199F1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B38A08-0972-1B0F-C409-967E2CAFB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30DB4A-A008-9DE9-2303-12A6A79D8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F04C-220D-413F-9EDC-F9988200925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08AB8-13DE-1032-BA1D-07799B34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0BEF0B-2E8E-229E-922A-98517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076-FA59-42E1-B0D6-03647B0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2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3200-D6E2-CC2B-2F5C-943004291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93C54-79A5-1B91-719C-1CD8421C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F04C-220D-413F-9EDC-F9988200925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002A6-E10D-FC4F-D18F-05DE06FB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78C51-241D-00B1-A231-4138A169D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076-FA59-42E1-B0D6-03647B0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B1378D-94EA-58A5-1B7D-07F1E3E4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F04C-220D-413F-9EDC-F9988200925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466F1F-2338-F5C2-881B-693CAC83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2E58C-E376-EB54-A889-F12EB0BF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076-FA59-42E1-B0D6-03647B0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4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E05A9-D5DA-0C73-D592-ADD6C61D8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A141F-F882-BD21-8C10-87C8BD59C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E82AD-2D38-9EC4-2028-1FA6CACBF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4739F-8542-E8A5-971F-399E76EF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F04C-220D-413F-9EDC-F9988200925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EB0E7-502C-73E1-18E6-0DAEE503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BCB79-CBFE-3A1A-9458-72B2A213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076-FA59-42E1-B0D6-03647B0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2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9D8CE-4FFB-4334-DDBF-9AEBD4486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3E37A-DFF2-B43E-A958-F77052B7D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FD8DF-0BFE-2508-66E2-586CC2CF9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719A5-ACD2-B4BE-3070-1E41198E0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F04C-220D-413F-9EDC-F9988200925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59ED5-EA85-FAF2-6496-9BE7C325E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A36F8-DDA5-736A-CBE5-EE9CF7E6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076-FA59-42E1-B0D6-03647B0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8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91051-D1F1-EEE2-F8F0-FE955D880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E7365-DDC1-D9A3-6645-C4D00BF67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809FD-C028-D7D1-A6A2-017A6ACB5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1F04C-220D-413F-9EDC-F9988200925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4D4ED-061F-ED80-1047-E5DB6E7C0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62EE5-907E-9477-FC74-316161210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BB076-FA59-42E1-B0D6-03647B0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8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08746-6F19-5945-987F-71D3CDA6B6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Use of Checking Scientific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82B2A-F921-7289-C21E-8F79B6BB95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a Business Environment (As seen in major System Integrators in Japan)</a:t>
            </a:r>
          </a:p>
        </p:txBody>
      </p:sp>
    </p:spTree>
    <p:extLst>
      <p:ext uri="{BB962C8B-B14F-4D97-AF65-F5344CB8AC3E}">
        <p14:creationId xmlns:p14="http://schemas.microsoft.com/office/powerpoint/2010/main" val="106125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B82E-07CA-801C-9573-7CA9BF05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25CC4-526F-0287-D922-64F040108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you the result (accuracy) you can realistically expect </a:t>
            </a:r>
          </a:p>
          <a:p>
            <a:r>
              <a:rPr lang="en-US" dirty="0"/>
              <a:t>Show you the best approach</a:t>
            </a:r>
          </a:p>
          <a:p>
            <a:r>
              <a:rPr lang="en-US" dirty="0"/>
              <a:t>Speed up development time and reduce development cost by using shared  source code and trained models in some case</a:t>
            </a:r>
          </a:p>
          <a:p>
            <a:r>
              <a:rPr lang="en-US" dirty="0"/>
              <a:t>Provide you test data and evaluation technique for converting to </a:t>
            </a:r>
            <a:r>
              <a:rPr lang="en-US" dirty="0" err="1"/>
              <a:t>kpi</a:t>
            </a:r>
            <a:endParaRPr lang="en-US" dirty="0"/>
          </a:p>
          <a:p>
            <a:r>
              <a:rPr lang="en-US" dirty="0"/>
              <a:t>Reveal tricks of vendors claiming unrealistic result in marketing materials (but they can still be cost-effective for what they do)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88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4216-B531-E9C5-4100-8C1BFA73A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Check Scientific Research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62DBC-2621-EF2B-2BB8-19D8738B3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Look for the State of the Art (SOA) list for the general field of your interest</a:t>
            </a:r>
          </a:p>
        </p:txBody>
      </p:sp>
      <p:pic>
        <p:nvPicPr>
          <p:cNvPr id="9" name="Content Placeholder 8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4DA0F619-EC5C-440E-E9F0-5096F6AD35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1595"/>
            <a:ext cx="5157787" cy="345154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91D396-591D-9DCD-D8BF-E1E193F08D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2 Go one level down for the SOA page of the task of your interest</a:t>
            </a:r>
          </a:p>
        </p:txBody>
      </p:sp>
      <p:pic>
        <p:nvPicPr>
          <p:cNvPr id="12" name="Content Placeholder 11" descr="Table&#10;&#10;Description automatically generated">
            <a:extLst>
              <a:ext uri="{FF2B5EF4-FFF2-40B4-BE49-F238E27FC236}">
                <a16:creationId xmlns:a16="http://schemas.microsoft.com/office/drawing/2014/main" id="{B24AEEC1-6B84-EEB9-A970-CD9683C3DB2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87909"/>
            <a:ext cx="5183188" cy="3118920"/>
          </a:xfr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9F2E0DB-EA1E-8F02-5329-B2CEA3591C95}"/>
              </a:ext>
            </a:extLst>
          </p:cNvPr>
          <p:cNvSpPr/>
          <p:nvPr/>
        </p:nvSpPr>
        <p:spPr>
          <a:xfrm>
            <a:off x="194208" y="2953593"/>
            <a:ext cx="1076241" cy="671639"/>
          </a:xfrm>
          <a:prstGeom prst="wedgeRectCallout">
            <a:avLst>
              <a:gd name="adj1" fmla="val 50941"/>
              <a:gd name="adj2" fmla="val -772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one is for NLP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70B4AE15-A59D-8A27-D211-344EC6BBAD0F}"/>
              </a:ext>
            </a:extLst>
          </p:cNvPr>
          <p:cNvSpPr/>
          <p:nvPr/>
        </p:nvSpPr>
        <p:spPr>
          <a:xfrm>
            <a:off x="9684817" y="2169255"/>
            <a:ext cx="1667395" cy="1083743"/>
          </a:xfrm>
          <a:prstGeom prst="wedgeRectCallout">
            <a:avLst>
              <a:gd name="adj1" fmla="val -92708"/>
              <a:gd name="adj2" fmla="val 141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Lets pick QA since you are interested in </a:t>
            </a:r>
            <a:r>
              <a:rPr lang="en-US" dirty="0" err="1"/>
              <a:t>chatGPT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708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1DF4F10-540A-1E75-BC19-D01C3AF80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can find in a SOA page?</a:t>
            </a:r>
          </a:p>
        </p:txBody>
      </p:sp>
      <p:pic>
        <p:nvPicPr>
          <p:cNvPr id="12" name="Content Placeholder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CFB2F31-AF8D-5216-D59C-CBEACF6B5D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251526"/>
            <a:ext cx="5181600" cy="988971"/>
          </a:xfrm>
        </p:spPr>
      </p:pic>
      <p:pic>
        <p:nvPicPr>
          <p:cNvPr id="10" name="Content Placeholder 11" descr="Table&#10;&#10;Description automatically generated">
            <a:extLst>
              <a:ext uri="{FF2B5EF4-FFF2-40B4-BE49-F238E27FC236}">
                <a16:creationId xmlns:a16="http://schemas.microsoft.com/office/drawing/2014/main" id="{960800AE-F883-EFC5-29B9-F11AD4A774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3117964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CEB6C6-AA2D-70C5-8626-28F30E216396}"/>
              </a:ext>
            </a:extLst>
          </p:cNvPr>
          <p:cNvSpPr txBox="1"/>
          <p:nvPr/>
        </p:nvSpPr>
        <p:spPr>
          <a:xfrm>
            <a:off x="3013502" y="49435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</a:t>
            </a:r>
            <a:endParaRPr lang="en-US" dirty="0"/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FDE04A2E-C1DD-65BC-C81A-CB170818451A}"/>
              </a:ext>
            </a:extLst>
          </p:cNvPr>
          <p:cNvSpPr/>
          <p:nvPr/>
        </p:nvSpPr>
        <p:spPr>
          <a:xfrm>
            <a:off x="3914638" y="1271025"/>
            <a:ext cx="1667395" cy="792605"/>
          </a:xfrm>
          <a:prstGeom prst="wedgeRectCallout">
            <a:avLst>
              <a:gd name="adj1" fmla="val -136201"/>
              <a:gd name="adj2" fmla="val 114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Dataset for evaluation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C2397C90-E080-E803-862E-1076F6192A5C}"/>
              </a:ext>
            </a:extLst>
          </p:cNvPr>
          <p:cNvSpPr/>
          <p:nvPr/>
        </p:nvSpPr>
        <p:spPr>
          <a:xfrm>
            <a:off x="5776271" y="1275775"/>
            <a:ext cx="1983991" cy="792605"/>
          </a:xfrm>
          <a:prstGeom prst="wedgeRectCallout">
            <a:avLst>
              <a:gd name="adj1" fmla="val -54478"/>
              <a:gd name="adj2" fmla="val 235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Evaluation Metrics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7C5648EF-3726-1CFA-8369-AD45AE08D760}"/>
              </a:ext>
            </a:extLst>
          </p:cNvPr>
          <p:cNvSpPr/>
          <p:nvPr/>
        </p:nvSpPr>
        <p:spPr>
          <a:xfrm>
            <a:off x="6667838" y="2186425"/>
            <a:ext cx="1788340" cy="792605"/>
          </a:xfrm>
          <a:prstGeom prst="wedgeRectCallout">
            <a:avLst>
              <a:gd name="adj1" fmla="val -91022"/>
              <a:gd name="adj2" fmla="val 1623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Evaluation Result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6C19FE0B-CBB2-0B06-FE9A-E57A401628EA}"/>
              </a:ext>
            </a:extLst>
          </p:cNvPr>
          <p:cNvSpPr/>
          <p:nvPr/>
        </p:nvSpPr>
        <p:spPr>
          <a:xfrm>
            <a:off x="8521583" y="1400848"/>
            <a:ext cx="639270" cy="13255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DC9AE4-2306-28C6-DB94-A6F1E94554BE}"/>
              </a:ext>
            </a:extLst>
          </p:cNvPr>
          <p:cNvSpPr txBox="1"/>
          <p:nvPr/>
        </p:nvSpPr>
        <p:spPr>
          <a:xfrm>
            <a:off x="9243146" y="1488661"/>
            <a:ext cx="2629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together for telling: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we can expect from doing it ourselves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trustworthy the number claimed by a vendor is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5111573B-8D09-9A5D-EC93-107B933807B3}"/>
              </a:ext>
            </a:extLst>
          </p:cNvPr>
          <p:cNvSpPr/>
          <p:nvPr/>
        </p:nvSpPr>
        <p:spPr>
          <a:xfrm>
            <a:off x="5298932" y="4714739"/>
            <a:ext cx="873270" cy="457700"/>
          </a:xfrm>
          <a:prstGeom prst="wedgeRectCallout">
            <a:avLst>
              <a:gd name="adj1" fmla="val -238357"/>
              <a:gd name="adj2" fmla="val 1535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Papers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853BD151-88EB-0C36-DC69-15641BA73F52}"/>
              </a:ext>
            </a:extLst>
          </p:cNvPr>
          <p:cNvSpPr/>
          <p:nvPr/>
        </p:nvSpPr>
        <p:spPr>
          <a:xfrm>
            <a:off x="5298932" y="4718844"/>
            <a:ext cx="873270" cy="457700"/>
          </a:xfrm>
          <a:prstGeom prst="wedgeRectCallout">
            <a:avLst>
              <a:gd name="adj1" fmla="val -241137"/>
              <a:gd name="adj2" fmla="val 2207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Recent Papers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D2F6B841-A1A2-D49D-375C-009B2025EB63}"/>
              </a:ext>
            </a:extLst>
          </p:cNvPr>
          <p:cNvSpPr/>
          <p:nvPr/>
        </p:nvSpPr>
        <p:spPr>
          <a:xfrm>
            <a:off x="5288819" y="4709344"/>
            <a:ext cx="873270" cy="457700"/>
          </a:xfrm>
          <a:prstGeom prst="wedgeRectCallout">
            <a:avLst>
              <a:gd name="adj1" fmla="val -355113"/>
              <a:gd name="adj2" fmla="val 2773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Recent Papers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430AF2-FFC3-1C3E-9FF8-6955E466467A}"/>
              </a:ext>
            </a:extLst>
          </p:cNvPr>
          <p:cNvSpPr txBox="1"/>
          <p:nvPr/>
        </p:nvSpPr>
        <p:spPr>
          <a:xfrm>
            <a:off x="6162089" y="3166534"/>
            <a:ext cx="55680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general family (Neural Network) of approaches described in recent papers delivering SOA in are promising. </a:t>
            </a:r>
          </a:p>
          <a:p>
            <a:r>
              <a:rPr lang="en-US" dirty="0">
                <a:solidFill>
                  <a:srgbClr val="FF0000"/>
                </a:solidFill>
                <a:latin typeface="游ゴシック" panose="020B0400000000000000" pitchFamily="34" charset="-128"/>
                <a:ea typeface="游ゴシック" panose="020B0400000000000000" pitchFamily="34" charset="-128"/>
              </a:rPr>
              <a:t>⇒</a:t>
            </a:r>
            <a:r>
              <a:rPr lang="en-US" dirty="0">
                <a:latin typeface="游ゴシック" panose="020B0400000000000000" pitchFamily="34" charset="-128"/>
                <a:ea typeface="游ゴシック" panose="020B0400000000000000" pitchFamily="34" charset="-128"/>
              </a:rPr>
              <a:t>W</a:t>
            </a:r>
            <a:r>
              <a:rPr lang="en-US" dirty="0"/>
              <a:t>e should try it ourselves or purchase from vendors doing similar things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BD9A80-6F81-F607-015B-2DB93BBC4D4E}"/>
              </a:ext>
            </a:extLst>
          </p:cNvPr>
          <p:cNvSpPr txBox="1"/>
          <p:nvPr/>
        </p:nvSpPr>
        <p:spPr>
          <a:xfrm>
            <a:off x="6198500" y="4831366"/>
            <a:ext cx="56462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Approaches (Rule-based, unsupervised </a:t>
            </a:r>
            <a:r>
              <a:rPr lang="en-US" dirty="0">
                <a:solidFill>
                  <a:srgbClr val="FF0000"/>
                </a:solidFill>
              </a:rPr>
              <a:t>falling out of favor in recent years </a:t>
            </a:r>
            <a:r>
              <a:rPr lang="en-US" dirty="0"/>
              <a:t>are </a:t>
            </a:r>
            <a:r>
              <a:rPr lang="en-US" dirty="0">
                <a:solidFill>
                  <a:srgbClr val="FF0000"/>
                </a:solidFill>
              </a:rPr>
              <a:t>unlikely</a:t>
            </a:r>
            <a:r>
              <a:rPr lang="en-US" dirty="0"/>
              <a:t> to yield result </a:t>
            </a:r>
            <a:r>
              <a:rPr lang="en-US" dirty="0">
                <a:solidFill>
                  <a:srgbClr val="FF0000"/>
                </a:solidFill>
              </a:rPr>
              <a:t>competitive</a:t>
            </a:r>
            <a:r>
              <a:rPr lang="en-US" dirty="0"/>
              <a:t> to the SOA, not to mention beating it</a:t>
            </a:r>
          </a:p>
          <a:p>
            <a:r>
              <a:rPr lang="en-US" dirty="0">
                <a:solidFill>
                  <a:srgbClr val="FF0000"/>
                </a:solidFill>
                <a:latin typeface="游ゴシック" panose="020B0400000000000000" pitchFamily="34" charset="-128"/>
                <a:ea typeface="游ゴシック" panose="020B0400000000000000" pitchFamily="34" charset="-128"/>
              </a:rPr>
              <a:t>⇒stay away from </a:t>
            </a:r>
            <a:r>
              <a:rPr lang="en-US" dirty="0">
                <a:latin typeface="游ゴシック" panose="020B0400000000000000" pitchFamily="34" charset="-128"/>
                <a:ea typeface="游ゴシック" panose="020B0400000000000000" pitchFamily="34" charset="-128"/>
              </a:rPr>
              <a:t>investing on development following them</a:t>
            </a:r>
          </a:p>
          <a:p>
            <a:r>
              <a:rPr lang="en-US" dirty="0">
                <a:solidFill>
                  <a:srgbClr val="FF0000"/>
                </a:solidFill>
                <a:latin typeface="游ゴシック" panose="020B0400000000000000" pitchFamily="34" charset="-128"/>
                <a:ea typeface="游ゴシック" panose="020B0400000000000000" pitchFamily="34" charset="-128"/>
              </a:rPr>
              <a:t>⇒</a:t>
            </a:r>
            <a:r>
              <a:rPr lang="en-US" dirty="0">
                <a:latin typeface="游ゴシック" panose="020B0400000000000000" pitchFamily="34" charset="-128"/>
                <a:ea typeface="游ゴシック" panose="020B0400000000000000" pitchFamily="34" charset="-128"/>
              </a:rPr>
              <a:t>doubts on </a:t>
            </a:r>
            <a:r>
              <a:rPr lang="en-US" dirty="0">
                <a:solidFill>
                  <a:srgbClr val="FF0000"/>
                </a:solidFill>
                <a:latin typeface="游ゴシック" panose="020B0400000000000000" pitchFamily="34" charset="-128"/>
                <a:ea typeface="游ゴシック" panose="020B0400000000000000" pitchFamily="34" charset="-128"/>
              </a:rPr>
              <a:t>vendors</a:t>
            </a:r>
            <a:r>
              <a:rPr lang="en-US" dirty="0">
                <a:latin typeface="游ゴシック" panose="020B0400000000000000" pitchFamily="34" charset="-128"/>
                <a:ea typeface="游ゴシック" panose="020B0400000000000000" pitchFamily="34" charset="-128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游ゴシック" panose="020B0400000000000000" pitchFamily="34" charset="-128"/>
                <a:ea typeface="游ゴシック" panose="020B0400000000000000" pitchFamily="34" charset="-128"/>
              </a:rPr>
              <a:t>test </a:t>
            </a:r>
            <a:r>
              <a:rPr lang="en-US" dirty="0">
                <a:latin typeface="游ゴシック" panose="020B0400000000000000" pitchFamily="34" charset="-128"/>
                <a:ea typeface="游ゴシック" panose="020B0400000000000000" pitchFamily="34" charset="-128"/>
              </a:rPr>
              <a:t>their products </a:t>
            </a:r>
            <a:r>
              <a:rPr lang="en-US" dirty="0">
                <a:solidFill>
                  <a:srgbClr val="FF0000"/>
                </a:solidFill>
                <a:latin typeface="游ゴシック" panose="020B0400000000000000" pitchFamily="34" charset="-128"/>
                <a:ea typeface="游ゴシック" panose="020B0400000000000000" pitchFamily="34" charset="-128"/>
              </a:rPr>
              <a:t>if not having requirements</a:t>
            </a:r>
            <a:r>
              <a:rPr lang="en-US" dirty="0">
                <a:latin typeface="游ゴシック" panose="020B0400000000000000" pitchFamily="34" charset="-128"/>
                <a:ea typeface="游ゴシック" panose="020B0400000000000000" pitchFamily="34" charset="-128"/>
              </a:rPr>
              <a:t> of approaches yielding SOA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2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BEA7C-3324-8F6A-D644-55B07FFD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Read the Best Papers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F3F6F-F414-5060-A045-5CE6E5E191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Papers listed in the SOA page with the best result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Understand their general approaches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35746-9879-9F71-D0FE-7690236839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You can tell what it can and cannot do</a:t>
            </a:r>
          </a:p>
          <a:p>
            <a:pPr lvl="1"/>
            <a:r>
              <a:rPr lang="en-US" dirty="0"/>
              <a:t>What it can do (in the case of QA)</a:t>
            </a:r>
          </a:p>
          <a:p>
            <a:pPr lvl="2"/>
            <a:r>
              <a:rPr lang="en-US" dirty="0"/>
              <a:t>Selecting the answer most similar to the question as the correct answer</a:t>
            </a:r>
          </a:p>
          <a:p>
            <a:pPr lvl="1"/>
            <a:r>
              <a:rPr lang="en-US" dirty="0"/>
              <a:t>What it cannot do</a:t>
            </a:r>
          </a:p>
          <a:p>
            <a:pPr lvl="2"/>
            <a:r>
              <a:rPr lang="en-US" dirty="0"/>
              <a:t>Avoiding wrong answers designed to be similar to the questions and trick it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5" name="Content Placeholder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5EF66D6-B52A-30A8-DA17-D2EE87DC4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70166"/>
            <a:ext cx="5181600" cy="988971"/>
          </a:xfrm>
          <a:prstGeom prst="rect">
            <a:avLst/>
          </a:prstGeom>
        </p:spPr>
      </p:pic>
      <p:sp>
        <p:nvSpPr>
          <p:cNvPr id="6" name="Cylinder 5">
            <a:extLst>
              <a:ext uri="{FF2B5EF4-FFF2-40B4-BE49-F238E27FC236}">
                <a16:creationId xmlns:a16="http://schemas.microsoft.com/office/drawing/2014/main" id="{C6D2E532-0F51-37B7-A96B-D3EB03AD4C15}"/>
              </a:ext>
            </a:extLst>
          </p:cNvPr>
          <p:cNvSpPr/>
          <p:nvPr/>
        </p:nvSpPr>
        <p:spPr>
          <a:xfrm>
            <a:off x="1618407" y="4636736"/>
            <a:ext cx="566443" cy="7300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9DBE7942-D6DF-F7E1-10EB-1A35EBA2C041}"/>
              </a:ext>
            </a:extLst>
          </p:cNvPr>
          <p:cNvSpPr/>
          <p:nvPr/>
        </p:nvSpPr>
        <p:spPr>
          <a:xfrm>
            <a:off x="2551014" y="4636735"/>
            <a:ext cx="566443" cy="7300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Scales of justice outline">
            <a:extLst>
              <a:ext uri="{FF2B5EF4-FFF2-40B4-BE49-F238E27FC236}">
                <a16:creationId xmlns:a16="http://schemas.microsoft.com/office/drawing/2014/main" id="{69B690E5-5ABF-248C-69EB-9ADF712EC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69260" y="5397500"/>
            <a:ext cx="914400" cy="9144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56C1B7-1DF5-2D3B-FE23-AFD61ACD77A1}"/>
              </a:ext>
            </a:extLst>
          </p:cNvPr>
          <p:cNvCxnSpPr>
            <a:endCxn id="9" idx="1"/>
          </p:cNvCxnSpPr>
          <p:nvPr/>
        </p:nvCxnSpPr>
        <p:spPr>
          <a:xfrm>
            <a:off x="1772156" y="5251731"/>
            <a:ext cx="97104" cy="602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28B4FC-0E01-E3C7-D757-0CDC74326B52}"/>
              </a:ext>
            </a:extLst>
          </p:cNvPr>
          <p:cNvCxnSpPr>
            <a:stCxn id="7" idx="3"/>
            <a:endCxn id="9" idx="3"/>
          </p:cNvCxnSpPr>
          <p:nvPr/>
        </p:nvCxnSpPr>
        <p:spPr>
          <a:xfrm flipH="1">
            <a:off x="2783660" y="5366761"/>
            <a:ext cx="50576" cy="487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8F9477-71BA-5337-FFAB-5592A98418FA}"/>
              </a:ext>
            </a:extLst>
          </p:cNvPr>
          <p:cNvSpPr txBox="1"/>
          <p:nvPr/>
        </p:nvSpPr>
        <p:spPr>
          <a:xfrm>
            <a:off x="331774" y="4687796"/>
            <a:ext cx="1391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Stacks of NN accepting Questions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2A00BB-DAF0-69D0-0AAB-8F818C2FF2A8}"/>
              </a:ext>
            </a:extLst>
          </p:cNvPr>
          <p:cNvSpPr txBox="1"/>
          <p:nvPr/>
        </p:nvSpPr>
        <p:spPr>
          <a:xfrm>
            <a:off x="3176798" y="4687400"/>
            <a:ext cx="1391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Stacks of NN accepting Answers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84EE42-CD18-3187-1119-57AF562C6FB4}"/>
              </a:ext>
            </a:extLst>
          </p:cNvPr>
          <p:cNvSpPr txBox="1"/>
          <p:nvPr/>
        </p:nvSpPr>
        <p:spPr>
          <a:xfrm>
            <a:off x="2733085" y="5913433"/>
            <a:ext cx="1391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comparing similarity</a:t>
            </a:r>
          </a:p>
        </p:txBody>
      </p:sp>
    </p:spTree>
    <p:extLst>
      <p:ext uri="{BB962C8B-B14F-4D97-AF65-F5344CB8AC3E}">
        <p14:creationId xmlns:p14="http://schemas.microsoft.com/office/powerpoint/2010/main" val="3356684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AE25-D4A7-2F41-D341-362B884E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Check for Open Source Implementation of the Best Papers (mostly from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F8C37-0A70-03B3-3500-C4D20B6267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B951864-348A-23D1-6D7F-E024A021A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2864"/>
            <a:ext cx="5181600" cy="988971"/>
          </a:xfrm>
          <a:prstGeom prst="rect">
            <a:avLst/>
          </a:prstGeom>
        </p:spPr>
      </p:pic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F28BBF38-1ADC-DD46-91B5-AE92EAAA8443}"/>
              </a:ext>
            </a:extLst>
          </p:cNvPr>
          <p:cNvSpPr/>
          <p:nvPr/>
        </p:nvSpPr>
        <p:spPr>
          <a:xfrm>
            <a:off x="523459" y="2450455"/>
            <a:ext cx="273269" cy="77994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AC8191-0465-A865-7516-A042732239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If the </a:t>
            </a:r>
            <a:r>
              <a:rPr lang="en-US" dirty="0" err="1"/>
              <a:t>licence</a:t>
            </a:r>
            <a:r>
              <a:rPr lang="en-US" dirty="0"/>
              <a:t> allows commercial use</a:t>
            </a:r>
          </a:p>
          <a:p>
            <a:r>
              <a:rPr lang="en-US" dirty="0"/>
              <a:t>If source available (for maintenance)</a:t>
            </a:r>
          </a:p>
          <a:p>
            <a:r>
              <a:rPr lang="en-US" dirty="0"/>
              <a:t>If it can be run following the installation instruction</a:t>
            </a:r>
          </a:p>
          <a:p>
            <a:pPr marL="0" indent="0">
              <a:buNone/>
            </a:pPr>
            <a:r>
              <a:rPr lang="en-US" dirty="0"/>
              <a:t>Go on to customize (for customers or internal use), usually means adapting to Japanese</a:t>
            </a:r>
          </a:p>
        </p:txBody>
      </p:sp>
      <p:pic>
        <p:nvPicPr>
          <p:cNvPr id="6" name="Content Placeholder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80370A0-38DB-7DD7-2E95-C13688DC6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71835"/>
            <a:ext cx="3362397" cy="4351338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0F85645C-3CDE-18E6-EDB1-418FDFDE8E35}"/>
              </a:ext>
            </a:extLst>
          </p:cNvPr>
          <p:cNvSpPr/>
          <p:nvPr/>
        </p:nvSpPr>
        <p:spPr>
          <a:xfrm>
            <a:off x="3822968" y="3208689"/>
            <a:ext cx="1788340" cy="792605"/>
          </a:xfrm>
          <a:prstGeom prst="wedgeRectCallout">
            <a:avLst>
              <a:gd name="adj1" fmla="val -186497"/>
              <a:gd name="adj2" fmla="val 9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for Source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21404B16-F4BA-BFAF-8C29-70A13AF9FAAD}"/>
              </a:ext>
            </a:extLst>
          </p:cNvPr>
          <p:cNvSpPr/>
          <p:nvPr/>
        </p:nvSpPr>
        <p:spPr>
          <a:xfrm>
            <a:off x="2330584" y="2635170"/>
            <a:ext cx="1788340" cy="792605"/>
          </a:xfrm>
          <a:prstGeom prst="wedgeRectCallout">
            <a:avLst>
              <a:gd name="adj1" fmla="val -96000"/>
              <a:gd name="adj2" fmla="val 215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for </a:t>
            </a:r>
            <a:r>
              <a:rPr lang="en-US" dirty="0" err="1"/>
              <a:t>Licence</a:t>
            </a:r>
            <a:endParaRPr lang="en-US" dirty="0"/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75EC26C3-E975-6053-73EA-C56402236B9C}"/>
              </a:ext>
            </a:extLst>
          </p:cNvPr>
          <p:cNvSpPr/>
          <p:nvPr/>
        </p:nvSpPr>
        <p:spPr>
          <a:xfrm>
            <a:off x="4042646" y="4241845"/>
            <a:ext cx="1788340" cy="792605"/>
          </a:xfrm>
          <a:prstGeom prst="wedgeRectCallout">
            <a:avLst>
              <a:gd name="adj1" fmla="val -186497"/>
              <a:gd name="adj2" fmla="val 9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for Installation Instruction</a:t>
            </a:r>
          </a:p>
        </p:txBody>
      </p:sp>
    </p:spTree>
    <p:extLst>
      <p:ext uri="{BB962C8B-B14F-4D97-AF65-F5344CB8AC3E}">
        <p14:creationId xmlns:p14="http://schemas.microsoft.com/office/powerpoint/2010/main" val="873747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D7C4E8006107545BFD3B368ABD5F1CE" ma:contentTypeVersion="8" ma:contentTypeDescription="新しいドキュメントを作成します。" ma:contentTypeScope="" ma:versionID="a26f52d91cb6e9ca2cfe42ce9c0844cc">
  <xsd:schema xmlns:xsd="http://www.w3.org/2001/XMLSchema" xmlns:xs="http://www.w3.org/2001/XMLSchema" xmlns:p="http://schemas.microsoft.com/office/2006/metadata/properties" xmlns:ns3="9f7091c3-94ce-412a-8f00-c0ab0b90d146" xmlns:ns4="cf041ce1-cb6e-4344-9797-b6fef4186617" targetNamespace="http://schemas.microsoft.com/office/2006/metadata/properties" ma:root="true" ma:fieldsID="4f0afd8c062d7378b900e02d3e8f0bb9" ns3:_="" ns4:_="">
    <xsd:import namespace="9f7091c3-94ce-412a-8f00-c0ab0b90d146"/>
    <xsd:import namespace="cf041ce1-cb6e-4344-9797-b6fef418661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7091c3-94ce-412a-8f00-c0ab0b90d1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041ce1-cb6e-4344-9797-b6fef418661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ABB94E-D0D8-4761-B2C1-7D05BF909E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816C11-7161-4F4F-932B-B208A3FC3A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7091c3-94ce-412a-8f00-c0ab0b90d146"/>
    <ds:schemaRef ds:uri="cf041ce1-cb6e-4344-9797-b6fef41866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4408DF-EF9C-419F-B567-5979DFCD83F2}">
  <ds:schemaRefs>
    <ds:schemaRef ds:uri="http://schemas.microsoft.com/office/2006/documentManagement/types"/>
    <ds:schemaRef ds:uri="http://purl.org/dc/terms/"/>
    <ds:schemaRef ds:uri="cf041ce1-cb6e-4344-9797-b6fef4186617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9f7091c3-94ce-412a-8f00-c0ab0b90d14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415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游ゴシック</vt:lpstr>
      <vt:lpstr>Arial</vt:lpstr>
      <vt:lpstr>Calibri</vt:lpstr>
      <vt:lpstr>Calibri Light</vt:lpstr>
      <vt:lpstr>Office Theme</vt:lpstr>
      <vt:lpstr>The Use of Checking Scientific Research</vt:lpstr>
      <vt:lpstr>General uses</vt:lpstr>
      <vt:lpstr>Steps to Check Scientific Research</vt:lpstr>
      <vt:lpstr>What you can find in a SOA page?</vt:lpstr>
      <vt:lpstr>3 Read the Best Papers </vt:lpstr>
      <vt:lpstr>4 Check for Open Source Implementation of the Best Papers (mostly from Github)</vt:lpstr>
    </vt:vector>
  </TitlesOfParts>
  <Company>Rakuten Group,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Scientific Research can help an AI task</dc:title>
  <dc:creator>Tam, Wai Lok | Pete | RP</dc:creator>
  <cp:lastModifiedBy>Tam, Wai Lok | Pete | RP</cp:lastModifiedBy>
  <cp:revision>2</cp:revision>
  <dcterms:created xsi:type="dcterms:W3CDTF">2023-02-13T07:12:09Z</dcterms:created>
  <dcterms:modified xsi:type="dcterms:W3CDTF">2023-06-21T07:44:03Z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0x010100FD7C4E8006107545BFD3B368ABD5F1CE</vt:lpwstr>
  </property>
</Properties>
</file>