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74" r:id="rId3"/>
    <p:sldId id="300" r:id="rId4"/>
    <p:sldId id="518" r:id="rId5"/>
    <p:sldId id="519" r:id="rId6"/>
    <p:sldId id="520" r:id="rId7"/>
    <p:sldId id="521" r:id="rId8"/>
    <p:sldId id="546" r:id="rId9"/>
    <p:sldId id="522" r:id="rId10"/>
    <p:sldId id="523" r:id="rId11"/>
    <p:sldId id="547" r:id="rId12"/>
    <p:sldId id="548" r:id="rId13"/>
    <p:sldId id="524" r:id="rId14"/>
    <p:sldId id="549" r:id="rId15"/>
    <p:sldId id="545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25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6" r:id="rId33"/>
    <p:sldId id="567" r:id="rId34"/>
    <p:sldId id="568" r:id="rId35"/>
    <p:sldId id="569" r:id="rId36"/>
    <p:sldId id="570" r:id="rId37"/>
    <p:sldId id="571" r:id="rId38"/>
    <p:sldId id="572" r:id="rId39"/>
    <p:sldId id="573" r:id="rId40"/>
    <p:sldId id="574" r:id="rId41"/>
    <p:sldId id="575" r:id="rId42"/>
    <p:sldId id="576" r:id="rId43"/>
    <p:sldId id="577" r:id="rId44"/>
    <p:sldId id="578" r:id="rId45"/>
    <p:sldId id="538" r:id="rId46"/>
    <p:sldId id="579" r:id="rId4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210" autoAdjust="0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>
            <a:lvl1pPr algn="l">
              <a:defRPr sz="3000" cap="all" baseline="0">
                <a:latin typeface="Nexa Bold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 marL="914400" indent="-457200">
              <a:buFont typeface="Wingdings" pitchFamily="2" charset="2"/>
              <a:buChar char="ü"/>
              <a:defRPr sz="2200" baseline="0"/>
            </a:lvl2pPr>
            <a:lvl3pPr marL="1143000" indent="-228600">
              <a:buFont typeface="Wingdings" pitchFamily="2" charset="2"/>
              <a:buChar char="ü"/>
              <a:defRPr sz="2200" baseline="0"/>
            </a:lvl3pPr>
            <a:lvl4pPr marL="1600200" indent="-228600">
              <a:buFont typeface="Wingdings" pitchFamily="2" charset="2"/>
              <a:buChar char="ü"/>
              <a:defRPr sz="2200" baseline="0"/>
            </a:lvl4pPr>
            <a:lvl5pPr marL="2057400" indent="-228600">
              <a:buFont typeface="Wingdings" pitchFamily="2" charset="2"/>
              <a:buChar char="ü"/>
              <a:defRPr sz="2200" baseline="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/>
          </a:p>
          <a:p>
            <a:endParaRPr lang="es-AR" sz="3400" dirty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>
                <a:solidFill>
                  <a:schemeClr val="tx1"/>
                </a:solidFill>
                <a:latin typeface="Nexa Bold" pitchFamily="50" charset="0"/>
              </a:rPr>
              <a:t>Java programming 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s-AR" sz="3400" dirty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>
                <a:solidFill>
                  <a:schemeClr val="tx1"/>
                </a:solidFill>
                <a:latin typeface="Nexa Bold" pitchFamily="50" charset="0"/>
              </a:rPr>
              <a:t>Java programming iv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statements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Equals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natural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sentences</a:t>
            </a:r>
            <a:endParaRPr lang="es-ES" dirty="0"/>
          </a:p>
          <a:p>
            <a:pPr marL="990600" lvl="1" indent="-533400">
              <a:lnSpc>
                <a:spcPct val="90000"/>
              </a:lnSpc>
            </a:pP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JAVA </a:t>
            </a:r>
            <a:r>
              <a:rPr lang="es-ES" dirty="0" err="1"/>
              <a:t>compiler</a:t>
            </a:r>
            <a:endParaRPr lang="es-ES" dirty="0"/>
          </a:p>
          <a:p>
            <a:pPr marL="990600" lvl="1" indent="-533400">
              <a:lnSpc>
                <a:spcPct val="90000"/>
              </a:lnSpc>
            </a:pPr>
            <a:r>
              <a:rPr lang="es-ES" dirty="0" err="1"/>
              <a:t>Instead</a:t>
            </a:r>
            <a:r>
              <a:rPr lang="es-ES" dirty="0"/>
              <a:t> of </a:t>
            </a:r>
            <a:r>
              <a:rPr lang="es-ES" dirty="0" err="1"/>
              <a:t>ending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dot</a:t>
            </a:r>
            <a:r>
              <a:rPr lang="es-ES" dirty="0"/>
              <a:t>,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sentence</a:t>
            </a:r>
            <a:r>
              <a:rPr lang="es-ES" dirty="0"/>
              <a:t> </a:t>
            </a:r>
            <a:r>
              <a:rPr lang="es-ES" dirty="0" err="1"/>
              <a:t>ends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semicolon</a:t>
            </a:r>
            <a:r>
              <a:rPr lang="es-ES" b="1" dirty="0"/>
              <a:t>.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 err="1"/>
              <a:t>Represent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.</a:t>
            </a:r>
          </a:p>
          <a:p>
            <a:pPr marL="990600" lvl="1" indent="-533400">
              <a:lnSpc>
                <a:spcPct val="90000"/>
              </a:lnSpc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sentence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executable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unit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74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statements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s-ES" dirty="0" err="1"/>
              <a:t>There</a:t>
            </a:r>
            <a:r>
              <a:rPr lang="es-ES" dirty="0"/>
              <a:t> are 4 </a:t>
            </a:r>
            <a:r>
              <a:rPr lang="es-ES" dirty="0" err="1"/>
              <a:t>statement</a:t>
            </a:r>
            <a:r>
              <a:rPr lang="es-ES" dirty="0"/>
              <a:t> </a:t>
            </a:r>
            <a:r>
              <a:rPr lang="es-ES" dirty="0" err="1"/>
              <a:t>categories</a:t>
            </a:r>
            <a:r>
              <a:rPr lang="es-ES" dirty="0"/>
              <a:t>: </a:t>
            </a:r>
          </a:p>
          <a:p>
            <a:r>
              <a:rPr lang="es-ES" dirty="0" err="1"/>
              <a:t>Declaration</a:t>
            </a:r>
            <a:endParaRPr lang="es-ES" dirty="0"/>
          </a:p>
          <a:p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Sequence</a:t>
            </a:r>
            <a:endParaRPr lang="es-ES" dirty="0"/>
          </a:p>
          <a:p>
            <a:r>
              <a:rPr lang="es-ES" dirty="0" err="1"/>
              <a:t>Decission-making</a:t>
            </a:r>
            <a:r>
              <a:rPr lang="es-ES" dirty="0"/>
              <a:t> (</a:t>
            </a:r>
            <a:r>
              <a:rPr lang="es-ES" dirty="0" err="1"/>
              <a:t>selection</a:t>
            </a:r>
            <a:r>
              <a:rPr lang="es-ES" dirty="0"/>
              <a:t>)</a:t>
            </a:r>
          </a:p>
          <a:p>
            <a:r>
              <a:rPr lang="es-ES" dirty="0"/>
              <a:t>Looping (</a:t>
            </a:r>
            <a:r>
              <a:rPr lang="es-ES" dirty="0" err="1"/>
              <a:t>Iteration</a:t>
            </a:r>
            <a:r>
              <a:rPr lang="es-ES" dirty="0"/>
              <a:t>)</a:t>
            </a:r>
          </a:p>
          <a:p>
            <a:pPr lvl="1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257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statements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Expression</a:t>
            </a:r>
            <a:r>
              <a:rPr lang="es-ES" dirty="0"/>
              <a:t>, </a:t>
            </a:r>
            <a:r>
              <a:rPr lang="es-ES" dirty="0" err="1"/>
              <a:t>decission-making</a:t>
            </a:r>
            <a:r>
              <a:rPr lang="es-ES" dirty="0"/>
              <a:t> and looping </a:t>
            </a:r>
            <a:r>
              <a:rPr lang="es-ES" dirty="0" err="1"/>
              <a:t>statements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a </a:t>
            </a:r>
            <a:r>
              <a:rPr lang="es-ES" b="1" dirty="0" err="1"/>
              <a:t>method</a:t>
            </a:r>
            <a:r>
              <a:rPr lang="es-ES" b="1" dirty="0"/>
              <a:t> </a:t>
            </a:r>
            <a:r>
              <a:rPr lang="es-ES" b="1" dirty="0" err="1"/>
              <a:t>or</a:t>
            </a:r>
            <a:r>
              <a:rPr lang="es-ES" b="1" dirty="0"/>
              <a:t> block</a:t>
            </a:r>
          </a:p>
          <a:p>
            <a:pPr lvl="1"/>
            <a:r>
              <a:rPr lang="es-ES" dirty="0" err="1"/>
              <a:t>Specifies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of </a:t>
            </a:r>
            <a:r>
              <a:rPr lang="es-ES" b="1" dirty="0" err="1"/>
              <a:t>algorithms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declaratory</a:t>
            </a:r>
            <a:r>
              <a:rPr lang="es-ES" dirty="0"/>
              <a:t> </a:t>
            </a:r>
            <a:r>
              <a:rPr lang="es-ES" dirty="0" err="1"/>
              <a:t>statements</a:t>
            </a:r>
            <a:r>
              <a:rPr lang="es-ES" dirty="0"/>
              <a:t> </a:t>
            </a:r>
            <a:r>
              <a:rPr lang="es-ES" dirty="0" err="1"/>
              <a:t>serve</a:t>
            </a:r>
            <a:r>
              <a:rPr lang="es-ES" dirty="0"/>
              <a:t> more general </a:t>
            </a:r>
            <a:r>
              <a:rPr lang="es-ES" dirty="0" err="1"/>
              <a:t>purposes</a:t>
            </a:r>
            <a:r>
              <a:rPr lang="es-ES" dirty="0"/>
              <a:t> and are </a:t>
            </a:r>
            <a:r>
              <a:rPr lang="es-ES" dirty="0" err="1"/>
              <a:t>everywhere</a:t>
            </a:r>
            <a:endParaRPr lang="es-ES" dirty="0"/>
          </a:p>
          <a:p>
            <a:pPr lvl="1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587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Declaration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declare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use </a:t>
            </a:r>
            <a:r>
              <a:rPr lang="es-ES" dirty="0" err="1"/>
              <a:t>throughout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. 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Depending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are </a:t>
            </a:r>
            <a:r>
              <a:rPr lang="es-ES" dirty="0" err="1"/>
              <a:t>declaring</a:t>
            </a:r>
            <a:r>
              <a:rPr lang="es-ES" dirty="0"/>
              <a:t> and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do </a:t>
            </a:r>
            <a:r>
              <a:rPr lang="es-ES" dirty="0" err="1"/>
              <a:t>it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define </a:t>
            </a:r>
            <a:r>
              <a:rPr lang="es-ES" dirty="0" err="1"/>
              <a:t>it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Defining</a:t>
            </a:r>
            <a:r>
              <a:rPr lang="es-ES" dirty="0"/>
              <a:t> </a:t>
            </a:r>
            <a:r>
              <a:rPr lang="es-ES" dirty="0" err="1"/>
              <a:t>implies</a:t>
            </a:r>
            <a:r>
              <a:rPr lang="es-ES" dirty="0"/>
              <a:t> </a:t>
            </a:r>
            <a:r>
              <a:rPr lang="es-ES" dirty="0" err="1"/>
              <a:t>giving</a:t>
            </a:r>
            <a:r>
              <a:rPr lang="es-ES" dirty="0"/>
              <a:t> </a:t>
            </a:r>
            <a:r>
              <a:rPr lang="es-ES" dirty="0" err="1"/>
              <a:t>details</a:t>
            </a:r>
            <a:r>
              <a:rPr lang="es-ES" dirty="0"/>
              <a:t> of </a:t>
            </a:r>
            <a:r>
              <a:rPr lang="es-ES" dirty="0" err="1"/>
              <a:t>what</a:t>
            </a:r>
            <a:r>
              <a:rPr lang="es-ES" dirty="0"/>
              <a:t> I am </a:t>
            </a:r>
            <a:r>
              <a:rPr lang="es-ES" dirty="0" err="1"/>
              <a:t>stating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endParaRPr lang="es-ES" sz="2000" dirty="0"/>
          </a:p>
          <a:p>
            <a:pPr>
              <a:lnSpc>
                <a:spcPct val="90000"/>
              </a:lnSpc>
            </a:pP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of </a:t>
            </a:r>
            <a:r>
              <a:rPr lang="es-ES" dirty="0" err="1"/>
              <a:t>declarations</a:t>
            </a:r>
            <a:r>
              <a:rPr lang="es-ES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Variables </a:t>
            </a:r>
            <a:r>
              <a:rPr lang="es-ES" dirty="0" err="1"/>
              <a:t>Declaration</a:t>
            </a:r>
            <a:r>
              <a:rPr lang="es-ES" dirty="0"/>
              <a:t>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b="1" dirty="0"/>
              <a:t>can</a:t>
            </a:r>
            <a:r>
              <a:rPr lang="es-ES" dirty="0"/>
              <a:t> be </a:t>
            </a:r>
            <a:r>
              <a:rPr lang="es-ES" dirty="0" err="1"/>
              <a:t>defined</a:t>
            </a:r>
            <a:r>
              <a:rPr lang="es-ES" dirty="0"/>
              <a:t> in </a:t>
            </a:r>
            <a:r>
              <a:rPr lang="es-ES" dirty="0" err="1"/>
              <a:t>declaration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Declaration.It</a:t>
            </a:r>
            <a:r>
              <a:rPr lang="es-ES" dirty="0"/>
              <a:t> </a:t>
            </a:r>
            <a:r>
              <a:rPr lang="es-ES" b="1" dirty="0" err="1"/>
              <a:t>must</a:t>
            </a:r>
            <a:r>
              <a:rPr lang="es-ES" dirty="0"/>
              <a:t> be </a:t>
            </a:r>
            <a:r>
              <a:rPr lang="es-ES" dirty="0" err="1"/>
              <a:t>defined</a:t>
            </a:r>
            <a:r>
              <a:rPr lang="es-ES" dirty="0"/>
              <a:t> in </a:t>
            </a:r>
            <a:r>
              <a:rPr lang="es-ES" dirty="0" err="1"/>
              <a:t>declaration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Declaration</a:t>
            </a:r>
            <a:r>
              <a:rPr lang="es-ES" dirty="0"/>
              <a:t>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b="1" dirty="0"/>
              <a:t>can</a:t>
            </a:r>
            <a:r>
              <a:rPr lang="es-ES" dirty="0"/>
              <a:t> be </a:t>
            </a:r>
            <a:r>
              <a:rPr lang="es-ES" dirty="0" err="1"/>
              <a:t>defined</a:t>
            </a:r>
            <a:r>
              <a:rPr lang="es-ES" dirty="0"/>
              <a:t> in </a:t>
            </a:r>
            <a:r>
              <a:rPr lang="es-ES" dirty="0" err="1"/>
              <a:t>declaration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06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Declaration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  <a:defRPr/>
            </a:pPr>
            <a:r>
              <a:rPr lang="es-ES" b="1" dirty="0"/>
              <a:t>A. Variables</a:t>
            </a:r>
          </a:p>
          <a:p>
            <a:pPr>
              <a:buNone/>
              <a:defRPr/>
            </a:pPr>
            <a:r>
              <a:rPr lang="es-ES" dirty="0" err="1"/>
              <a:t>Sentences</a:t>
            </a:r>
            <a:r>
              <a:rPr lang="es-ES" dirty="0"/>
              <a:t> in </a:t>
            </a:r>
            <a:r>
              <a:rPr lang="es-ES" dirty="0" err="1"/>
              <a:t>which</a:t>
            </a:r>
            <a:r>
              <a:rPr lang="es-ES" dirty="0"/>
              <a:t> I declare a variable and I can </a:t>
            </a:r>
            <a:r>
              <a:rPr lang="es-ES" dirty="0" err="1"/>
              <a:t>optionally</a:t>
            </a:r>
            <a:r>
              <a:rPr lang="es-ES" dirty="0"/>
              <a:t> define</a:t>
            </a:r>
          </a:p>
          <a:p>
            <a:pPr>
              <a:buNone/>
              <a:defRPr/>
            </a:pP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(</a:t>
            </a:r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)</a:t>
            </a:r>
          </a:p>
          <a:p>
            <a:pPr>
              <a:buNone/>
              <a:defRPr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&lt;TYPE&gt; &lt;IDENTIFIER VARIABLE&gt; = &lt;EXPR&gt;; </a:t>
            </a:r>
          </a:p>
          <a:p>
            <a:pPr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53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Sequence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latin typeface="Nexa Bold" pitchFamily="50" charset="0"/>
              </a:rPr>
              <a:t>or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latin typeface="Nexa Bold" pitchFamily="50" charset="0"/>
              </a:rPr>
              <a:t>Expression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statements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  <a:defRPr/>
            </a:pPr>
            <a:r>
              <a:rPr lang="es-ES" b="1" cap="all" dirty="0" err="1"/>
              <a:t>Sequence</a:t>
            </a:r>
            <a:r>
              <a:rPr lang="es-ES" b="1" cap="all" dirty="0"/>
              <a:t>:</a:t>
            </a:r>
          </a:p>
          <a:p>
            <a:r>
              <a:rPr lang="es-ES" dirty="0" err="1"/>
              <a:t>They</a:t>
            </a:r>
            <a:r>
              <a:rPr lang="es-ES" dirty="0"/>
              <a:t> are a </a:t>
            </a:r>
            <a:r>
              <a:rPr lang="es-ES" dirty="0" err="1"/>
              <a:t>direct</a:t>
            </a:r>
            <a:r>
              <a:rPr lang="es-ES" dirty="0"/>
              <a:t> </a:t>
            </a:r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performed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java virtual machine</a:t>
            </a:r>
          </a:p>
          <a:p>
            <a:pPr lvl="1"/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dirty="0" err="1"/>
              <a:t>expressions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express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And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b="1" dirty="0" err="1"/>
              <a:t>sequence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executed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in a </a:t>
            </a:r>
            <a:r>
              <a:rPr lang="es-ES" dirty="0" err="1"/>
              <a:t>sequential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5 </a:t>
            </a:r>
            <a:r>
              <a:rPr lang="es-ES" dirty="0" err="1"/>
              <a:t>types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Assignment</a:t>
            </a:r>
            <a:r>
              <a:rPr lang="es-ES" dirty="0"/>
              <a:t> </a:t>
            </a:r>
          </a:p>
          <a:p>
            <a:pPr lvl="2"/>
            <a:r>
              <a:rPr lang="es-ES" dirty="0" err="1"/>
              <a:t>Increment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Decrement</a:t>
            </a:r>
            <a:endParaRPr lang="es-ES" dirty="0"/>
          </a:p>
          <a:p>
            <a:pPr lvl="2"/>
            <a:r>
              <a:rPr lang="es-ES" dirty="0" err="1"/>
              <a:t>Invoke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s-ES" dirty="0"/>
          </a:p>
          <a:p>
            <a:pPr lvl="2"/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Creation</a:t>
            </a:r>
            <a:endParaRPr lang="es-ES" dirty="0"/>
          </a:p>
          <a:p>
            <a:pPr lvl="2"/>
            <a:r>
              <a:rPr lang="es-ES" dirty="0" err="1"/>
              <a:t>Null</a:t>
            </a:r>
            <a:r>
              <a:rPr lang="es-ES" b="1" dirty="0"/>
              <a:t> </a:t>
            </a:r>
            <a:r>
              <a:rPr lang="ja-JP" altLang="es-ES" b="1" dirty="0"/>
              <a:t>“</a:t>
            </a:r>
            <a:r>
              <a:rPr lang="es-ES" altLang="ja-JP" b="1" dirty="0"/>
              <a:t>;</a:t>
            </a:r>
            <a:r>
              <a:rPr lang="ja-JP" altLang="es-ES" b="1" dirty="0"/>
              <a:t>”</a:t>
            </a:r>
            <a:endParaRPr lang="es-ES" b="1" dirty="0"/>
          </a:p>
          <a:p>
            <a:pPr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445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Sequence</a:t>
            </a:r>
            <a:r>
              <a:rPr lang="es-ES" sz="3000" cap="all" dirty="0">
                <a:latin typeface="Nexa Bold" pitchFamily="50" charset="0"/>
              </a:rPr>
              <a:t>: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assignment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s-ES" b="1" dirty="0"/>
              <a:t>A. </a:t>
            </a:r>
            <a:r>
              <a:rPr lang="es-ES" b="1" dirty="0" err="1"/>
              <a:t>Assignment</a:t>
            </a:r>
            <a:endParaRPr lang="es-ES" b="1" dirty="0"/>
          </a:p>
          <a:p>
            <a:pPr>
              <a:buNone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talked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calling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 err="1"/>
              <a:t>Statements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assignment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, </a:t>
            </a:r>
            <a:r>
              <a:rPr lang="es-ES" dirty="0" err="1"/>
              <a:t>linking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left</a:t>
            </a:r>
            <a:endParaRPr lang="es-ES" dirty="0"/>
          </a:p>
          <a:p>
            <a:pPr>
              <a:buNone/>
            </a:pP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 and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200" dirty="0">
                <a:latin typeface="Courier New" pitchFamily="49" charset="0"/>
              </a:rPr>
              <a:t>&lt;IDENTIFIER VAR&gt; = &lt;EXPR&gt;; </a:t>
            </a:r>
          </a:p>
          <a:p>
            <a:pPr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043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Sequence</a:t>
            </a:r>
            <a:r>
              <a:rPr lang="es-ES" sz="3000" cap="all" dirty="0">
                <a:latin typeface="Nexa Bold" pitchFamily="50" charset="0"/>
              </a:rPr>
              <a:t>: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assignment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Examples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num</a:t>
            </a:r>
            <a:r>
              <a:rPr lang="es-ES" dirty="0"/>
              <a:t> = 5;  //</a:t>
            </a:r>
          </a:p>
          <a:p>
            <a:pPr lvl="1"/>
            <a:r>
              <a:rPr lang="es-ES" dirty="0" err="1"/>
              <a:t>num</a:t>
            </a:r>
            <a:r>
              <a:rPr lang="es-ES" dirty="0"/>
              <a:t> = </a:t>
            </a:r>
            <a:r>
              <a:rPr lang="es-ES" dirty="0" err="1"/>
              <a:t>num</a:t>
            </a:r>
            <a:r>
              <a:rPr lang="es-ES" dirty="0"/>
              <a:t> * 6; //</a:t>
            </a:r>
          </a:p>
          <a:p>
            <a:pPr lvl="1"/>
            <a:r>
              <a:rPr lang="es-ES" dirty="0" err="1"/>
              <a:t>myBike</a:t>
            </a:r>
            <a:r>
              <a:rPr lang="es-ES" dirty="0"/>
              <a:t> = new </a:t>
            </a:r>
            <a:r>
              <a:rPr lang="es-ES" dirty="0" err="1"/>
              <a:t>Bike</a:t>
            </a:r>
            <a:r>
              <a:rPr lang="es-ES" dirty="0"/>
              <a:t> (); //</a:t>
            </a:r>
          </a:p>
          <a:p>
            <a:endParaRPr lang="es-ES" dirty="0"/>
          </a:p>
          <a:p>
            <a:r>
              <a:rPr lang="es-ES" dirty="0" err="1"/>
              <a:t>Assignment</a:t>
            </a:r>
            <a:r>
              <a:rPr lang="es-ES" dirty="0"/>
              <a:t> </a:t>
            </a:r>
            <a:r>
              <a:rPr lang="es-ES" dirty="0" err="1"/>
              <a:t>statements</a:t>
            </a:r>
            <a:r>
              <a:rPr lang="es-ES" dirty="0"/>
              <a:t> are </a:t>
            </a:r>
            <a:r>
              <a:rPr lang="es-ES" dirty="0" err="1"/>
              <a:t>nor</a:t>
            </a:r>
            <a:r>
              <a:rPr lang="es-ES" dirty="0"/>
              <a:t> </a:t>
            </a:r>
            <a:r>
              <a:rPr lang="es-ES" dirty="0" err="1"/>
              <a:t>mathematical</a:t>
            </a:r>
            <a:r>
              <a:rPr lang="es-ES" dirty="0"/>
              <a:t> </a:t>
            </a:r>
            <a:r>
              <a:rPr lang="es-ES" dirty="0" err="1"/>
              <a:t>equalities</a:t>
            </a:r>
            <a:r>
              <a:rPr lang="es-ES" dirty="0"/>
              <a:t>.</a:t>
            </a:r>
          </a:p>
          <a:p>
            <a:pPr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953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Sequence</a:t>
            </a:r>
            <a:r>
              <a:rPr lang="es-ES" sz="3000" cap="all" dirty="0">
                <a:latin typeface="Nexa Bold" pitchFamily="50" charset="0"/>
              </a:rPr>
              <a:t>: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inc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or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dec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Operator</a:t>
            </a:r>
            <a:r>
              <a:rPr lang="es-ES" dirty="0"/>
              <a:t> (++) </a:t>
            </a:r>
            <a:r>
              <a:rPr lang="es-ES" dirty="0" err="1"/>
              <a:t>increments</a:t>
            </a:r>
            <a:r>
              <a:rPr lang="es-ES" dirty="0"/>
              <a:t> variables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, </a:t>
            </a:r>
            <a:r>
              <a:rPr lang="es-ES" dirty="0" err="1"/>
              <a:t>while</a:t>
            </a:r>
            <a:r>
              <a:rPr lang="es-ES" dirty="0"/>
              <a:t> (--) </a:t>
            </a:r>
            <a:r>
              <a:rPr lang="es-ES" dirty="0" err="1"/>
              <a:t>decrementsby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. </a:t>
            </a:r>
          </a:p>
          <a:p>
            <a:endParaRPr lang="es-ES" dirty="0"/>
          </a:p>
          <a:p>
            <a:pPr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&lt;IDENTIFIER VAR&gt;++; 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&lt;IDENTIFIER VAR&gt;--;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++&lt;IDENTIFIER VAR&gt;; 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--&lt;IDENTIFIER VAR&gt;; </a:t>
            </a:r>
          </a:p>
        </p:txBody>
      </p:sp>
    </p:spTree>
    <p:extLst>
      <p:ext uri="{BB962C8B-B14F-4D97-AF65-F5344CB8AC3E}">
        <p14:creationId xmlns:p14="http://schemas.microsoft.com/office/powerpoint/2010/main" val="422956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Sequence</a:t>
            </a:r>
            <a:r>
              <a:rPr lang="es-ES" sz="3000" cap="all" dirty="0">
                <a:latin typeface="Nexa Bold" pitchFamily="50" charset="0"/>
              </a:rPr>
              <a:t>: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inc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or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dec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Examples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(</a:t>
            </a:r>
            <a:r>
              <a:rPr lang="es-ES" dirty="0" err="1"/>
              <a:t>Assuming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5)</a:t>
            </a:r>
          </a:p>
          <a:p>
            <a:pPr lvl="1"/>
            <a:r>
              <a:rPr lang="es-ES" dirty="0" err="1"/>
              <a:t>num</a:t>
            </a:r>
            <a:r>
              <a:rPr lang="es-ES" dirty="0"/>
              <a:t>++; // </a:t>
            </a:r>
            <a:r>
              <a:rPr lang="es-ES" dirty="0" err="1"/>
              <a:t>num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6</a:t>
            </a:r>
          </a:p>
          <a:p>
            <a:pPr lvl="1"/>
            <a:r>
              <a:rPr lang="es-ES" dirty="0" err="1"/>
              <a:t>num</a:t>
            </a:r>
            <a:r>
              <a:rPr lang="es-ES" dirty="0"/>
              <a:t>--; // </a:t>
            </a:r>
            <a:r>
              <a:rPr lang="es-ES" dirty="0" err="1"/>
              <a:t>num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back </a:t>
            </a:r>
            <a:r>
              <a:rPr lang="es-ES" dirty="0" err="1"/>
              <a:t>to</a:t>
            </a:r>
            <a:r>
              <a:rPr lang="es-ES" dirty="0"/>
              <a:t> 5.</a:t>
            </a:r>
          </a:p>
          <a:p>
            <a:pPr lvl="1"/>
            <a:r>
              <a:rPr lang="es-ES" dirty="0"/>
              <a:t>--</a:t>
            </a:r>
            <a:r>
              <a:rPr lang="es-ES" dirty="0" err="1"/>
              <a:t>num</a:t>
            </a:r>
            <a:r>
              <a:rPr lang="es-ES" dirty="0"/>
              <a:t>; // </a:t>
            </a:r>
            <a:r>
              <a:rPr lang="es-ES" dirty="0" err="1"/>
              <a:t>num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4</a:t>
            </a:r>
          </a:p>
          <a:p>
            <a:pPr lvl="1"/>
            <a:r>
              <a:rPr lang="es-ES" dirty="0"/>
              <a:t>++</a:t>
            </a:r>
            <a:r>
              <a:rPr lang="es-ES" dirty="0" err="1"/>
              <a:t>num</a:t>
            </a:r>
            <a:r>
              <a:rPr lang="es-ES" dirty="0"/>
              <a:t>; // </a:t>
            </a:r>
            <a:r>
              <a:rPr lang="es-ES" dirty="0" err="1"/>
              <a:t>num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5. </a:t>
            </a:r>
          </a:p>
        </p:txBody>
      </p:sp>
    </p:spTree>
    <p:extLst>
      <p:ext uri="{BB962C8B-B14F-4D97-AF65-F5344CB8AC3E}">
        <p14:creationId xmlns:p14="http://schemas.microsoft.com/office/powerpoint/2010/main" val="183489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TOPICS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</a:pPr>
            <a:r>
              <a:rPr lang="es-ES" dirty="0"/>
              <a:t>Data </a:t>
            </a:r>
            <a:r>
              <a:rPr lang="es-ES" dirty="0" err="1"/>
              <a:t>Types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Primitives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Classes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Value</a:t>
            </a:r>
            <a:r>
              <a:rPr lang="es-ES" dirty="0"/>
              <a:t> and Reference Variables</a:t>
            </a:r>
          </a:p>
          <a:p>
            <a:pPr>
              <a:lnSpc>
                <a:spcPct val="90000"/>
              </a:lnSpc>
            </a:pPr>
            <a:r>
              <a:rPr lang="es-ES" dirty="0" err="1"/>
              <a:t>Sentences</a:t>
            </a:r>
            <a:r>
              <a:rPr lang="es-ES" dirty="0"/>
              <a:t>/</a:t>
            </a:r>
            <a:r>
              <a:rPr lang="es-ES" dirty="0" err="1"/>
              <a:t>Statements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Declaration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Sequence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Decission-making</a:t>
            </a:r>
            <a:r>
              <a:rPr lang="es-ES" dirty="0"/>
              <a:t> (</a:t>
            </a:r>
            <a:r>
              <a:rPr lang="es-ES" dirty="0" err="1"/>
              <a:t>Selection</a:t>
            </a:r>
            <a:r>
              <a:rPr lang="es-ES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Looping (</a:t>
            </a:r>
            <a:r>
              <a:rPr lang="es-ES" dirty="0" err="1"/>
              <a:t>Iteration</a:t>
            </a:r>
            <a:r>
              <a:rPr lang="es-ES" dirty="0"/>
              <a:t>)</a:t>
            </a:r>
          </a:p>
          <a:p>
            <a:pPr>
              <a:lnSpc>
                <a:spcPct val="90000"/>
              </a:lnSpc>
            </a:pPr>
            <a:r>
              <a:rPr lang="es-ES" dirty="0"/>
              <a:t>Block</a:t>
            </a:r>
          </a:p>
          <a:p>
            <a:endParaRPr lang="es-AR" sz="2500" dirty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Sequence</a:t>
            </a:r>
            <a:r>
              <a:rPr lang="es-ES" sz="3000" cap="all" dirty="0">
                <a:latin typeface="Nexa Bold" pitchFamily="50" charset="0"/>
              </a:rPr>
              <a:t>: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invoke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s-ES" b="1" dirty="0"/>
              <a:t>C. </a:t>
            </a:r>
            <a:r>
              <a:rPr lang="es-ES" b="1" dirty="0" err="1"/>
              <a:t>Method</a:t>
            </a:r>
            <a:r>
              <a:rPr lang="es-ES" b="1" dirty="0"/>
              <a:t> </a:t>
            </a:r>
            <a:r>
              <a:rPr lang="es-ES" b="1" dirty="0" err="1"/>
              <a:t>invocation</a:t>
            </a:r>
            <a:endParaRPr lang="es-ES" b="1" dirty="0"/>
          </a:p>
          <a:p>
            <a:pPr>
              <a:buNone/>
            </a:pP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invoke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.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sz="2200" dirty="0">
                <a:latin typeface="Courier New" pitchFamily="49" charset="0"/>
              </a:rPr>
              <a:t>&lt;IDENTIFIER VAR&gt;.&lt;IDENTIFIER METHOD&gt;( &lt;ARGUMENTS&gt;);</a:t>
            </a:r>
          </a:p>
          <a:p>
            <a:pPr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4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Sequence</a:t>
            </a:r>
            <a:r>
              <a:rPr lang="es-ES" sz="3000" cap="all" dirty="0">
                <a:latin typeface="Nexa Bold" pitchFamily="50" charset="0"/>
              </a:rPr>
              <a:t>: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invoke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Examples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altLang="es-ES" dirty="0"/>
              <a:t>”</a:t>
            </a:r>
            <a:r>
              <a:rPr lang="es-ES" altLang="ja-JP" dirty="0" err="1"/>
              <a:t>Hello</a:t>
            </a:r>
            <a:r>
              <a:rPr lang="es-ES" altLang="ja-JP" dirty="0"/>
              <a:t> </a:t>
            </a:r>
            <a:r>
              <a:rPr lang="es-ES" altLang="ja-JP" dirty="0" err="1"/>
              <a:t>World</a:t>
            </a:r>
            <a:r>
              <a:rPr lang="es-ES" altLang="ja-JP" dirty="0"/>
              <a:t>!!!"); </a:t>
            </a:r>
          </a:p>
          <a:p>
            <a:pPr lvl="1"/>
            <a:r>
              <a:rPr lang="es-ES" dirty="0" err="1"/>
              <a:t>scanner.nextInt</a:t>
            </a:r>
            <a:r>
              <a:rPr lang="es-ES" dirty="0"/>
              <a:t>();</a:t>
            </a:r>
          </a:p>
          <a:p>
            <a:pPr lvl="1"/>
            <a:endParaRPr lang="es-ES" sz="2000" dirty="0"/>
          </a:p>
          <a:p>
            <a:r>
              <a:rPr lang="es-ES" dirty="0" err="1"/>
              <a:t>Arguments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depends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  <a:p>
            <a:pPr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179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Sequence</a:t>
            </a:r>
            <a:r>
              <a:rPr lang="es-ES" sz="3000" cap="all" dirty="0">
                <a:latin typeface="Nexa Bold" pitchFamily="50" charset="0"/>
              </a:rPr>
              <a:t>: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construction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/>
              <a:t>Instructions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consist</a:t>
            </a:r>
            <a:r>
              <a:rPr lang="es-ES" dirty="0"/>
              <a:t> of </a:t>
            </a:r>
            <a:r>
              <a:rPr lang="es-ES" dirty="0" err="1"/>
              <a:t>constructing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b="1" dirty="0"/>
              <a:t>new</a:t>
            </a:r>
            <a:r>
              <a:rPr lang="es-ES" dirty="0"/>
              <a:t> and </a:t>
            </a:r>
            <a:r>
              <a:rPr lang="es-ES" dirty="0" err="1"/>
              <a:t>returning</a:t>
            </a:r>
            <a:r>
              <a:rPr lang="es-ES" dirty="0"/>
              <a:t> a </a:t>
            </a:r>
            <a:r>
              <a:rPr lang="es-ES" dirty="0" err="1"/>
              <a:t>reference</a:t>
            </a:r>
            <a:r>
              <a:rPr lang="es-ES" dirty="0"/>
              <a:t>. </a:t>
            </a:r>
          </a:p>
          <a:p>
            <a:pPr>
              <a:defRPr/>
            </a:pPr>
            <a:endParaRPr lang="es-ES" dirty="0"/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new &lt;CLASS TYPE&gt; (&lt;ARGUMENTS&gt;); </a:t>
            </a:r>
          </a:p>
          <a:p>
            <a:pPr>
              <a:buNone/>
              <a:defRPr/>
            </a:pPr>
            <a:endParaRPr lang="es-ES" sz="1600" dirty="0">
              <a:latin typeface="Courier New" charset="0"/>
            </a:endParaRPr>
          </a:p>
          <a:p>
            <a:pPr>
              <a:buNone/>
              <a:defRPr/>
            </a:pPr>
            <a:r>
              <a:rPr lang="es-ES" dirty="0" err="1"/>
              <a:t>Examples</a:t>
            </a:r>
            <a:r>
              <a:rPr lang="es-ES" dirty="0"/>
              <a:t>:</a:t>
            </a:r>
          </a:p>
          <a:p>
            <a:pPr>
              <a:defRPr/>
            </a:pPr>
            <a:r>
              <a:rPr lang="es-ES" sz="2200" dirty="0">
                <a:latin typeface="Courier New" charset="0"/>
              </a:rPr>
              <a:t>new Scanner (System.in); </a:t>
            </a:r>
          </a:p>
        </p:txBody>
      </p:sp>
    </p:spTree>
    <p:extLst>
      <p:ext uri="{BB962C8B-B14F-4D97-AF65-F5344CB8AC3E}">
        <p14:creationId xmlns:p14="http://schemas.microsoft.com/office/powerpoint/2010/main" val="275877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Control </a:t>
            </a:r>
            <a:r>
              <a:rPr lang="es-ES" sz="3000" cap="all" dirty="0" err="1">
                <a:latin typeface="Nexa Bold" pitchFamily="50" charset="0"/>
              </a:rPr>
              <a:t>Flow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Statements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4600" b="1" cap="all" dirty="0" err="1">
                <a:solidFill>
                  <a:srgbClr val="146E83"/>
                </a:solidFill>
              </a:rPr>
              <a:t>Decision-making</a:t>
            </a:r>
            <a:r>
              <a:rPr lang="es-ES" sz="4600" b="1" cap="all" dirty="0">
                <a:solidFill>
                  <a:srgbClr val="146E83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s-ES" sz="4600" b="1" cap="all" dirty="0">
                <a:solidFill>
                  <a:srgbClr val="146E83"/>
                </a:solidFill>
              </a:rPr>
              <a:t>and Looping</a:t>
            </a:r>
          </a:p>
        </p:txBody>
      </p:sp>
    </p:spTree>
    <p:extLst>
      <p:ext uri="{BB962C8B-B14F-4D97-AF65-F5344CB8AC3E}">
        <p14:creationId xmlns:p14="http://schemas.microsoft.com/office/powerpoint/2010/main" val="335028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Control </a:t>
            </a:r>
            <a:r>
              <a:rPr lang="es-ES" sz="3000" cap="all" dirty="0" err="1">
                <a:latin typeface="Nexa Bold" pitchFamily="50" charset="0"/>
              </a:rPr>
              <a:t>Flow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Statements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Guide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Control </a:t>
            </a:r>
            <a:r>
              <a:rPr lang="es-ES" dirty="0" err="1"/>
              <a:t>statements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essence</a:t>
            </a:r>
            <a:r>
              <a:rPr lang="es-ES" dirty="0"/>
              <a:t> of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govern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of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These</a:t>
            </a:r>
            <a:r>
              <a:rPr lang="es-ES" dirty="0"/>
              <a:t> are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exclusively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06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conditional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a </a:t>
            </a: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determine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sentences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execute</a:t>
            </a:r>
            <a:endParaRPr lang="es-ES" dirty="0"/>
          </a:p>
          <a:p>
            <a:pPr lvl="1"/>
            <a:r>
              <a:rPr lang="es-ES" dirty="0" err="1"/>
              <a:t>Allowing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places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according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conditions</a:t>
            </a:r>
            <a:r>
              <a:rPr lang="es-ES" dirty="0"/>
              <a:t> are </a:t>
            </a:r>
            <a:r>
              <a:rPr lang="es-ES" dirty="0" err="1"/>
              <a:t>presented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299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Simple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selection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>
                <a:latin typeface="+mn-lt"/>
              </a:rPr>
              <a:t>Used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to</a:t>
            </a:r>
            <a:r>
              <a:rPr lang="es-ES" dirty="0">
                <a:latin typeface="+mn-lt"/>
              </a:rPr>
              <a:t> decide </a:t>
            </a:r>
            <a:r>
              <a:rPr lang="es-ES" dirty="0" err="1">
                <a:latin typeface="+mn-lt"/>
              </a:rPr>
              <a:t>if</a:t>
            </a:r>
            <a:r>
              <a:rPr lang="es-ES" dirty="0">
                <a:latin typeface="+mn-lt"/>
              </a:rPr>
              <a:t> a set of </a:t>
            </a:r>
            <a:r>
              <a:rPr lang="es-ES" dirty="0" err="1">
                <a:latin typeface="+mn-lt"/>
              </a:rPr>
              <a:t>sentences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is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executed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based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on</a:t>
            </a:r>
            <a:r>
              <a:rPr lang="es-ES" dirty="0">
                <a:latin typeface="+mn-lt"/>
              </a:rPr>
              <a:t> a </a:t>
            </a:r>
            <a:r>
              <a:rPr lang="es-ES" dirty="0" err="1">
                <a:latin typeface="+mn-lt"/>
              </a:rPr>
              <a:t>condition</a:t>
            </a:r>
            <a:r>
              <a:rPr lang="es-ES" dirty="0">
                <a:latin typeface="+mn-lt"/>
              </a:rPr>
              <a:t>. </a:t>
            </a:r>
            <a:r>
              <a:rPr lang="es-ES" dirty="0" err="1">
                <a:latin typeface="+mn-lt"/>
              </a:rPr>
              <a:t>They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respond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to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idea of "</a:t>
            </a:r>
            <a:r>
              <a:rPr lang="es-ES" dirty="0" err="1">
                <a:latin typeface="+mn-lt"/>
              </a:rPr>
              <a:t>If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such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thing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then</a:t>
            </a:r>
            <a:r>
              <a:rPr lang="es-ES" dirty="0">
                <a:latin typeface="+mn-lt"/>
              </a:rPr>
              <a:t> I do </a:t>
            </a:r>
            <a:r>
              <a:rPr lang="es-ES" dirty="0" err="1">
                <a:latin typeface="+mn-lt"/>
              </a:rPr>
              <a:t>this</a:t>
            </a:r>
            <a:r>
              <a:rPr lang="es-ES" dirty="0">
                <a:latin typeface="+mn-lt"/>
              </a:rPr>
              <a:t>" can </a:t>
            </a:r>
            <a:r>
              <a:rPr lang="es-ES" dirty="0" err="1">
                <a:latin typeface="+mn-lt"/>
              </a:rPr>
              <a:t>additionally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add</a:t>
            </a:r>
            <a:r>
              <a:rPr lang="es-ES" dirty="0">
                <a:latin typeface="+mn-lt"/>
              </a:rPr>
              <a:t> a "</a:t>
            </a:r>
            <a:r>
              <a:rPr lang="es-ES" dirty="0" err="1">
                <a:latin typeface="+mn-lt"/>
              </a:rPr>
              <a:t>but</a:t>
            </a:r>
            <a:r>
              <a:rPr lang="es-ES" dirty="0">
                <a:latin typeface="+mn-lt"/>
              </a:rPr>
              <a:t>" </a:t>
            </a:r>
            <a:r>
              <a:rPr lang="es-ES" dirty="0" err="1">
                <a:latin typeface="+mn-lt"/>
              </a:rPr>
              <a:t>to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execute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actions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if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condition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is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not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met</a:t>
            </a:r>
            <a:r>
              <a:rPr lang="es-ES" altLang="ja-JP" dirty="0">
                <a:latin typeface="+mn-lt"/>
              </a:rPr>
              <a:t>.</a:t>
            </a:r>
          </a:p>
          <a:p>
            <a:pPr>
              <a:lnSpc>
                <a:spcPct val="80000"/>
              </a:lnSpc>
            </a:pPr>
            <a:endParaRPr lang="es-ES" dirty="0">
              <a:latin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(&lt;CONDITION&gt;) //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Sentences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executed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TRUE&gt;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es-ES" sz="2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Sentences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executed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FALSE&gt;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80438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Simple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selection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if (&lt;CONDITION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&gt;) </a:t>
            </a:r>
            <a:endParaRPr lang="es-ES" sz="2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Sentences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executed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condition1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TRUE&gt; } 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(&lt;CONDITION2&gt;)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Sentences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executed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condition2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TRUE&gt; } 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(&lt;CONDITION3&gt;) 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Sentences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executed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condition3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TRUE&gt; } 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Sentences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executed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all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previous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conditions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are FALSE&gt;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4686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Multiple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selection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sentence</a:t>
            </a:r>
            <a:r>
              <a:rPr lang="es-MX" dirty="0"/>
              <a:t>, </a:t>
            </a:r>
            <a:r>
              <a:rPr lang="es-MX" dirty="0" err="1"/>
              <a:t>called</a:t>
            </a:r>
            <a:r>
              <a:rPr lang="es-MX" dirty="0"/>
              <a:t> "</a:t>
            </a:r>
            <a:r>
              <a:rPr lang="es-MX" dirty="0" err="1"/>
              <a:t>switch</a:t>
            </a:r>
            <a:r>
              <a:rPr lang="es-MX" altLang="es-ES" dirty="0"/>
              <a:t>”</a:t>
            </a:r>
            <a:r>
              <a:rPr lang="es-MX" dirty="0"/>
              <a:t>, </a:t>
            </a:r>
            <a:r>
              <a:rPr lang="es-MX" dirty="0" err="1"/>
              <a:t>allows</a:t>
            </a:r>
            <a:r>
              <a:rPr lang="es-MX" dirty="0"/>
              <a:t> </a:t>
            </a:r>
            <a:r>
              <a:rPr lang="es-MX" dirty="0" err="1"/>
              <a:t>us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control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flow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execute</a:t>
            </a:r>
            <a:r>
              <a:rPr lang="es-MX" dirty="0"/>
              <a:t> a set of </a:t>
            </a:r>
            <a:r>
              <a:rPr lang="es-MX" dirty="0" err="1"/>
              <a:t>sentences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returns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expression</a:t>
            </a:r>
            <a:r>
              <a:rPr lang="es-MX" dirty="0"/>
              <a:t>. </a:t>
            </a:r>
          </a:p>
          <a:p>
            <a:pPr lvl="1"/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ideal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,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 </a:t>
            </a:r>
            <a:r>
              <a:rPr lang="es-MX" dirty="0" err="1"/>
              <a:t>returned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expression</a:t>
            </a:r>
            <a:r>
              <a:rPr lang="es-MX" dirty="0"/>
              <a:t>,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paths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follow</a:t>
            </a:r>
            <a:r>
              <a:rPr lang="es-MX" dirty="0"/>
              <a:t> and </a:t>
            </a:r>
            <a:r>
              <a:rPr lang="es-MX" dirty="0" err="1"/>
              <a:t>actions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be </a:t>
            </a:r>
            <a:r>
              <a:rPr lang="es-MX" dirty="0" err="1"/>
              <a:t>performed</a:t>
            </a:r>
            <a:r>
              <a:rPr lang="es-MX" dirty="0"/>
              <a:t>, </a:t>
            </a:r>
            <a:r>
              <a:rPr lang="es-MX" dirty="0" err="1"/>
              <a:t>avoiding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use of </a:t>
            </a:r>
            <a:r>
              <a:rPr lang="es-MX" dirty="0" err="1"/>
              <a:t>several</a:t>
            </a:r>
            <a:r>
              <a:rPr lang="es-MX" dirty="0"/>
              <a:t> "</a:t>
            </a:r>
            <a:r>
              <a:rPr lang="es-MX" dirty="0" err="1"/>
              <a:t>if</a:t>
            </a:r>
            <a:r>
              <a:rPr lang="es-MX" dirty="0"/>
              <a:t>" </a:t>
            </a:r>
            <a:r>
              <a:rPr lang="es-MX" dirty="0" err="1"/>
              <a:t>or</a:t>
            </a:r>
            <a:r>
              <a:rPr lang="es-MX" dirty="0"/>
              <a:t> "</a:t>
            </a:r>
            <a:r>
              <a:rPr lang="es-MX" dirty="0" err="1"/>
              <a:t>if-elseif</a:t>
            </a:r>
            <a:r>
              <a:rPr lang="es-MX" dirty="0"/>
              <a:t>" </a:t>
            </a:r>
            <a:r>
              <a:rPr lang="es-MX" dirty="0" err="1"/>
              <a:t>together</a:t>
            </a:r>
            <a:r>
              <a:rPr lang="es-MX" dirty="0"/>
              <a:t>. </a:t>
            </a:r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paths</a:t>
            </a:r>
            <a:r>
              <a:rPr lang="es-MX" dirty="0"/>
              <a:t> are </a:t>
            </a:r>
            <a:r>
              <a:rPr lang="es-MX" dirty="0" err="1"/>
              <a:t>known</a:t>
            </a:r>
            <a:r>
              <a:rPr lang="es-MX" dirty="0"/>
              <a:t> as "cases</a:t>
            </a:r>
            <a:r>
              <a:rPr lang="es-MX" altLang="es-ES" dirty="0"/>
              <a:t>”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values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be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 byte, short, </a:t>
            </a:r>
            <a:r>
              <a:rPr lang="es-MX" dirty="0" err="1"/>
              <a:t>char</a:t>
            </a:r>
            <a:r>
              <a:rPr lang="es-MX" dirty="0"/>
              <a:t>, </a:t>
            </a:r>
            <a:r>
              <a:rPr lang="es-MX" dirty="0" err="1"/>
              <a:t>int</a:t>
            </a:r>
            <a:r>
              <a:rPr lang="es-MX" dirty="0"/>
              <a:t>,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enumerated</a:t>
            </a:r>
            <a:r>
              <a:rPr lang="es-MX" dirty="0"/>
              <a:t> </a:t>
            </a:r>
            <a:r>
              <a:rPr lang="es-MX" dirty="0" err="1"/>
              <a:t>types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sentence</a:t>
            </a:r>
            <a:r>
              <a:rPr lang="es-MX" dirty="0"/>
              <a:t> </a:t>
            </a:r>
            <a:r>
              <a:rPr lang="es-MX" dirty="0" err="1"/>
              <a:t>switch</a:t>
            </a:r>
            <a:r>
              <a:rPr lang="es-MX" dirty="0"/>
              <a:t> </a:t>
            </a:r>
            <a:r>
              <a:rPr lang="es-MX" dirty="0" err="1"/>
              <a:t>evaluates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expression</a:t>
            </a:r>
            <a:r>
              <a:rPr lang="es-MX" dirty="0"/>
              <a:t> and </a:t>
            </a:r>
            <a:r>
              <a:rPr lang="es-MX" dirty="0" err="1"/>
              <a:t>executes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appropriate</a:t>
            </a:r>
            <a:r>
              <a:rPr lang="es-MX" dirty="0"/>
              <a:t> case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643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Multiple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selection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200" dirty="0" err="1">
                <a:latin typeface="Courier New" charset="0"/>
              </a:rPr>
              <a:t>Switch</a:t>
            </a:r>
            <a:r>
              <a:rPr lang="es-ES" sz="2200" dirty="0">
                <a:latin typeface="Courier New" charset="0"/>
              </a:rPr>
              <a:t> (&lt;EXPRESSION&gt;)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200" dirty="0">
                <a:latin typeface="Courier New" charset="0"/>
              </a:rPr>
              <a:t>{	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dirty="0">
                <a:latin typeface="Courier New" charset="0"/>
              </a:rPr>
              <a:t>case &lt;VALUE1&gt;: 	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dirty="0">
                <a:latin typeface="Courier New" charset="0"/>
              </a:rPr>
              <a:t>&lt;</a:t>
            </a:r>
            <a:r>
              <a:rPr lang="es-ES" dirty="0" err="1">
                <a:latin typeface="Courier New" charset="0"/>
              </a:rPr>
              <a:t>Statements</a:t>
            </a:r>
            <a:r>
              <a:rPr lang="es-ES" dirty="0">
                <a:latin typeface="Courier New" charset="0"/>
              </a:rPr>
              <a:t>&gt;;	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dirty="0">
                <a:latin typeface="Courier New" charset="0"/>
              </a:rPr>
              <a:t>break;	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dirty="0">
                <a:latin typeface="Courier New" charset="0"/>
              </a:rPr>
              <a:t>case &lt;VALUE2&gt;	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dirty="0">
                <a:latin typeface="Courier New" charset="0"/>
              </a:rPr>
              <a:t>&lt;</a:t>
            </a:r>
            <a:r>
              <a:rPr lang="es-ES" dirty="0" err="1">
                <a:latin typeface="Courier New" charset="0"/>
              </a:rPr>
              <a:t>Statements</a:t>
            </a:r>
            <a:r>
              <a:rPr lang="es-ES" dirty="0">
                <a:latin typeface="Courier New" charset="0"/>
              </a:rPr>
              <a:t>&gt;;	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dirty="0">
                <a:latin typeface="Courier New" charset="0"/>
              </a:rPr>
              <a:t>break;	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dirty="0">
                <a:latin typeface="Courier New" charset="0"/>
              </a:rPr>
              <a:t>case &lt;VALUEN&gt;:	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dirty="0">
                <a:latin typeface="Courier New" charset="0"/>
              </a:rPr>
              <a:t>&lt;</a:t>
            </a:r>
            <a:r>
              <a:rPr lang="es-ES" dirty="0" err="1">
                <a:latin typeface="Courier New" charset="0"/>
              </a:rPr>
              <a:t>Statements</a:t>
            </a:r>
            <a:r>
              <a:rPr lang="es-ES" dirty="0">
                <a:latin typeface="Courier New" charset="0"/>
              </a:rPr>
              <a:t>&gt;;	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dirty="0">
                <a:latin typeface="Courier New" charset="0"/>
              </a:rPr>
              <a:t>break;	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s-ES" dirty="0">
                <a:latin typeface="Courier New" charset="0"/>
              </a:rPr>
              <a:t>default:	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dirty="0">
                <a:latin typeface="Courier New" charset="0"/>
              </a:rPr>
              <a:t>&lt;</a:t>
            </a:r>
            <a:r>
              <a:rPr lang="es-ES" dirty="0" err="1">
                <a:latin typeface="Courier New" charset="0"/>
              </a:rPr>
              <a:t>Statements</a:t>
            </a:r>
            <a:r>
              <a:rPr lang="es-ES" dirty="0">
                <a:latin typeface="Courier New" charset="0"/>
              </a:rPr>
              <a:t>&gt;;		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s-ES" dirty="0">
                <a:latin typeface="Courier New" charset="0"/>
              </a:rPr>
              <a:t>break;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2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remembering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Data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Variables are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data.</a:t>
            </a:r>
          </a:p>
          <a:p>
            <a:endParaRPr lang="es-ES" dirty="0"/>
          </a:p>
          <a:p>
            <a:r>
              <a:rPr lang="es-ES" dirty="0" err="1"/>
              <a:t>Every</a:t>
            </a:r>
            <a:r>
              <a:rPr lang="es-ES" dirty="0"/>
              <a:t> data, </a:t>
            </a:r>
            <a:r>
              <a:rPr lang="es-ES" dirty="0" err="1"/>
              <a:t>according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nature</a:t>
            </a:r>
            <a:r>
              <a:rPr lang="es-ES" dirty="0"/>
              <a:t>, </a:t>
            </a:r>
            <a:r>
              <a:rPr lang="es-ES" dirty="0" err="1"/>
              <a:t>belongs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type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 variable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always</a:t>
            </a:r>
            <a:r>
              <a:rPr lang="es-ES" dirty="0"/>
              <a:t> of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determines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can </a:t>
            </a:r>
            <a:r>
              <a:rPr lang="es-ES" dirty="0" err="1"/>
              <a:t>assume</a:t>
            </a:r>
            <a:r>
              <a:rPr lang="es-ES" dirty="0"/>
              <a:t>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Multiple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selection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533400" indent="-533400">
              <a:buFont typeface="+mj-lt"/>
              <a:buAutoNum type="arabicPeriod"/>
            </a:pPr>
            <a:r>
              <a:rPr lang="es-ES" dirty="0" err="1"/>
              <a:t>Each</a:t>
            </a:r>
            <a:r>
              <a:rPr lang="es-ES" dirty="0"/>
              <a:t> case </a:t>
            </a:r>
            <a:r>
              <a:rPr lang="es-ES" dirty="0" err="1"/>
              <a:t>corresponds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single </a:t>
            </a:r>
            <a:r>
              <a:rPr lang="es-ES" dirty="0" err="1"/>
              <a:t>value</a:t>
            </a:r>
            <a:r>
              <a:rPr lang="es-ES" dirty="0"/>
              <a:t>.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not</a:t>
            </a:r>
            <a:r>
              <a:rPr lang="es-ES" dirty="0"/>
              <a:t> set </a:t>
            </a:r>
            <a:r>
              <a:rPr lang="es-ES" dirty="0" err="1"/>
              <a:t>ranges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conditions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compare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concrete </a:t>
            </a:r>
            <a:r>
              <a:rPr lang="es-ES" dirty="0" err="1"/>
              <a:t>values</a:t>
            </a:r>
            <a:r>
              <a:rPr lang="es-ES" dirty="0"/>
              <a:t>.</a:t>
            </a:r>
          </a:p>
          <a:p>
            <a:pPr marL="533400" indent="-533400">
              <a:buFont typeface="+mj-lt"/>
              <a:buAutoNum type="arabicPeriod"/>
            </a:pPr>
            <a:endParaRPr lang="es-ES" dirty="0"/>
          </a:p>
          <a:p>
            <a:pPr marL="533400" indent="-533400">
              <a:buFont typeface="+mj-lt"/>
              <a:buAutoNum type="arabicPeriod"/>
            </a:pP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included</a:t>
            </a:r>
            <a:r>
              <a:rPr lang="es-ES" dirty="0"/>
              <a:t> in </a:t>
            </a:r>
            <a:r>
              <a:rPr lang="es-ES" dirty="0" err="1"/>
              <a:t>any</a:t>
            </a:r>
            <a:r>
              <a:rPr lang="es-ES" dirty="0"/>
              <a:t> case can be </a:t>
            </a:r>
            <a:r>
              <a:rPr lang="es-ES" dirty="0" err="1"/>
              <a:t>managed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default case,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optional</a:t>
            </a:r>
            <a:r>
              <a:rPr lang="es-ES" dirty="0"/>
              <a:t>.</a:t>
            </a:r>
          </a:p>
          <a:p>
            <a:pPr marL="533400" indent="-533400">
              <a:buFont typeface="+mj-lt"/>
              <a:buAutoNum type="arabicPeriod"/>
            </a:pPr>
            <a:endParaRPr lang="es-ES" dirty="0"/>
          </a:p>
          <a:p>
            <a:pPr marL="533400" indent="-533400">
              <a:buFont typeface="+mj-lt"/>
              <a:buAutoNum type="arabicPeriod"/>
            </a:pPr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absence</a:t>
            </a:r>
            <a:r>
              <a:rPr lang="es-ES" dirty="0"/>
              <a:t> of a break, </a:t>
            </a:r>
            <a:r>
              <a:rPr lang="es-ES" dirty="0" err="1"/>
              <a:t>when</a:t>
            </a:r>
            <a:r>
              <a:rPr lang="es-ES" dirty="0"/>
              <a:t> a </a:t>
            </a:r>
            <a:r>
              <a:rPr lang="es-ES" dirty="0" err="1"/>
              <a:t>sentence</a:t>
            </a:r>
            <a:r>
              <a:rPr lang="es-ES" dirty="0"/>
              <a:t> case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executed</a:t>
            </a:r>
            <a:r>
              <a:rPr lang="es-ES" dirty="0"/>
              <a:t>,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cases are </a:t>
            </a:r>
            <a:r>
              <a:rPr lang="es-ES" dirty="0" err="1"/>
              <a:t>executed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a break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reached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switch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terminated</a:t>
            </a:r>
            <a:r>
              <a:rPr lang="es-ES" dirty="0"/>
              <a:t>.</a:t>
            </a:r>
          </a:p>
          <a:p>
            <a:pPr marL="533400" indent="-533400">
              <a:lnSpc>
                <a:spcPct val="80000"/>
              </a:lnSpc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48723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iteration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repeat</a:t>
            </a:r>
            <a:r>
              <a:rPr lang="es-ES" dirty="0"/>
              <a:t> a </a:t>
            </a:r>
            <a:r>
              <a:rPr lang="es-ES" dirty="0" err="1"/>
              <a:t>sentence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sentences</a:t>
            </a:r>
            <a:r>
              <a:rPr lang="es-ES" dirty="0"/>
              <a:t> (block) 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set of </a:t>
            </a:r>
            <a:r>
              <a:rPr lang="es-ES" dirty="0" err="1"/>
              <a:t>statements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are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Cycle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 </a:t>
            </a:r>
            <a:r>
              <a:rPr lang="es-ES" dirty="0" err="1"/>
              <a:t>iteration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say</a:t>
            </a:r>
            <a:r>
              <a:rPr lang="es-ES" dirty="0"/>
              <a:t> </a:t>
            </a:r>
            <a:r>
              <a:rPr lang="es-ES" altLang="es-ES" dirty="0"/>
              <a:t>“</a:t>
            </a:r>
            <a:r>
              <a:rPr lang="es-ES" altLang="ja-JP" dirty="0" err="1"/>
              <a:t>iterate</a:t>
            </a:r>
            <a:r>
              <a:rPr lang="es-ES" altLang="ja-JP" dirty="0"/>
              <a:t> </a:t>
            </a:r>
            <a:r>
              <a:rPr lang="es-ES" altLang="ja-JP" dirty="0" err="1"/>
              <a:t>through</a:t>
            </a:r>
            <a:r>
              <a:rPr lang="es-ES" altLang="ja-JP" dirty="0"/>
              <a:t> </a:t>
            </a:r>
            <a:r>
              <a:rPr lang="es-ES" altLang="ja-JP" dirty="0" err="1"/>
              <a:t>the</a:t>
            </a:r>
            <a:r>
              <a:rPr lang="es-ES" altLang="ja-JP" dirty="0"/>
              <a:t> </a:t>
            </a:r>
            <a:r>
              <a:rPr lang="es-ES" altLang="ja-JP" dirty="0" err="1"/>
              <a:t>cycles</a:t>
            </a:r>
            <a:r>
              <a:rPr lang="es-ES" altLang="es-ES" dirty="0"/>
              <a:t>”</a:t>
            </a:r>
            <a:r>
              <a:rPr lang="es-ES" altLang="ja-JP" dirty="0"/>
              <a:t> </a:t>
            </a:r>
            <a:r>
              <a:rPr lang="es-ES" altLang="ja-JP" dirty="0" err="1"/>
              <a:t>we</a:t>
            </a:r>
            <a:r>
              <a:rPr lang="es-ES" altLang="ja-JP" dirty="0"/>
              <a:t> mean </a:t>
            </a:r>
            <a:r>
              <a:rPr lang="es-ES" altLang="ja-JP" dirty="0" err="1"/>
              <a:t>that</a:t>
            </a:r>
            <a:r>
              <a:rPr lang="es-ES" altLang="ja-JP" dirty="0"/>
              <a:t> </a:t>
            </a:r>
            <a:r>
              <a:rPr lang="es-ES" altLang="ja-JP" dirty="0" err="1"/>
              <a:t>we</a:t>
            </a:r>
            <a:r>
              <a:rPr lang="es-ES" altLang="ja-JP" dirty="0"/>
              <a:t> are </a:t>
            </a:r>
            <a:r>
              <a:rPr lang="es-ES" altLang="ja-JP" dirty="0" err="1"/>
              <a:t>executing</a:t>
            </a:r>
            <a:r>
              <a:rPr lang="es-ES" altLang="ja-JP" dirty="0"/>
              <a:t> </a:t>
            </a:r>
            <a:r>
              <a:rPr lang="es-ES" altLang="ja-JP" dirty="0" err="1"/>
              <a:t>the</a:t>
            </a:r>
            <a:r>
              <a:rPr lang="es-ES" altLang="ja-JP" dirty="0"/>
              <a:t> </a:t>
            </a:r>
            <a:r>
              <a:rPr lang="es-ES" altLang="ja-JP" dirty="0" err="1"/>
              <a:t>internal</a:t>
            </a:r>
            <a:r>
              <a:rPr lang="es-ES" altLang="ja-JP" dirty="0"/>
              <a:t> </a:t>
            </a:r>
            <a:r>
              <a:rPr lang="es-ES" altLang="ja-JP" dirty="0" err="1"/>
              <a:t>sentences</a:t>
            </a:r>
            <a:r>
              <a:rPr lang="es-ES" altLang="ja-JP" dirty="0"/>
              <a:t>.</a:t>
            </a:r>
          </a:p>
          <a:p>
            <a:pPr lvl="1"/>
            <a:r>
              <a:rPr lang="es-ES" b="1" dirty="0" err="1"/>
              <a:t>An</a:t>
            </a:r>
            <a:r>
              <a:rPr lang="es-ES" b="1" dirty="0"/>
              <a:t> </a:t>
            </a:r>
            <a:r>
              <a:rPr lang="es-ES" b="1" dirty="0" err="1"/>
              <a:t>iteration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equivalent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a </a:t>
            </a:r>
            <a:r>
              <a:rPr lang="es-ES" b="1" dirty="0" err="1"/>
              <a:t>cycle</a:t>
            </a:r>
            <a:r>
              <a:rPr lang="es-ES" b="1" dirty="0"/>
              <a:t> </a:t>
            </a:r>
            <a:r>
              <a:rPr lang="es-ES" b="1" dirty="0" err="1"/>
              <a:t>or</a:t>
            </a:r>
            <a:r>
              <a:rPr lang="es-ES" b="1" dirty="0"/>
              <a:t> </a:t>
            </a:r>
            <a:r>
              <a:rPr lang="es-ES" b="1" dirty="0" err="1"/>
              <a:t>loop</a:t>
            </a:r>
            <a:r>
              <a:rPr lang="es-ES" b="1" dirty="0"/>
              <a:t> </a:t>
            </a:r>
            <a:r>
              <a:rPr lang="es-ES" b="1" dirty="0" err="1"/>
              <a:t>execution</a:t>
            </a:r>
            <a:r>
              <a:rPr lang="es-ES" dirty="0"/>
              <a:t>.</a:t>
            </a:r>
          </a:p>
          <a:p>
            <a:pPr marL="533400" indent="-533400">
              <a:lnSpc>
                <a:spcPct val="80000"/>
              </a:lnSpc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22465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For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For</a:t>
            </a:r>
            <a:r>
              <a:rPr lang="es-ES" dirty="0"/>
              <a:t>" </a:t>
            </a:r>
            <a:r>
              <a:rPr lang="es-ES" dirty="0" err="1"/>
              <a:t>sentence</a:t>
            </a:r>
            <a:r>
              <a:rPr lang="es-ES" dirty="0"/>
              <a:t> </a:t>
            </a:r>
            <a:r>
              <a:rPr lang="es-ES" dirty="0" err="1"/>
              <a:t>provides</a:t>
            </a:r>
            <a:r>
              <a:rPr lang="es-ES" dirty="0"/>
              <a:t> a compact </a:t>
            </a:r>
            <a:r>
              <a:rPr lang="es-ES" dirty="0" err="1"/>
              <a:t>way</a:t>
            </a:r>
            <a:r>
              <a:rPr lang="es-ES" dirty="0"/>
              <a:t> of </a:t>
            </a:r>
            <a:r>
              <a:rPr lang="es-ES" dirty="0" err="1"/>
              <a:t>traversing</a:t>
            </a:r>
            <a:r>
              <a:rPr lang="es-ES" dirty="0"/>
              <a:t> a set of </a:t>
            </a:r>
            <a:r>
              <a:rPr lang="es-ES" dirty="0" err="1"/>
              <a:t>values</a:t>
            </a:r>
            <a:r>
              <a:rPr lang="es-ES" dirty="0"/>
              <a:t> in a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iterations</a:t>
            </a:r>
            <a:r>
              <a:rPr lang="es-ES" dirty="0"/>
              <a:t> of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in </a:t>
            </a:r>
            <a:r>
              <a:rPr lang="es-ES" dirty="0" err="1"/>
              <a:t>advance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cycles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perform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generally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of a </a:t>
            </a:r>
            <a:r>
              <a:rPr lang="es-ES" dirty="0" err="1"/>
              <a:t>counter</a:t>
            </a:r>
            <a:r>
              <a:rPr lang="es-ES" dirty="0"/>
              <a:t> in a single </a:t>
            </a:r>
            <a:r>
              <a:rPr lang="es-ES" dirty="0" err="1"/>
              <a:t>instruction</a:t>
            </a:r>
            <a:r>
              <a:rPr lang="es-ES" dirty="0"/>
              <a:t>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045876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For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  <a:defRPr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syntax</a:t>
            </a:r>
            <a:r>
              <a:rPr lang="es-ES" b="1" dirty="0"/>
              <a:t>:</a:t>
            </a:r>
          </a:p>
          <a:p>
            <a:pPr>
              <a:buNone/>
              <a:defRPr/>
            </a:pPr>
            <a:endParaRPr lang="es-ES" dirty="0"/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</a:rPr>
              <a:t>for</a:t>
            </a:r>
            <a:r>
              <a:rPr lang="es-ES" sz="2200" dirty="0">
                <a:latin typeface="Courier New" charset="0"/>
              </a:rPr>
              <a:t> (&lt;START&gt;; &lt;COND&gt;;&lt;INCREMENT&gt;)</a:t>
            </a:r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{</a:t>
            </a:r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	&lt;</a:t>
            </a:r>
            <a:r>
              <a:rPr lang="es-ES" sz="2200" dirty="0" err="1">
                <a:latin typeface="Courier New" charset="0"/>
              </a:rPr>
              <a:t>Sentences</a:t>
            </a:r>
            <a:r>
              <a:rPr lang="es-ES" sz="2200" dirty="0">
                <a:latin typeface="Courier New" charset="0"/>
              </a:rPr>
              <a:t>&gt;</a:t>
            </a:r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}</a:t>
            </a:r>
            <a:r>
              <a:rPr lang="es-ES" dirty="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0453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For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 = 0;i &lt; 5;i++)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lvl="1">
              <a:buNone/>
            </a:pPr>
            <a:r>
              <a:rPr lang="es-E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ja-JP" altLang="es-ES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s-ES" altLang="ja-JP" dirty="0" err="1">
                <a:latin typeface="Courier New" pitchFamily="49" charset="0"/>
                <a:cs typeface="Courier New" pitchFamily="49" charset="0"/>
              </a:rPr>
              <a:t>Iteration</a:t>
            </a:r>
            <a:r>
              <a:rPr lang="es-E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ja-JP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ja-JP" altLang="es-ES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s-ES" altLang="ja-JP" dirty="0">
                <a:latin typeface="Courier New" pitchFamily="49" charset="0"/>
                <a:cs typeface="Courier New" pitchFamily="49" charset="0"/>
              </a:rPr>
              <a:t> + i);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s-ES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i = 10;i &gt; 0;i--) //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Decrement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10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0.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{			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ja-JP" altLang="es-ES" sz="22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s-ES" altLang="ja-JP" sz="22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altLang="ja-JP" sz="2200" dirty="0">
                <a:latin typeface="Courier New" pitchFamily="49" charset="0"/>
                <a:cs typeface="Courier New" pitchFamily="49" charset="0"/>
              </a:rPr>
              <a:t> positive </a:t>
            </a:r>
            <a:r>
              <a:rPr lang="es-ES" altLang="ja-JP" sz="2200" dirty="0" err="1">
                <a:latin typeface="Courier New" pitchFamily="49" charset="0"/>
                <a:cs typeface="Courier New" pitchFamily="49" charset="0"/>
              </a:rPr>
              <a:t>numbers</a:t>
            </a:r>
            <a:r>
              <a:rPr lang="es-ES" altLang="ja-JP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ja-JP" sz="22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es-ES" altLang="ja-JP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ja-JP" altLang="es-ES" sz="22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s-ES" altLang="ja-JP" sz="2200" dirty="0">
                <a:latin typeface="Courier New" pitchFamily="49" charset="0"/>
                <a:cs typeface="Courier New" pitchFamily="49" charset="0"/>
              </a:rPr>
              <a:t> + i);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45680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While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sentence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repeat</a:t>
            </a:r>
            <a:r>
              <a:rPr lang="es-ES" dirty="0"/>
              <a:t> a set of </a:t>
            </a:r>
            <a:r>
              <a:rPr lang="es-ES" dirty="0" err="1"/>
              <a:t>actions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performed</a:t>
            </a:r>
            <a:r>
              <a:rPr lang="es-ES" dirty="0"/>
              <a:t> </a:t>
            </a:r>
            <a:r>
              <a:rPr lang="es-ES" dirty="0" err="1"/>
              <a:t>while</a:t>
            </a:r>
            <a:r>
              <a:rPr lang="es-ES" dirty="0"/>
              <a:t> in </a:t>
            </a:r>
            <a:r>
              <a:rPr lang="es-ES" dirty="0" err="1"/>
              <a:t>such</a:t>
            </a:r>
            <a:r>
              <a:rPr lang="es-ES" dirty="0"/>
              <a:t> a </a:t>
            </a:r>
            <a:r>
              <a:rPr lang="es-ES" dirty="0" err="1"/>
              <a:t>condition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idea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whatever</a:t>
            </a:r>
            <a:r>
              <a:rPr lang="es-ES" dirty="0"/>
              <a:t> </a:t>
            </a:r>
            <a:r>
              <a:rPr lang="es-ES" dirty="0" err="1"/>
              <a:t>sentences</a:t>
            </a:r>
            <a:r>
              <a:rPr lang="es-ES" dirty="0"/>
              <a:t> are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cycle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tend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FALSE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iteration</a:t>
            </a:r>
            <a:r>
              <a:rPr lang="es-ES" dirty="0"/>
              <a:t>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otherwise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never</a:t>
            </a:r>
            <a:r>
              <a:rPr lang="es-ES" dirty="0"/>
              <a:t> come </a:t>
            </a:r>
            <a:r>
              <a:rPr lang="es-ES" dirty="0" err="1"/>
              <a:t>out</a:t>
            </a:r>
            <a:r>
              <a:rPr lang="es-ES" dirty="0"/>
              <a:t> of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cycle</a:t>
            </a:r>
            <a:r>
              <a:rPr lang="es-ES" dirty="0"/>
              <a:t> and </a:t>
            </a:r>
            <a:r>
              <a:rPr lang="es-ES" dirty="0" err="1"/>
              <a:t>run</a:t>
            </a:r>
            <a:r>
              <a:rPr lang="es-ES" dirty="0"/>
              <a:t> </a:t>
            </a:r>
            <a:r>
              <a:rPr lang="es-ES" dirty="0" err="1"/>
              <a:t>forever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1545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While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b="1" dirty="0" err="1"/>
              <a:t>syntax</a:t>
            </a:r>
            <a:r>
              <a:rPr lang="es-ES" b="1" dirty="0"/>
              <a:t>:</a:t>
            </a:r>
          </a:p>
          <a:p>
            <a:pPr>
              <a:defRPr/>
            </a:pPr>
            <a:endParaRPr lang="es-ES" dirty="0"/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</a:rPr>
              <a:t>while</a:t>
            </a:r>
            <a:r>
              <a:rPr lang="es-ES" sz="2200" dirty="0">
                <a:latin typeface="Courier New" charset="0"/>
              </a:rPr>
              <a:t> (&lt;COND&gt;)</a:t>
            </a:r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{</a:t>
            </a:r>
          </a:p>
          <a:p>
            <a:pPr lvl="2">
              <a:buNone/>
              <a:defRPr/>
            </a:pPr>
            <a:r>
              <a:rPr lang="es-ES" dirty="0">
                <a:latin typeface="Courier New" charset="0"/>
              </a:rPr>
              <a:t>&lt;</a:t>
            </a:r>
            <a:r>
              <a:rPr lang="es-ES" dirty="0" err="1">
                <a:latin typeface="Courier New" charset="0"/>
              </a:rPr>
              <a:t>Sentences</a:t>
            </a:r>
            <a:r>
              <a:rPr lang="es-ES" dirty="0">
                <a:latin typeface="Courier New" charset="0"/>
              </a:rPr>
              <a:t>&gt;</a:t>
            </a:r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19982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While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i = 0;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</a:rPr>
              <a:t>while (i &lt; 10)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</a:rPr>
              <a:t>{	</a:t>
            </a:r>
          </a:p>
          <a:p>
            <a:pPr lvl="1">
              <a:buNone/>
            </a:pPr>
            <a:r>
              <a:rPr lang="es-ES" dirty="0" err="1">
                <a:latin typeface="Courier New" pitchFamily="49" charset="0"/>
              </a:rPr>
              <a:t>System.out.println</a:t>
            </a:r>
            <a:r>
              <a:rPr lang="es-ES" dirty="0">
                <a:latin typeface="Courier New" pitchFamily="49" charset="0"/>
              </a:rPr>
              <a:t>(</a:t>
            </a:r>
            <a:r>
              <a:rPr lang="ja-JP" altLang="es-ES" dirty="0"/>
              <a:t>“</a:t>
            </a:r>
            <a:r>
              <a:rPr lang="es-ES" altLang="ja-JP" dirty="0" err="1">
                <a:latin typeface="Courier New" pitchFamily="49" charset="0"/>
              </a:rPr>
              <a:t>Iteration</a:t>
            </a:r>
            <a:r>
              <a:rPr lang="es-ES" altLang="ja-JP" dirty="0">
                <a:latin typeface="Courier New" pitchFamily="49" charset="0"/>
              </a:rPr>
              <a:t> </a:t>
            </a:r>
            <a:r>
              <a:rPr lang="es-ES" altLang="ja-JP" dirty="0" err="1">
                <a:latin typeface="Courier New" pitchFamily="49" charset="0"/>
              </a:rPr>
              <a:t>number</a:t>
            </a:r>
            <a:r>
              <a:rPr lang="es-ES" altLang="ja-JP" dirty="0">
                <a:latin typeface="Courier New" pitchFamily="49" charset="0"/>
              </a:rPr>
              <a:t> </a:t>
            </a:r>
            <a:r>
              <a:rPr lang="ja-JP" altLang="es-ES" dirty="0"/>
              <a:t>“</a:t>
            </a:r>
            <a:r>
              <a:rPr lang="es-ES" altLang="ja-JP" dirty="0">
                <a:latin typeface="Courier New" pitchFamily="49" charset="0"/>
              </a:rPr>
              <a:t> + i);	</a:t>
            </a:r>
          </a:p>
          <a:p>
            <a:pPr lvl="1">
              <a:buNone/>
            </a:pPr>
            <a:r>
              <a:rPr lang="es-ES" dirty="0">
                <a:latin typeface="Courier New" pitchFamily="49" charset="0"/>
              </a:rPr>
              <a:t>i++; // variable i </a:t>
            </a:r>
            <a:r>
              <a:rPr lang="es-ES" dirty="0" err="1">
                <a:latin typeface="Courier New" pitchFamily="49" charset="0"/>
              </a:rPr>
              <a:t>increment</a:t>
            </a:r>
            <a:r>
              <a:rPr lang="es-ES" dirty="0">
                <a:latin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</a:rPr>
              <a:t>}</a:t>
            </a:r>
            <a:r>
              <a:rPr lang="es-ES" sz="22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367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Do </a:t>
            </a:r>
            <a:r>
              <a:rPr lang="es-ES" sz="3000" cap="all" dirty="0" err="1">
                <a:latin typeface="Nexa Bold" pitchFamily="50" charset="0"/>
              </a:rPr>
              <a:t>While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Do-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has a </a:t>
            </a:r>
            <a:r>
              <a:rPr lang="es-ES" dirty="0" err="1"/>
              <a:t>very</a:t>
            </a:r>
            <a:r>
              <a:rPr lang="es-ES" dirty="0"/>
              <a:t> similar use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while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difference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evaluated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iteration</a:t>
            </a:r>
            <a:r>
              <a:rPr lang="es-ES" dirty="0"/>
              <a:t> and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starting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while</a:t>
            </a:r>
            <a:r>
              <a:rPr lang="es-ES" dirty="0"/>
              <a:t>"</a:t>
            </a:r>
            <a:r>
              <a:rPr lang="es-ES" altLang="ja-JP" dirty="0"/>
              <a:t>.</a:t>
            </a:r>
          </a:p>
          <a:p>
            <a:pPr lvl="1"/>
            <a:r>
              <a:rPr lang="es-ES" dirty="0"/>
              <a:t>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statements</a:t>
            </a:r>
            <a:r>
              <a:rPr lang="es-ES" dirty="0"/>
              <a:t> at </a:t>
            </a:r>
            <a:r>
              <a:rPr lang="es-ES" dirty="0" err="1"/>
              <a:t>least</a:t>
            </a:r>
            <a:r>
              <a:rPr lang="es-ES" dirty="0"/>
              <a:t> once</a:t>
            </a:r>
          </a:p>
        </p:txBody>
      </p:sp>
    </p:spTree>
    <p:extLst>
      <p:ext uri="{BB962C8B-B14F-4D97-AF65-F5344CB8AC3E}">
        <p14:creationId xmlns:p14="http://schemas.microsoft.com/office/powerpoint/2010/main" val="3837263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Do </a:t>
            </a:r>
            <a:r>
              <a:rPr lang="es-ES" sz="3000" cap="all" dirty="0" err="1">
                <a:latin typeface="Nexa Bold" pitchFamily="50" charset="0"/>
              </a:rPr>
              <a:t>While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s-ES" b="1" dirty="0"/>
              <a:t>Do </a:t>
            </a: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b="1" dirty="0" err="1"/>
              <a:t>syntax</a:t>
            </a:r>
            <a:r>
              <a:rPr lang="es-ES" b="1" dirty="0"/>
              <a:t>:</a:t>
            </a:r>
          </a:p>
          <a:p>
            <a:pPr>
              <a:buNone/>
              <a:defRPr/>
            </a:pPr>
            <a:endParaRPr lang="es-ES" dirty="0"/>
          </a:p>
          <a:p>
            <a:pPr>
              <a:buNone/>
              <a:defRPr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  <a:defRPr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  <a:defRPr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Sentences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  <a:defRPr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  <a:defRPr/>
            </a:pP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(&lt;COND&gt;)</a:t>
            </a:r>
          </a:p>
        </p:txBody>
      </p:sp>
    </p:spTree>
    <p:extLst>
      <p:ext uri="{BB962C8B-B14F-4D97-AF65-F5344CB8AC3E}">
        <p14:creationId xmlns:p14="http://schemas.microsoft.com/office/powerpoint/2010/main" val="316713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Java data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types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Primitive</a:t>
            </a:r>
            <a:r>
              <a:rPr lang="es-ES" dirty="0"/>
              <a:t> data </a:t>
            </a:r>
            <a:r>
              <a:rPr lang="es-ES" dirty="0" err="1"/>
              <a:t>types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dirty="0"/>
              <a:t>Indivisible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element</a:t>
            </a:r>
            <a:endParaRPr lang="es-ES" dirty="0"/>
          </a:p>
          <a:p>
            <a:pPr lvl="3">
              <a:lnSpc>
                <a:spcPct val="90000"/>
              </a:lnSpc>
            </a:pPr>
            <a:r>
              <a:rPr lang="es-ES" dirty="0" err="1"/>
              <a:t>Numeric</a:t>
            </a:r>
            <a:endParaRPr lang="es-ES" dirty="0"/>
          </a:p>
          <a:p>
            <a:pPr lvl="3">
              <a:lnSpc>
                <a:spcPct val="90000"/>
              </a:lnSpc>
            </a:pPr>
            <a:r>
              <a:rPr lang="es-ES" dirty="0" err="1"/>
              <a:t>Logic</a:t>
            </a:r>
            <a:endParaRPr lang="es-ES" dirty="0"/>
          </a:p>
          <a:p>
            <a:pPr lvl="3">
              <a:lnSpc>
                <a:spcPct val="90000"/>
              </a:lnSpc>
            </a:pPr>
            <a:r>
              <a:rPr lang="es-ES" dirty="0" err="1"/>
              <a:t>Characters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Classes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dirty="0" err="1"/>
              <a:t>Objects</a:t>
            </a:r>
            <a:endParaRPr lang="es-ES" dirty="0"/>
          </a:p>
          <a:p>
            <a:pPr lvl="3">
              <a:lnSpc>
                <a:spcPct val="90000"/>
              </a:lnSpc>
            </a:pP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perspective</a:t>
            </a:r>
            <a:r>
              <a:rPr lang="es-ES" dirty="0"/>
              <a:t>,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composite</a:t>
            </a:r>
            <a:r>
              <a:rPr lang="es-ES" dirty="0"/>
              <a:t> data </a:t>
            </a:r>
            <a:r>
              <a:rPr lang="es-ES" dirty="0" err="1"/>
              <a:t>type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21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Do </a:t>
            </a:r>
            <a:r>
              <a:rPr lang="es-ES" sz="3000" cap="all" dirty="0" err="1">
                <a:latin typeface="Nexa Bold" pitchFamily="50" charset="0"/>
              </a:rPr>
              <a:t>While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lvl="1">
              <a:buNone/>
            </a:pPr>
            <a:r>
              <a:rPr lang="es-E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ja-JP" altLang="es-ES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s-ES" altLang="ja-JP" dirty="0" err="1">
                <a:latin typeface="Courier New" pitchFamily="49" charset="0"/>
                <a:cs typeface="Courier New" pitchFamily="49" charset="0"/>
              </a:rPr>
              <a:t>Iteration</a:t>
            </a:r>
            <a:r>
              <a:rPr lang="es-E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ja-JP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ja-JP" altLang="es-ES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s-ES" altLang="ja-JP" dirty="0">
                <a:latin typeface="Courier New" pitchFamily="49" charset="0"/>
                <a:cs typeface="Courier New" pitchFamily="49" charset="0"/>
              </a:rPr>
              <a:t> + i);	</a:t>
            </a:r>
          </a:p>
          <a:p>
            <a:pPr lvl="1"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i++; 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while (i &lt; 10)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497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For</a:t>
            </a:r>
            <a:r>
              <a:rPr lang="es-ES" sz="3000" cap="all" dirty="0">
                <a:latin typeface="Nexa Bold" pitchFamily="50" charset="0"/>
              </a:rPr>
              <a:t> and </a:t>
            </a:r>
            <a:r>
              <a:rPr lang="es-ES" sz="3000" cap="all" dirty="0" err="1">
                <a:latin typeface="Nexa Bold" pitchFamily="50" charset="0"/>
              </a:rPr>
              <a:t>While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=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friends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MX" dirty="0" err="1">
                <a:latin typeface="+mn-lt"/>
              </a:rPr>
              <a:t>The</a:t>
            </a:r>
            <a:r>
              <a:rPr lang="es-MX" dirty="0">
                <a:latin typeface="+mn-lt"/>
              </a:rPr>
              <a:t> </a:t>
            </a:r>
            <a:r>
              <a:rPr lang="es-MX" b="1" dirty="0" err="1">
                <a:latin typeface="+mn-lt"/>
              </a:rPr>
              <a:t>while</a:t>
            </a:r>
            <a:r>
              <a:rPr lang="es-MX" b="1" dirty="0">
                <a:latin typeface="+mn-lt"/>
              </a:rPr>
              <a:t> </a:t>
            </a:r>
            <a:r>
              <a:rPr lang="es-MX" dirty="0" err="1">
                <a:latin typeface="+mn-lt"/>
              </a:rPr>
              <a:t>cycle</a:t>
            </a:r>
            <a:r>
              <a:rPr lang="es-MX" dirty="0">
                <a:latin typeface="+mn-lt"/>
              </a:rPr>
              <a:t> and </a:t>
            </a:r>
            <a:r>
              <a:rPr lang="es-MX" dirty="0" err="1">
                <a:latin typeface="+mn-lt"/>
              </a:rPr>
              <a:t>the</a:t>
            </a:r>
            <a:r>
              <a:rPr lang="es-MX" dirty="0">
                <a:latin typeface="+mn-lt"/>
              </a:rPr>
              <a:t> </a:t>
            </a:r>
            <a:r>
              <a:rPr lang="es-MX" b="1" dirty="0" err="1">
                <a:latin typeface="+mn-lt"/>
              </a:rPr>
              <a:t>for</a:t>
            </a:r>
            <a:r>
              <a:rPr lang="es-MX" b="1" dirty="0">
                <a:latin typeface="+mn-lt"/>
              </a:rPr>
              <a:t> </a:t>
            </a:r>
            <a:r>
              <a:rPr lang="es-MX" dirty="0" err="1">
                <a:latin typeface="+mn-lt"/>
              </a:rPr>
              <a:t>cycle</a:t>
            </a:r>
            <a:r>
              <a:rPr lang="es-MX" dirty="0">
                <a:latin typeface="+mn-lt"/>
              </a:rPr>
              <a:t> can be </a:t>
            </a:r>
            <a:r>
              <a:rPr lang="es-MX" dirty="0" err="1">
                <a:latin typeface="+mn-lt"/>
              </a:rPr>
              <a:t>exchanged</a:t>
            </a:r>
            <a:r>
              <a:rPr lang="es-MX" dirty="0">
                <a:latin typeface="+mn-lt"/>
              </a:rPr>
              <a:t> </a:t>
            </a:r>
            <a:r>
              <a:rPr lang="es-MX" dirty="0" err="1">
                <a:latin typeface="+mn-lt"/>
              </a:rPr>
              <a:t>with</a:t>
            </a:r>
            <a:r>
              <a:rPr lang="es-MX" dirty="0">
                <a:latin typeface="+mn-lt"/>
              </a:rPr>
              <a:t> </a:t>
            </a:r>
            <a:r>
              <a:rPr lang="es-MX" dirty="0" err="1">
                <a:latin typeface="+mn-lt"/>
              </a:rPr>
              <a:t>ease</a:t>
            </a:r>
            <a:r>
              <a:rPr lang="es-MX" dirty="0">
                <a:latin typeface="+mn-lt"/>
              </a:rPr>
              <a:t>, </a:t>
            </a:r>
            <a:r>
              <a:rPr lang="es-MX" dirty="0" err="1">
                <a:latin typeface="+mn-lt"/>
              </a:rPr>
              <a:t>we</a:t>
            </a:r>
            <a:r>
              <a:rPr lang="es-MX" dirty="0">
                <a:latin typeface="+mn-lt"/>
              </a:rPr>
              <a:t> can </a:t>
            </a:r>
            <a:r>
              <a:rPr lang="es-MX" dirty="0" err="1">
                <a:latin typeface="+mn-lt"/>
              </a:rPr>
              <a:t>see</a:t>
            </a:r>
            <a:r>
              <a:rPr lang="es-MX" dirty="0">
                <a:latin typeface="+mn-lt"/>
              </a:rPr>
              <a:t> </a:t>
            </a:r>
            <a:r>
              <a:rPr lang="es-MX" dirty="0" err="1">
                <a:latin typeface="+mn-lt"/>
              </a:rPr>
              <a:t>it</a:t>
            </a:r>
            <a:r>
              <a:rPr lang="es-MX" dirty="0">
                <a:latin typeface="+mn-lt"/>
              </a:rPr>
              <a:t> </a:t>
            </a:r>
            <a:r>
              <a:rPr lang="es-MX" dirty="0" err="1">
                <a:latin typeface="+mn-lt"/>
              </a:rPr>
              <a:t>with</a:t>
            </a:r>
            <a:r>
              <a:rPr lang="es-MX" dirty="0">
                <a:latin typeface="+mn-lt"/>
              </a:rPr>
              <a:t> </a:t>
            </a:r>
            <a:r>
              <a:rPr lang="es-MX" dirty="0" err="1">
                <a:latin typeface="+mn-lt"/>
              </a:rPr>
              <a:t>the</a:t>
            </a:r>
            <a:r>
              <a:rPr lang="es-MX" dirty="0">
                <a:latin typeface="+mn-lt"/>
              </a:rPr>
              <a:t> </a:t>
            </a:r>
            <a:r>
              <a:rPr lang="es-MX" dirty="0" err="1">
                <a:latin typeface="+mn-lt"/>
              </a:rPr>
              <a:t>following</a:t>
            </a:r>
            <a:r>
              <a:rPr lang="es-MX" dirty="0">
                <a:latin typeface="+mn-lt"/>
              </a:rPr>
              <a:t> </a:t>
            </a:r>
            <a:r>
              <a:rPr lang="es-MX" dirty="0" err="1">
                <a:latin typeface="+mn-lt"/>
              </a:rPr>
              <a:t>example</a:t>
            </a:r>
            <a:r>
              <a:rPr lang="es-MX" dirty="0">
                <a:latin typeface="+mn-lt"/>
              </a:rPr>
              <a:t>:</a:t>
            </a:r>
            <a:endParaRPr lang="es-ES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3356992"/>
            <a:ext cx="35814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s-ES" sz="16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1600" dirty="0">
                <a:latin typeface="Courier New" charset="0"/>
              </a:rPr>
              <a:t> </a:t>
            </a:r>
            <a:r>
              <a:rPr lang="es-ES" sz="1600" dirty="0">
                <a:solidFill>
                  <a:srgbClr val="CC3300"/>
                </a:solidFill>
                <a:latin typeface="Courier New" charset="0"/>
              </a:rPr>
              <a:t>i = 0</a:t>
            </a:r>
          </a:p>
          <a:p>
            <a:pPr>
              <a:buFontTx/>
              <a:buNone/>
              <a:defRPr/>
            </a:pPr>
            <a:r>
              <a:rPr lang="es-ES" sz="1600" dirty="0" err="1">
                <a:solidFill>
                  <a:srgbClr val="3333CC"/>
                </a:solidFill>
                <a:latin typeface="Courier New" charset="0"/>
              </a:rPr>
              <a:t>while</a:t>
            </a:r>
            <a:r>
              <a:rPr lang="es-ES" sz="1600" dirty="0">
                <a:latin typeface="Courier New" charset="0"/>
              </a:rPr>
              <a:t> (</a:t>
            </a:r>
            <a:r>
              <a:rPr lang="es-ES" sz="1600" dirty="0">
                <a:solidFill>
                  <a:srgbClr val="008000"/>
                </a:solidFill>
                <a:latin typeface="Courier New" charset="0"/>
              </a:rPr>
              <a:t>i &lt; 10</a:t>
            </a:r>
            <a:r>
              <a:rPr lang="es-ES" sz="1600" dirty="0">
                <a:latin typeface="Courier New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s-ES" sz="1600" dirty="0">
                <a:latin typeface="Courier New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s-ES" sz="1600" dirty="0">
                <a:latin typeface="Courier New" charset="0"/>
              </a:rPr>
              <a:t>	// </a:t>
            </a:r>
            <a:r>
              <a:rPr lang="es-ES" sz="1600" dirty="0" err="1">
                <a:latin typeface="Courier New" charset="0"/>
              </a:rPr>
              <a:t>actions</a:t>
            </a:r>
            <a:endParaRPr lang="es-ES" sz="1600" dirty="0">
              <a:latin typeface="Courier New" charset="0"/>
            </a:endParaRPr>
          </a:p>
          <a:p>
            <a:pPr>
              <a:buFontTx/>
              <a:buNone/>
              <a:defRPr/>
            </a:pPr>
            <a:r>
              <a:rPr lang="es-ES" sz="1600" dirty="0">
                <a:latin typeface="Courier New" charset="0"/>
              </a:rPr>
              <a:t>	</a:t>
            </a:r>
            <a:r>
              <a:rPr lang="es-ES" sz="1600" dirty="0">
                <a:solidFill>
                  <a:srgbClr val="CC9900"/>
                </a:solidFill>
                <a:latin typeface="Courier New" charset="0"/>
              </a:rPr>
              <a:t>i++;</a:t>
            </a:r>
          </a:p>
          <a:p>
            <a:pPr>
              <a:buFontTx/>
              <a:buNone/>
              <a:defRPr/>
            </a:pPr>
            <a:r>
              <a:rPr lang="es-ES" sz="1600" dirty="0">
                <a:latin typeface="Courier New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24400" y="3356992"/>
            <a:ext cx="4114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for</a:t>
            </a:r>
            <a:r>
              <a:rPr lang="es-ES" sz="1600" dirty="0">
                <a:latin typeface="Courier New" pitchFamily="49" charset="0"/>
              </a:rPr>
              <a:t> (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>
                <a:solidFill>
                  <a:srgbClr val="CC3300"/>
                </a:solidFill>
                <a:latin typeface="Courier New" pitchFamily="49" charset="0"/>
              </a:rPr>
              <a:t>i = 0</a:t>
            </a:r>
            <a:r>
              <a:rPr lang="es-ES" sz="1600" dirty="0">
                <a:latin typeface="Courier New" pitchFamily="49" charset="0"/>
              </a:rPr>
              <a:t>;</a:t>
            </a:r>
            <a:r>
              <a:rPr lang="es-ES" sz="1600" dirty="0">
                <a:solidFill>
                  <a:srgbClr val="008000"/>
                </a:solidFill>
                <a:latin typeface="Courier New" pitchFamily="49" charset="0"/>
              </a:rPr>
              <a:t>i &lt; 10</a:t>
            </a:r>
            <a:r>
              <a:rPr lang="es-ES" sz="1600" dirty="0">
                <a:latin typeface="Courier New" pitchFamily="49" charset="0"/>
              </a:rPr>
              <a:t>;</a:t>
            </a:r>
            <a:r>
              <a:rPr lang="es-ES" sz="1600" dirty="0">
                <a:solidFill>
                  <a:srgbClr val="CC9900"/>
                </a:solidFill>
                <a:latin typeface="Courier New" pitchFamily="49" charset="0"/>
              </a:rPr>
              <a:t>i++</a:t>
            </a:r>
            <a:r>
              <a:rPr lang="es-ES" sz="1600" dirty="0">
                <a:latin typeface="Courier New" pitchFamily="49" charset="0"/>
              </a:rPr>
              <a:t>)</a:t>
            </a:r>
          </a:p>
          <a:p>
            <a:pPr marL="342900" indent="-342900" algn="l"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{</a:t>
            </a:r>
          </a:p>
          <a:p>
            <a:pPr marL="342900" indent="-342900" algn="l"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	// </a:t>
            </a:r>
            <a:r>
              <a:rPr lang="es-ES" sz="1600" dirty="0" err="1">
                <a:latin typeface="Courier New" pitchFamily="49" charset="0"/>
              </a:rPr>
              <a:t>actions</a:t>
            </a:r>
            <a:endParaRPr lang="es-ES" sz="1600" dirty="0"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 marL="342900" indent="-342900" algn="l">
              <a:spcBef>
                <a:spcPct val="20000"/>
              </a:spcBef>
            </a:pPr>
            <a:endParaRPr lang="es-MX" sz="2400" dirty="0">
              <a:latin typeface="Arial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lang="es-ES" sz="1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4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Cycle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comparison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302431"/>
              </p:ext>
            </p:extLst>
          </p:nvPr>
        </p:nvGraphicFramePr>
        <p:xfrm>
          <a:off x="457200" y="1712128"/>
          <a:ext cx="8229600" cy="4669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While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Do </a:t>
                      </a:r>
                      <a:r>
                        <a:rPr kumimoji="0" lang="es-MX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while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For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Use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When we do not know the number of iterations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When we do not know the number of iterations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When we do know the number of iterations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Number of executions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0 or more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1 or more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0 or more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9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Used for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When the termination condition is not numerical, for example, a boolean function, it is also useful for reading files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charset="0"/>
                        <a:ea typeface="MS PGothic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Show a menu, display error messages while the user does not select a valid option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Count numbers, go through data structures (we'll see this later)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Frequency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Frecuently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charset="0"/>
                        <a:ea typeface="MS PGothic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Infrequent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Very frecuent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286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block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s-ES" dirty="0"/>
              <a:t>A </a:t>
            </a:r>
            <a:r>
              <a:rPr lang="es-ES" dirty="0" err="1"/>
              <a:t>compound</a:t>
            </a:r>
            <a:r>
              <a:rPr lang="es-ES" dirty="0"/>
              <a:t> </a:t>
            </a:r>
            <a:r>
              <a:rPr lang="es-ES" dirty="0" err="1"/>
              <a:t>sentence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block </a:t>
            </a:r>
            <a:r>
              <a:rPr lang="es-ES" dirty="0" err="1"/>
              <a:t>is</a:t>
            </a:r>
            <a:r>
              <a:rPr lang="es-ES" dirty="0"/>
              <a:t> a set of </a:t>
            </a:r>
            <a:r>
              <a:rPr lang="es-ES" dirty="0" err="1"/>
              <a:t>sentences</a:t>
            </a:r>
            <a:r>
              <a:rPr lang="es-ES" dirty="0"/>
              <a:t> </a:t>
            </a:r>
            <a:r>
              <a:rPr lang="es-ES" dirty="0" err="1"/>
              <a:t>enclosed</a:t>
            </a:r>
            <a:r>
              <a:rPr lang="es-ES" dirty="0"/>
              <a:t> in </a:t>
            </a:r>
            <a:r>
              <a:rPr lang="es-ES" dirty="0" err="1"/>
              <a:t>braces</a:t>
            </a:r>
            <a:r>
              <a:rPr lang="es-ES" dirty="0"/>
              <a:t> "{}".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 err="1"/>
              <a:t>Syntactically</a:t>
            </a:r>
            <a:r>
              <a:rPr lang="es-ES" dirty="0"/>
              <a:t>, a block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considered</a:t>
            </a:r>
            <a:r>
              <a:rPr lang="es-ES" dirty="0"/>
              <a:t> as a single </a:t>
            </a:r>
            <a:r>
              <a:rPr lang="es-ES" dirty="0" err="1"/>
              <a:t>sentence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executable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unit</a:t>
            </a:r>
            <a:endParaRPr lang="es-ES" dirty="0"/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a </a:t>
            </a:r>
            <a:r>
              <a:rPr lang="es-ES" dirty="0" err="1"/>
              <a:t>sentence</a:t>
            </a:r>
            <a:r>
              <a:rPr lang="es-ES" dirty="0"/>
              <a:t> can be </a:t>
            </a:r>
            <a:r>
              <a:rPr lang="es-ES" dirty="0" err="1"/>
              <a:t>considered</a:t>
            </a:r>
            <a:r>
              <a:rPr lang="es-ES" dirty="0"/>
              <a:t> as </a:t>
            </a:r>
            <a:r>
              <a:rPr lang="es-ES" dirty="0" err="1"/>
              <a:t>both</a:t>
            </a:r>
            <a:r>
              <a:rPr lang="es-ES" dirty="0"/>
              <a:t> a block and a single </a:t>
            </a:r>
            <a:r>
              <a:rPr lang="es-ES" dirty="0" err="1"/>
              <a:t>sentence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084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Block 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scopes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tabulate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new block.</a:t>
            </a:r>
          </a:p>
          <a:p>
            <a:pPr lvl="1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definition</a:t>
            </a:r>
            <a:endParaRPr lang="es-ES" dirty="0"/>
          </a:p>
          <a:p>
            <a:pPr lvl="1"/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definition</a:t>
            </a:r>
            <a:endParaRPr lang="es-ES" dirty="0"/>
          </a:p>
          <a:p>
            <a:pPr lvl="1"/>
            <a:r>
              <a:rPr lang="es-ES" dirty="0"/>
              <a:t>Control </a:t>
            </a:r>
            <a:r>
              <a:rPr lang="es-ES" dirty="0" err="1"/>
              <a:t>flow</a:t>
            </a:r>
            <a:r>
              <a:rPr lang="es-ES" dirty="0"/>
              <a:t> </a:t>
            </a:r>
            <a:r>
              <a:rPr lang="es-ES" dirty="0" err="1"/>
              <a:t>structure</a:t>
            </a:r>
            <a:endParaRPr lang="es-ES" dirty="0"/>
          </a:p>
          <a:p>
            <a:pPr lvl="2"/>
            <a:r>
              <a:rPr lang="es-ES" dirty="0" err="1"/>
              <a:t>if</a:t>
            </a:r>
            <a:r>
              <a:rPr lang="es-ES" dirty="0"/>
              <a:t>, </a:t>
            </a:r>
            <a:r>
              <a:rPr lang="es-ES" dirty="0" err="1"/>
              <a:t>else</a:t>
            </a:r>
            <a:r>
              <a:rPr lang="es-ES" dirty="0"/>
              <a:t>, </a:t>
            </a:r>
            <a:r>
              <a:rPr lang="es-ES" dirty="0" err="1"/>
              <a:t>switch</a:t>
            </a:r>
            <a:r>
              <a:rPr lang="es-ES" dirty="0"/>
              <a:t>, </a:t>
            </a:r>
            <a:r>
              <a:rPr lang="es-ES" dirty="0" err="1"/>
              <a:t>while</a:t>
            </a:r>
            <a:r>
              <a:rPr lang="es-ES" dirty="0"/>
              <a:t>, do </a:t>
            </a:r>
            <a:r>
              <a:rPr lang="es-ES" dirty="0" err="1"/>
              <a:t>while</a:t>
            </a:r>
            <a:r>
              <a:rPr lang="es-ES" dirty="0"/>
              <a:t> y </a:t>
            </a:r>
            <a:r>
              <a:rPr lang="es-ES" dirty="0" err="1"/>
              <a:t>for</a:t>
            </a:r>
            <a:r>
              <a:rPr lang="es-ES" dirty="0"/>
              <a:t> define a </a:t>
            </a:r>
            <a:r>
              <a:rPr lang="es-ES" dirty="0" err="1"/>
              <a:t>scope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Each</a:t>
            </a:r>
            <a:r>
              <a:rPr lang="es-ES" dirty="0"/>
              <a:t> block defines a </a:t>
            </a:r>
            <a:r>
              <a:rPr lang="es-ES" b="1" dirty="0" err="1"/>
              <a:t>scope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9218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EXERCISING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>
                <a:solidFill>
                  <a:srgbClr val="146E83"/>
                </a:solidFill>
              </a:rPr>
              <a:t>EXERCISING</a:t>
            </a:r>
          </a:p>
        </p:txBody>
      </p:sp>
    </p:spTree>
    <p:extLst>
      <p:ext uri="{BB962C8B-B14F-4D97-AF65-F5344CB8AC3E}">
        <p14:creationId xmlns:p14="http://schemas.microsoft.com/office/powerpoint/2010/main" val="3523613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043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Just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latin typeface="Nexa Bold" pitchFamily="50" charset="0"/>
              </a:rPr>
              <a:t>to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think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What</a:t>
            </a:r>
            <a:r>
              <a:rPr lang="es-ES" dirty="0"/>
              <a:t> do </a:t>
            </a:r>
            <a:r>
              <a:rPr lang="es-ES" dirty="0" err="1"/>
              <a:t>primitives</a:t>
            </a:r>
            <a:r>
              <a:rPr lang="es-ES" dirty="0"/>
              <a:t> data </a:t>
            </a:r>
            <a:r>
              <a:rPr lang="es-ES" dirty="0" err="1"/>
              <a:t>types</a:t>
            </a:r>
            <a:r>
              <a:rPr lang="es-ES" dirty="0"/>
              <a:t> and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in </a:t>
            </a:r>
            <a:r>
              <a:rPr lang="es-ES" dirty="0" err="1"/>
              <a:t>common</a:t>
            </a:r>
            <a:r>
              <a:rPr lang="es-ES" dirty="0"/>
              <a:t>?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 err="1"/>
              <a:t>From</a:t>
            </a:r>
            <a:r>
              <a:rPr lang="es-ES" dirty="0"/>
              <a:t> a general </a:t>
            </a:r>
            <a:r>
              <a:rPr lang="es-ES" dirty="0" err="1"/>
              <a:t>perspective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sets of "</a:t>
            </a:r>
            <a:r>
              <a:rPr lang="es-ES" dirty="0" err="1"/>
              <a:t>things</a:t>
            </a:r>
            <a:r>
              <a:rPr lang="ja-JP" altLang="es-ES" dirty="0"/>
              <a:t>”</a:t>
            </a:r>
            <a:endParaRPr lang="es-ES" altLang="ja-JP" dirty="0"/>
          </a:p>
          <a:p>
            <a:pPr lvl="1">
              <a:lnSpc>
                <a:spcPct val="90000"/>
              </a:lnSpc>
            </a:pPr>
            <a:r>
              <a:rPr lang="es-ES" dirty="0" err="1"/>
              <a:t>Primitive</a:t>
            </a:r>
            <a:r>
              <a:rPr lang="es-ES" dirty="0"/>
              <a:t> Data </a:t>
            </a:r>
            <a:r>
              <a:rPr lang="es-ES" dirty="0" err="1"/>
              <a:t>Types</a:t>
            </a:r>
            <a:r>
              <a:rPr lang="es-ES" dirty="0"/>
              <a:t> :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 err="1"/>
              <a:t>things</a:t>
            </a:r>
            <a:r>
              <a:rPr lang="ja-JP" altLang="es-ES" dirty="0"/>
              <a:t>”</a:t>
            </a:r>
            <a:r>
              <a:rPr lang="es-ES" altLang="ja-JP" dirty="0"/>
              <a:t> are simple indivisible </a:t>
            </a:r>
            <a:r>
              <a:rPr lang="es-ES" altLang="ja-JP" dirty="0" err="1"/>
              <a:t>values</a:t>
            </a:r>
            <a:endParaRPr lang="es-ES" altLang="ja-JP" dirty="0"/>
          </a:p>
          <a:p>
            <a:pPr lvl="1">
              <a:lnSpc>
                <a:spcPct val="90000"/>
              </a:lnSpc>
            </a:pPr>
            <a:r>
              <a:rPr lang="es-ES" dirty="0" err="1"/>
              <a:t>Classes</a:t>
            </a:r>
            <a:r>
              <a:rPr lang="es-ES" dirty="0"/>
              <a:t>: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 err="1"/>
              <a:t>things</a:t>
            </a:r>
            <a:r>
              <a:rPr lang="ja-JP" altLang="es-ES" dirty="0"/>
              <a:t>”</a:t>
            </a:r>
            <a:r>
              <a:rPr lang="es-ES" altLang="ja-JP" dirty="0"/>
              <a:t> are </a:t>
            </a:r>
            <a:r>
              <a:rPr lang="es-ES" altLang="ja-JP" dirty="0" err="1"/>
              <a:t>objects</a:t>
            </a:r>
            <a:endParaRPr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330066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Data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types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A variable can be </a:t>
            </a:r>
          </a:p>
          <a:p>
            <a:pPr lvl="1"/>
            <a:r>
              <a:rPr lang="es-ES" dirty="0" err="1"/>
              <a:t>Primitive</a:t>
            </a:r>
            <a:r>
              <a:rPr lang="es-ES" dirty="0"/>
              <a:t> data </a:t>
            </a:r>
            <a:r>
              <a:rPr lang="es-ES" dirty="0" err="1"/>
              <a:t>type</a:t>
            </a:r>
            <a:endParaRPr lang="es-ES" dirty="0"/>
          </a:p>
          <a:p>
            <a:pPr lvl="1"/>
            <a:r>
              <a:rPr lang="es-ES" dirty="0" err="1"/>
              <a:t>Class</a:t>
            </a:r>
            <a:r>
              <a:rPr lang="es-ES" dirty="0"/>
              <a:t> data </a:t>
            </a:r>
            <a:r>
              <a:rPr lang="es-ES" dirty="0" err="1"/>
              <a:t>type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These</a:t>
            </a:r>
            <a:r>
              <a:rPr lang="es-ES" dirty="0"/>
              <a:t> are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 err="1"/>
              <a:t>big</a:t>
            </a:r>
            <a:r>
              <a:rPr lang="es-ES" altLang="ja-JP" dirty="0"/>
              <a:t> </a:t>
            </a:r>
            <a:r>
              <a:rPr lang="es-ES" altLang="ja-JP" dirty="0" err="1"/>
              <a:t>types</a:t>
            </a:r>
            <a:r>
              <a:rPr lang="ja-JP" altLang="es-ES" dirty="0"/>
              <a:t>”</a:t>
            </a:r>
            <a:endParaRPr lang="es-ES" altLang="ja-JP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b="1" dirty="0" err="1"/>
              <a:t>Why</a:t>
            </a:r>
            <a:r>
              <a:rPr lang="es-ES" b="1" dirty="0"/>
              <a:t> do </a:t>
            </a:r>
            <a:r>
              <a:rPr lang="es-ES" b="1" dirty="0" err="1"/>
              <a:t>we</a:t>
            </a:r>
            <a:r>
              <a:rPr lang="es-ES" b="1" dirty="0"/>
              <a:t> </a:t>
            </a:r>
            <a:r>
              <a:rPr lang="es-ES" b="1" dirty="0" err="1"/>
              <a:t>care</a:t>
            </a:r>
            <a:r>
              <a:rPr lang="es-ES" b="1" dirty="0"/>
              <a:t> </a:t>
            </a:r>
            <a:r>
              <a:rPr lang="es-ES" b="1" dirty="0" err="1"/>
              <a:t>about</a:t>
            </a:r>
            <a:r>
              <a:rPr lang="es-ES" b="1" dirty="0"/>
              <a:t> </a:t>
            </a:r>
            <a:r>
              <a:rPr lang="es-ES" b="1" dirty="0" err="1"/>
              <a:t>this</a:t>
            </a:r>
            <a:r>
              <a:rPr lang="es-ES" b="1" dirty="0"/>
              <a:t>?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043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Data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types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/>
              <a:t>A </a:t>
            </a:r>
            <a:r>
              <a:rPr lang="es-ES" dirty="0" err="1"/>
              <a:t>primitive</a:t>
            </a:r>
            <a:r>
              <a:rPr lang="es-ES" dirty="0"/>
              <a:t> data </a:t>
            </a:r>
            <a:r>
              <a:rPr lang="es-ES" dirty="0" err="1"/>
              <a:t>type</a:t>
            </a:r>
            <a:r>
              <a:rPr lang="es-ES" dirty="0"/>
              <a:t> variable</a:t>
            </a:r>
          </a:p>
          <a:p>
            <a:pPr lvl="1">
              <a:defRPr/>
            </a:pPr>
            <a:r>
              <a:rPr lang="es-ES" dirty="0" err="1"/>
              <a:t>Stores</a:t>
            </a:r>
            <a:r>
              <a:rPr lang="es-ES" dirty="0"/>
              <a:t> </a:t>
            </a:r>
            <a:r>
              <a:rPr lang="es-ES" b="1" dirty="0" err="1"/>
              <a:t>values</a:t>
            </a:r>
            <a:r>
              <a:rPr lang="es-ES" b="1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represent</a:t>
            </a:r>
            <a:r>
              <a:rPr lang="es-ES" dirty="0"/>
              <a:t> data.</a:t>
            </a:r>
            <a:endParaRPr lang="es-ES" b="1" dirty="0"/>
          </a:p>
          <a:p>
            <a:pPr lvl="2">
              <a:defRPr/>
            </a:pPr>
            <a:r>
              <a:rPr lang="es-ES" b="1" dirty="0" err="1"/>
              <a:t>Value</a:t>
            </a:r>
            <a:r>
              <a:rPr lang="es-ES" b="1" dirty="0"/>
              <a:t> Variables.</a:t>
            </a:r>
            <a:r>
              <a:rPr lang="es-ES" dirty="0"/>
              <a:t>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0981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Data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types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variable</a:t>
            </a:r>
          </a:p>
          <a:p>
            <a:pPr lvl="1">
              <a:defRPr/>
            </a:pPr>
            <a:r>
              <a:rPr lang="es-ES" dirty="0" err="1"/>
              <a:t>Stores</a:t>
            </a:r>
            <a:r>
              <a:rPr lang="es-ES" dirty="0"/>
              <a:t> a </a:t>
            </a:r>
            <a:r>
              <a:rPr lang="es-ES" b="1" dirty="0" err="1"/>
              <a:t>value</a:t>
            </a:r>
            <a:r>
              <a:rPr lang="es-ES" b="1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b="1" dirty="0" err="1"/>
              <a:t>reference</a:t>
            </a:r>
            <a:r>
              <a:rPr lang="es-ES" dirty="0"/>
              <a:t> to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b="1" dirty="0" err="1"/>
              <a:t>object</a:t>
            </a:r>
            <a:r>
              <a:rPr lang="es-ES" b="1" dirty="0"/>
              <a:t> </a:t>
            </a:r>
            <a:r>
              <a:rPr lang="es-ES" dirty="0"/>
              <a:t>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class</a:t>
            </a:r>
            <a:r>
              <a:rPr lang="es-ES" dirty="0"/>
              <a:t>.</a:t>
            </a:r>
          </a:p>
          <a:p>
            <a:pPr lvl="2">
              <a:defRPr/>
            </a:pPr>
            <a:r>
              <a:rPr lang="es-ES" b="1" dirty="0"/>
              <a:t>Reference</a:t>
            </a:r>
            <a:r>
              <a:rPr lang="es-ES" dirty="0"/>
              <a:t> </a:t>
            </a:r>
            <a:r>
              <a:rPr lang="es-ES" b="1" dirty="0"/>
              <a:t>Variables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522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In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summary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/>
              <a:t>Primitive</a:t>
            </a:r>
            <a:r>
              <a:rPr lang="es-ES" dirty="0"/>
              <a:t> data </a:t>
            </a:r>
            <a:r>
              <a:rPr lang="es-ES" dirty="0" err="1"/>
              <a:t>type</a:t>
            </a:r>
            <a:r>
              <a:rPr lang="es-ES" dirty="0"/>
              <a:t> variables </a:t>
            </a:r>
            <a:r>
              <a:rPr lang="es-ES" dirty="0" err="1"/>
              <a:t>store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of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.</a:t>
            </a:r>
          </a:p>
          <a:p>
            <a:pPr>
              <a:defRPr/>
            </a:pPr>
            <a:endParaRPr lang="es-ES" dirty="0"/>
          </a:p>
          <a:p>
            <a:pPr>
              <a:defRPr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variables </a:t>
            </a:r>
            <a:r>
              <a:rPr lang="es-ES" dirty="0" err="1"/>
              <a:t>store</a:t>
            </a:r>
            <a:r>
              <a:rPr lang="es-ES" dirty="0"/>
              <a:t> </a:t>
            </a:r>
            <a:r>
              <a:rPr lang="es-ES" dirty="0" err="1"/>
              <a:t>references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of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271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19828</TotalTime>
  <Words>1723</Words>
  <Application>Microsoft Macintosh PowerPoint</Application>
  <PresentationFormat>On-screen Show (4:3)</PresentationFormat>
  <Paragraphs>386</Paragraphs>
  <Slides>46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ＭＳ 明朝</vt:lpstr>
      <vt:lpstr>MS PGothic</vt:lpstr>
      <vt:lpstr>Arial</vt:lpstr>
      <vt:lpstr>Calibri</vt:lpstr>
      <vt:lpstr>Cambria</vt:lpstr>
      <vt:lpstr>Courier New</vt:lpstr>
      <vt:lpstr>Nexa Bold</vt:lpstr>
      <vt:lpstr>Nexa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Microsoft Office User</cp:lastModifiedBy>
  <cp:revision>109</cp:revision>
  <dcterms:created xsi:type="dcterms:W3CDTF">2017-01-23T17:53:54Z</dcterms:created>
  <dcterms:modified xsi:type="dcterms:W3CDTF">2018-06-27T23:03:10Z</dcterms:modified>
</cp:coreProperties>
</file>