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74" r:id="rId3"/>
    <p:sldId id="300" r:id="rId4"/>
    <p:sldId id="675" r:id="rId5"/>
    <p:sldId id="698" r:id="rId6"/>
    <p:sldId id="633" r:id="rId7"/>
    <p:sldId id="721" r:id="rId8"/>
    <p:sldId id="699" r:id="rId9"/>
    <p:sldId id="700" r:id="rId10"/>
    <p:sldId id="701" r:id="rId11"/>
    <p:sldId id="722" r:id="rId12"/>
    <p:sldId id="702" r:id="rId13"/>
    <p:sldId id="703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676" r:id="rId31"/>
    <p:sldId id="704" r:id="rId32"/>
    <p:sldId id="634" r:id="rId33"/>
    <p:sldId id="705" r:id="rId34"/>
    <p:sldId id="739" r:id="rId35"/>
    <p:sldId id="706" r:id="rId36"/>
    <p:sldId id="740" r:id="rId37"/>
    <p:sldId id="741" r:id="rId38"/>
    <p:sldId id="742" r:id="rId39"/>
    <p:sldId id="707" r:id="rId40"/>
    <p:sldId id="743" r:id="rId41"/>
    <p:sldId id="744" r:id="rId42"/>
    <p:sldId id="745" r:id="rId43"/>
    <p:sldId id="746" r:id="rId44"/>
    <p:sldId id="708" r:id="rId45"/>
    <p:sldId id="632" r:id="rId46"/>
    <p:sldId id="677" r:id="rId47"/>
    <p:sldId id="710" r:id="rId48"/>
    <p:sldId id="601" r:id="rId49"/>
    <p:sldId id="747" r:id="rId50"/>
    <p:sldId id="748" r:id="rId51"/>
    <p:sldId id="749" r:id="rId52"/>
    <p:sldId id="711" r:id="rId53"/>
    <p:sldId id="579" r:id="rId54"/>
    <p:sldId id="674" r:id="rId5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 Iv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instance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altLang="es-ES" dirty="0" err="1"/>
              <a:t>’</a:t>
            </a:r>
            <a:r>
              <a:rPr lang="es-ES" dirty="0" err="1"/>
              <a:t>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!</a:t>
            </a:r>
          </a:p>
          <a:p>
            <a:endParaRPr lang="es-ES" dirty="0" smtClean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/>
              <a:t>characteristics</a:t>
            </a:r>
            <a:endParaRPr lang="es-ES" dirty="0"/>
          </a:p>
          <a:p>
            <a:pPr lvl="1"/>
            <a:r>
              <a:rPr lang="es-ES" dirty="0" err="1"/>
              <a:t>Attributes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</a:t>
            </a:r>
          </a:p>
          <a:p>
            <a:endParaRPr lang="es-ES" dirty="0" smtClean="0"/>
          </a:p>
          <a:p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/>
              <a:t>members</a:t>
            </a:r>
            <a:r>
              <a:rPr lang="es-ES" dirty="0"/>
              <a:t> are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b="1" dirty="0" err="1"/>
              <a:t>instance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5211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Characteristics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class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are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r>
              <a:rPr lang="es-ES" dirty="0"/>
              <a:t>I DO NOT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1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membership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member</a:t>
            </a:r>
            <a:r>
              <a:rPr lang="es-ES" dirty="0"/>
              <a:t> and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member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I </a:t>
            </a:r>
            <a:r>
              <a:rPr lang="es-ES" dirty="0" err="1"/>
              <a:t>don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b="1" dirty="0" err="1"/>
              <a:t>static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 smtClean="0"/>
              <a:t>member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/>
              <a:t>default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understood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member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8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conceptually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are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. </a:t>
            </a:r>
          </a:p>
          <a:p>
            <a:pPr lvl="1"/>
            <a:r>
              <a:rPr lang="es-ES" b="1" dirty="0" err="1"/>
              <a:t>We</a:t>
            </a:r>
            <a:r>
              <a:rPr lang="es-ES" b="1" dirty="0"/>
              <a:t> use </a:t>
            </a:r>
            <a:r>
              <a:rPr lang="es-ES" b="1" dirty="0" err="1"/>
              <a:t>them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declare variables </a:t>
            </a:r>
            <a:r>
              <a:rPr lang="es-ES" b="1" dirty="0" err="1"/>
              <a:t>that</a:t>
            </a:r>
            <a:r>
              <a:rPr lang="es-ES" b="1" dirty="0"/>
              <a:t> can be </a:t>
            </a:r>
            <a:r>
              <a:rPr lang="es-ES" b="1" dirty="0" err="1"/>
              <a:t>used</a:t>
            </a:r>
            <a:r>
              <a:rPr lang="es-ES" b="1" dirty="0"/>
              <a:t> </a:t>
            </a:r>
            <a:r>
              <a:rPr lang="es-ES" b="1" dirty="0" err="1"/>
              <a:t>without</a:t>
            </a:r>
            <a:r>
              <a:rPr lang="es-ES" b="1" dirty="0"/>
              <a:t> </a:t>
            </a:r>
            <a:r>
              <a:rPr lang="es-ES" b="1" dirty="0" err="1"/>
              <a:t>creating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b="1" dirty="0" err="1"/>
              <a:t>but</a:t>
            </a:r>
            <a:r>
              <a:rPr lang="es-ES" b="1" dirty="0"/>
              <a:t> </a:t>
            </a:r>
            <a:r>
              <a:rPr lang="es-ES" b="1" dirty="0" err="1"/>
              <a:t>only</a:t>
            </a:r>
            <a:r>
              <a:rPr lang="es-ES" b="1" dirty="0"/>
              <a:t> </a:t>
            </a:r>
            <a:r>
              <a:rPr lang="es-ES" b="1" dirty="0" err="1"/>
              <a:t>having</a:t>
            </a:r>
            <a:r>
              <a:rPr lang="es-ES" b="1" dirty="0"/>
              <a:t> </a:t>
            </a:r>
            <a:r>
              <a:rPr lang="es-ES" b="1" dirty="0" err="1"/>
              <a:t>access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b="1" dirty="0" err="1"/>
              <a:t>belong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dirty="0"/>
              <a:t> and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of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proper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particular </a:t>
            </a:r>
            <a:r>
              <a:rPr lang="es-ES" dirty="0" err="1"/>
              <a:t>Person</a:t>
            </a:r>
            <a:r>
              <a:rPr lang="es-ES" dirty="0"/>
              <a:t>,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"share"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b="1" dirty="0" err="1" smtClean="0"/>
              <a:t>E.g</a:t>
            </a:r>
            <a:r>
              <a:rPr lang="es-ES" b="1" dirty="0"/>
              <a:t>.: </a:t>
            </a:r>
            <a:endParaRPr lang="es-ES" b="1" dirty="0" smtClean="0"/>
          </a:p>
          <a:p>
            <a:pPr marL="0" indent="0">
              <a:buNone/>
            </a:pP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/>
              <a:t>count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in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7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s-ES" dirty="0" err="1" smtClean="0"/>
              <a:t>How</a:t>
            </a:r>
            <a:r>
              <a:rPr lang="es-ES" dirty="0" smtClean="0"/>
              <a:t> do I </a:t>
            </a:r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3333CC"/>
                </a:solidFill>
              </a:rPr>
              <a:t>static</a:t>
            </a:r>
            <a:r>
              <a:rPr lang="es-ES" b="1" dirty="0">
                <a:solidFill>
                  <a:srgbClr val="3333CC"/>
                </a:solidFill>
              </a:rPr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attribute</a:t>
            </a:r>
            <a:endParaRPr lang="es-ES" b="1" dirty="0">
              <a:solidFill>
                <a:srgbClr val="3333CC"/>
              </a:solidFill>
            </a:endParaRPr>
          </a:p>
          <a:p>
            <a:pPr>
              <a:lnSpc>
                <a:spcPct val="110000"/>
              </a:lnSpc>
              <a:defRPr/>
            </a:pPr>
            <a:endParaRPr lang="es-ES" sz="32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 class</a:t>
            </a:r>
            <a:r>
              <a:rPr lang="en-US" sz="1900" dirty="0">
                <a:latin typeface="Courier New" charset="0"/>
              </a:rPr>
              <a:t> Person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b="1" dirty="0">
                <a:latin typeface="Courier New" charset="0"/>
              </a:rPr>
              <a:t>	</a:t>
            </a:r>
            <a:r>
              <a:rPr lang="en-US" sz="1900" b="1" dirty="0">
                <a:solidFill>
                  <a:srgbClr val="3333CC"/>
                </a:solidFill>
                <a:latin typeface="Courier New" charset="0"/>
              </a:rPr>
              <a:t>public static </a:t>
            </a:r>
            <a:r>
              <a:rPr lang="en-US" sz="1900" b="1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n-US" sz="1900" b="1" dirty="0">
                <a:latin typeface="Courier New" charset="0"/>
              </a:rPr>
              <a:t> count;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900" b="1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n-US" sz="1900" dirty="0">
                <a:latin typeface="Courier New" charset="0"/>
              </a:rPr>
              <a:t> Person ()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	count++; </a:t>
            </a:r>
            <a:r>
              <a:rPr lang="en-US" sz="1900" dirty="0">
                <a:solidFill>
                  <a:schemeClr val="bg2"/>
                </a:solidFill>
                <a:latin typeface="Courier New" charset="0"/>
              </a:rPr>
              <a:t>// Every time there is an instance, increment count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 smtClean="0">
                <a:solidFill>
                  <a:schemeClr val="bg2"/>
                </a:solidFill>
                <a:latin typeface="Courier New" charset="0"/>
              </a:rPr>
              <a:t>/** </a:t>
            </a:r>
            <a:r>
              <a:rPr lang="en-US" sz="1900" dirty="0">
                <a:solidFill>
                  <a:schemeClr val="bg2"/>
                </a:solidFill>
                <a:latin typeface="Courier New" charset="0"/>
              </a:rPr>
              <a:t>other members */ 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7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has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 as </a:t>
            </a:r>
            <a:r>
              <a:rPr lang="es-ES" dirty="0" err="1"/>
              <a:t>attribute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Every</a:t>
            </a:r>
            <a:r>
              <a:rPr lang="es-ES" dirty="0"/>
              <a:t> time I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I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everyone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, I </a:t>
            </a:r>
            <a:r>
              <a:rPr lang="es-ES" dirty="0" err="1"/>
              <a:t>carry</a:t>
            </a:r>
            <a:r>
              <a:rPr lang="es-ES" dirty="0"/>
              <a:t> a single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They</a:t>
            </a:r>
            <a:r>
              <a:rPr lang="es-ES" dirty="0"/>
              <a:t> share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0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600" dirty="0" err="1"/>
              <a:t>We</a:t>
            </a:r>
            <a:r>
              <a:rPr lang="es-ES" sz="2600" dirty="0"/>
              <a:t> </a:t>
            </a:r>
            <a:r>
              <a:rPr lang="es-ES" sz="2600" dirty="0" err="1"/>
              <a:t>need</a:t>
            </a:r>
            <a:r>
              <a:rPr lang="es-ES" sz="2600" dirty="0"/>
              <a:t>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initialize</a:t>
            </a:r>
            <a:r>
              <a:rPr lang="es-ES" sz="2600" dirty="0"/>
              <a:t> </a:t>
            </a:r>
            <a:r>
              <a:rPr lang="es-ES" sz="2600" dirty="0" err="1"/>
              <a:t>it</a:t>
            </a:r>
            <a:endParaRPr lang="es-ES" sz="2600" b="1" dirty="0"/>
          </a:p>
          <a:p>
            <a:pPr lvl="1"/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assign</a:t>
            </a:r>
            <a:r>
              <a:rPr lang="es-ES" sz="2400" dirty="0"/>
              <a:t> a </a:t>
            </a:r>
            <a:r>
              <a:rPr lang="es-ES" sz="2400" dirty="0" err="1"/>
              <a:t>velue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declaration</a:t>
            </a:r>
            <a:endParaRPr lang="es-ES" sz="2400" dirty="0"/>
          </a:p>
          <a:p>
            <a:pPr lvl="1"/>
            <a:endParaRPr lang="es-ES" sz="2000" dirty="0"/>
          </a:p>
          <a:p>
            <a:r>
              <a:rPr lang="es-ES" sz="2600" dirty="0" err="1"/>
              <a:t>When</a:t>
            </a:r>
            <a:r>
              <a:rPr lang="es-ES" sz="2600" dirty="0"/>
              <a:t> </a:t>
            </a:r>
            <a:r>
              <a:rPr lang="es-ES" sz="2600" dirty="0" err="1"/>
              <a:t>is</a:t>
            </a:r>
            <a:r>
              <a:rPr lang="es-ES" sz="2600" dirty="0"/>
              <a:t> a </a:t>
            </a:r>
            <a:r>
              <a:rPr lang="es-ES" sz="2600" dirty="0" err="1"/>
              <a:t>static</a:t>
            </a:r>
            <a:r>
              <a:rPr lang="es-ES" sz="2600" dirty="0"/>
              <a:t> </a:t>
            </a:r>
            <a:r>
              <a:rPr lang="es-ES" sz="2600" dirty="0" err="1"/>
              <a:t>attribute</a:t>
            </a:r>
            <a:r>
              <a:rPr lang="es-ES" sz="2600" dirty="0"/>
              <a:t> </a:t>
            </a:r>
            <a:r>
              <a:rPr lang="es-ES" sz="2600" dirty="0" err="1"/>
              <a:t>initialized</a:t>
            </a:r>
            <a:r>
              <a:rPr lang="es-ES" sz="2600" dirty="0"/>
              <a:t>?</a:t>
            </a:r>
          </a:p>
          <a:p>
            <a:pPr lvl="1"/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loaded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endParaRPr lang="es-ES" sz="2400" dirty="0"/>
          </a:p>
          <a:p>
            <a:pPr>
              <a:lnSpc>
                <a:spcPct val="80000"/>
              </a:lnSpc>
            </a:pPr>
            <a:endParaRPr lang="es-ES" sz="2000" dirty="0"/>
          </a:p>
          <a:p>
            <a:pPr>
              <a:lnSpc>
                <a:spcPct val="80000"/>
              </a:lnSpc>
              <a:buNone/>
            </a:pPr>
            <a:endParaRPr lang="en-U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900" dirty="0">
                <a:latin typeface="Courier New" pitchFamily="49" charset="0"/>
              </a:rPr>
              <a:t> Person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count </a:t>
            </a:r>
            <a:r>
              <a:rPr lang="en-US" sz="1900" b="1" dirty="0">
                <a:latin typeface="Courier New" pitchFamily="49" charset="0"/>
              </a:rPr>
              <a:t>= 0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900" dirty="0">
                <a:latin typeface="Courier New" pitchFamily="49" charset="0"/>
              </a:rPr>
              <a:t> Person ()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	count++; </a:t>
            </a:r>
            <a:endParaRPr lang="en-US" sz="19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</a:rPr>
              <a:t>}</a:t>
            </a:r>
            <a:endParaRPr lang="en-U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solidFill>
                  <a:schemeClr val="bg2"/>
                </a:solidFill>
                <a:latin typeface="Courier New" pitchFamily="49" charset="0"/>
              </a:rPr>
              <a:t>	/** Other members */ 	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How</a:t>
            </a:r>
            <a:r>
              <a:rPr lang="es-ES" dirty="0"/>
              <a:t> can I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b="1" dirty="0" err="1" smtClean="0"/>
              <a:t>Main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followed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point</a:t>
            </a:r>
            <a:r>
              <a:rPr lang="es-ES" dirty="0"/>
              <a:t> </a:t>
            </a:r>
            <a:r>
              <a:rPr lang="es-ES" dirty="0" err="1" smtClean="0"/>
              <a:t>operator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/>
              <a:t>As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!,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time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[])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latin typeface="Courier New" pitchFamily="49" charset="0"/>
              </a:rPr>
              <a:t>Person.count</a:t>
            </a:r>
            <a:r>
              <a:rPr lang="es-ES" sz="19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  <a:endParaRPr lang="es-ES" sz="1900" b="1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3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</a:t>
            </a:r>
            <a:r>
              <a:rPr lang="es-ES" dirty="0" err="1"/>
              <a:t>modifying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pPr lvl="1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doesn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sense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Can </a:t>
            </a:r>
            <a:r>
              <a:rPr lang="es-ES" dirty="0"/>
              <a:t>I </a:t>
            </a: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Yeap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encapsulation</a:t>
            </a:r>
            <a:endParaRPr lang="es-ES" b="1" dirty="0"/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  <a:buNone/>
            </a:pPr>
            <a:endParaRPr lang="es-E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900" b="1" dirty="0">
                <a:solidFill>
                  <a:srgbClr val="CC3300"/>
                </a:solidFill>
                <a:latin typeface="Courier New" pitchFamily="49" charset="0"/>
              </a:rPr>
              <a:t>		</a:t>
            </a:r>
            <a:r>
              <a:rPr lang="es-ES" sz="1900" b="1" dirty="0" err="1">
                <a:solidFill>
                  <a:srgbClr val="CC3300"/>
                </a:solidFill>
                <a:latin typeface="Courier New" pitchFamily="49" charset="0"/>
              </a:rPr>
              <a:t>Person.count</a:t>
            </a:r>
            <a:r>
              <a:rPr lang="es-ES" sz="1900" b="1" dirty="0">
                <a:solidFill>
                  <a:srgbClr val="CC3300"/>
                </a:solidFill>
                <a:latin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s-ES" dirty="0" err="1"/>
              <a:t>Modifiers</a:t>
            </a:r>
            <a:endParaRPr lang="es-ES" dirty="0"/>
          </a:p>
          <a:p>
            <a:pPr lvl="1"/>
            <a:r>
              <a:rPr lang="es-ES" dirty="0"/>
              <a:t>Access</a:t>
            </a:r>
          </a:p>
          <a:p>
            <a:pPr lvl="1"/>
            <a:r>
              <a:rPr lang="es-ES" dirty="0" err="1"/>
              <a:t>Membership</a:t>
            </a:r>
            <a:endParaRPr lang="es-ES" dirty="0"/>
          </a:p>
          <a:p>
            <a:pPr lvl="2"/>
            <a:r>
              <a:rPr lang="es-ES" dirty="0" err="1"/>
              <a:t>Members</a:t>
            </a:r>
            <a:endParaRPr lang="es-ES" dirty="0"/>
          </a:p>
          <a:p>
            <a:pPr lvl="2"/>
            <a:r>
              <a:rPr lang="es-ES" dirty="0" err="1"/>
              <a:t>Instance</a:t>
            </a:r>
            <a:endParaRPr lang="es-ES" dirty="0"/>
          </a:p>
          <a:p>
            <a:pPr lvl="2"/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 err="1"/>
              <a:t>Variation</a:t>
            </a:r>
            <a:endParaRPr lang="es-ES" dirty="0"/>
          </a:p>
          <a:p>
            <a:pPr lvl="2"/>
            <a:r>
              <a:rPr lang="es-ES" dirty="0"/>
              <a:t>Final</a:t>
            </a:r>
          </a:p>
          <a:p>
            <a:pPr marL="0" indent="0">
              <a:buNone/>
            </a:pPr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3333CC"/>
                </a:solidFill>
              </a:rPr>
              <a:t>private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nobody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 class</a:t>
            </a:r>
            <a:r>
              <a:rPr lang="en-US" sz="1900" dirty="0">
                <a:latin typeface="Courier New" charset="0"/>
              </a:rPr>
              <a:t> Person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</a:t>
            </a:r>
            <a:r>
              <a:rPr lang="en-US" sz="1900" b="1" dirty="0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 static </a:t>
            </a:r>
            <a:r>
              <a:rPr lang="en-U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n-US" sz="1900" dirty="0">
                <a:latin typeface="Courier New" charset="0"/>
              </a:rPr>
              <a:t> count = 0;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n-US" sz="1900" dirty="0">
                <a:latin typeface="Courier New" charset="0"/>
              </a:rPr>
              <a:t> Person ()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	count++;</a:t>
            </a:r>
            <a:r>
              <a:rPr lang="en-US" sz="1900" dirty="0">
                <a:solidFill>
                  <a:schemeClr val="bg2"/>
                </a:solidFill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	}</a:t>
            </a:r>
            <a:endParaRPr lang="en-US" sz="1900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}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6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Back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,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, </a:t>
            </a:r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</a:t>
            </a:r>
            <a:r>
              <a:rPr lang="es-ES" dirty="0" err="1"/>
              <a:t>loosing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possibility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it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Can </a:t>
            </a:r>
            <a:r>
              <a:rPr lang="es-ES" dirty="0"/>
              <a:t>I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?</a:t>
            </a:r>
          </a:p>
          <a:p>
            <a:pPr lvl="1"/>
            <a:r>
              <a:rPr lang="es-ES" b="1" dirty="0"/>
              <a:t>Yes!</a:t>
            </a:r>
          </a:p>
          <a:p>
            <a:pPr lvl="1">
              <a:lnSpc>
                <a:spcPct val="90000"/>
              </a:lnSpc>
            </a:pPr>
            <a:endParaRPr lang="es-ES" sz="2000" dirty="0"/>
          </a:p>
          <a:p>
            <a:pPr>
              <a:lnSpc>
                <a:spcPct val="9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[])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s-ES" sz="1900" b="1" dirty="0">
                <a:solidFill>
                  <a:srgbClr val="CC3300"/>
                </a:solidFill>
                <a:latin typeface="Courier New" pitchFamily="49" charset="0"/>
              </a:rPr>
              <a:t>		</a:t>
            </a:r>
            <a:r>
              <a:rPr lang="es-ES" sz="19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s-ES" sz="19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s-ES" sz="1900" b="1" dirty="0" err="1">
                <a:solidFill>
                  <a:srgbClr val="CC3300"/>
                </a:solidFill>
                <a:latin typeface="Courier New" pitchFamily="49" charset="0"/>
              </a:rPr>
              <a:t>Person.count</a:t>
            </a:r>
            <a:r>
              <a:rPr lang="es-ES" sz="19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2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70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endParaRPr lang="es-ES" sz="3100" dirty="0" smtClean="0"/>
          </a:p>
          <a:p>
            <a:r>
              <a:rPr lang="es-ES" sz="3400" dirty="0" smtClean="0"/>
              <a:t>I </a:t>
            </a:r>
            <a:r>
              <a:rPr lang="es-ES" sz="3400" dirty="0"/>
              <a:t>can </a:t>
            </a:r>
            <a:r>
              <a:rPr lang="es-ES" sz="3400" dirty="0" err="1"/>
              <a:t>add</a:t>
            </a:r>
            <a:r>
              <a:rPr lang="es-ES" sz="3400" dirty="0"/>
              <a:t> a </a:t>
            </a:r>
            <a:r>
              <a:rPr lang="es-ES" sz="3400" dirty="0" err="1"/>
              <a:t>public</a:t>
            </a:r>
            <a:r>
              <a:rPr lang="es-ES" sz="3400" dirty="0"/>
              <a:t> </a:t>
            </a:r>
            <a:r>
              <a:rPr lang="es-ES" sz="3400" dirty="0" err="1"/>
              <a:t>method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query</a:t>
            </a:r>
            <a:r>
              <a:rPr lang="es-ES" sz="3400" dirty="0"/>
              <a:t> </a:t>
            </a:r>
            <a:r>
              <a:rPr lang="es-ES" sz="3400" dirty="0" err="1"/>
              <a:t>this</a:t>
            </a:r>
            <a:r>
              <a:rPr lang="es-ES" sz="3400" dirty="0"/>
              <a:t> </a:t>
            </a:r>
            <a:r>
              <a:rPr lang="es-ES" sz="3400" dirty="0" err="1"/>
              <a:t>value</a:t>
            </a:r>
            <a:r>
              <a:rPr lang="es-ES" sz="3400" dirty="0"/>
              <a:t>.</a:t>
            </a:r>
          </a:p>
          <a:p>
            <a:endParaRPr lang="es-ES" dirty="0" smtClean="0"/>
          </a:p>
          <a:p>
            <a:r>
              <a:rPr lang="es-ES" sz="3400" dirty="0" err="1" smtClean="0"/>
              <a:t>Is</a:t>
            </a:r>
            <a:r>
              <a:rPr lang="es-ES" sz="3400" dirty="0" smtClean="0"/>
              <a:t> </a:t>
            </a:r>
            <a:r>
              <a:rPr lang="es-ES" sz="3400" dirty="0" err="1"/>
              <a:t>it</a:t>
            </a:r>
            <a:r>
              <a:rPr lang="es-ES" sz="3400" dirty="0"/>
              <a:t> </a:t>
            </a:r>
            <a:r>
              <a:rPr lang="es-ES" sz="3400" dirty="0" err="1"/>
              <a:t>an</a:t>
            </a:r>
            <a:r>
              <a:rPr lang="es-ES" sz="3400" dirty="0"/>
              <a:t> </a:t>
            </a:r>
            <a:r>
              <a:rPr lang="es-ES" sz="3400" dirty="0" err="1"/>
              <a:t>instance</a:t>
            </a:r>
            <a:r>
              <a:rPr lang="es-ES" sz="3400" dirty="0"/>
              <a:t> </a:t>
            </a:r>
            <a:r>
              <a:rPr lang="es-ES" sz="3400" dirty="0" err="1"/>
              <a:t>method</a:t>
            </a:r>
            <a:r>
              <a:rPr lang="es-ES" sz="3400" dirty="0"/>
              <a:t>?</a:t>
            </a:r>
          </a:p>
          <a:p>
            <a:pPr lvl="1"/>
            <a:r>
              <a:rPr lang="es-ES" sz="3100" dirty="0" err="1"/>
              <a:t>Let</a:t>
            </a:r>
            <a:r>
              <a:rPr lang="es-ES" altLang="es-ES" sz="3100" dirty="0" err="1"/>
              <a:t>’</a:t>
            </a:r>
            <a:r>
              <a:rPr lang="es-ES" sz="3100" dirty="0" err="1"/>
              <a:t>s</a:t>
            </a:r>
            <a:r>
              <a:rPr lang="es-ES" sz="3100" dirty="0"/>
              <a:t> </a:t>
            </a:r>
            <a:r>
              <a:rPr lang="es-ES" sz="3100" dirty="0" err="1"/>
              <a:t>think</a:t>
            </a:r>
            <a:r>
              <a:rPr lang="es-ES" sz="3100" dirty="0"/>
              <a:t>…</a:t>
            </a:r>
          </a:p>
          <a:p>
            <a:pPr lvl="1">
              <a:buNone/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  <a:buNone/>
            </a:pPr>
            <a:endParaRPr lang="en-US" sz="21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2100" dirty="0">
                <a:latin typeface="Courier New" pitchFamily="49" charset="0"/>
              </a:rPr>
              <a:t> Person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private static </a:t>
            </a:r>
            <a:r>
              <a:rPr lang="en-U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</a:rPr>
              <a:t> count = 0;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2100" dirty="0">
                <a:latin typeface="Courier New" pitchFamily="49" charset="0"/>
              </a:rPr>
              <a:t> Person ()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	 count++;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</a:rPr>
              <a:t>getCount</a:t>
            </a:r>
            <a:r>
              <a:rPr lang="en-US" sz="2100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100" dirty="0">
                <a:latin typeface="Courier New" pitchFamily="49" charset="0"/>
              </a:rPr>
              <a:t> count;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pitchFamily="49" charset="0"/>
              </a:rPr>
              <a:t>}</a:t>
            </a:r>
            <a:endParaRPr lang="es-ES" sz="21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/>
              <a:t>can use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  <a:buNone/>
            </a:pPr>
            <a:r>
              <a:rPr lang="es-ES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[])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p = new 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();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latin typeface="Courier New" pitchFamily="49" charset="0"/>
              </a:rPr>
              <a:t>p.getCount</a:t>
            </a:r>
            <a:r>
              <a:rPr lang="es-ES" sz="1900" dirty="0">
                <a:latin typeface="Courier New" pitchFamily="49" charset="0"/>
              </a:rPr>
              <a:t> ();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s-ES" b="1" dirty="0"/>
          </a:p>
          <a:p>
            <a:pPr>
              <a:lnSpc>
                <a:spcPct val="90000"/>
              </a:lnSpc>
            </a:pP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Person</a:t>
            </a:r>
            <a:r>
              <a:rPr lang="es-ES" dirty="0"/>
              <a:t>…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0 </a:t>
            </a:r>
            <a:r>
              <a:rPr lang="es-ES" dirty="0" err="1"/>
              <a:t>people</a:t>
            </a:r>
            <a:r>
              <a:rPr lang="es-ES" dirty="0"/>
              <a:t>?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Mmmm</a:t>
            </a:r>
            <a:r>
              <a:rPr lang="mr-IN" dirty="0"/>
              <a:t>…</a:t>
            </a:r>
            <a:r>
              <a:rPr lang="en-US" dirty="0"/>
              <a:t>.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7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1"/>
            <a:r>
              <a:rPr lang="es-ES" dirty="0"/>
              <a:t>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it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endParaRPr lang="es-ES" dirty="0"/>
          </a:p>
          <a:p>
            <a:pPr lvl="1"/>
            <a:r>
              <a:rPr lang="es-ES" dirty="0" err="1"/>
              <a:t>Then</a:t>
            </a:r>
            <a:r>
              <a:rPr lang="es-ES" dirty="0"/>
              <a:t>, </a:t>
            </a:r>
            <a:r>
              <a:rPr lang="es-ES" dirty="0" err="1"/>
              <a:t>why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?</a:t>
            </a:r>
          </a:p>
          <a:p>
            <a:pPr lvl="2">
              <a:buNone/>
            </a:pPr>
            <a:endParaRPr lang="es-ES" dirty="0"/>
          </a:p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serve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0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in concept and in </a:t>
            </a:r>
            <a:r>
              <a:rPr lang="es-ES" dirty="0" err="1"/>
              <a:t>syntax</a:t>
            </a:r>
            <a:r>
              <a:rPr lang="es-ES" dirty="0"/>
              <a:t>: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static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.</a:t>
            </a:r>
            <a:endParaRPr lang="es-ES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0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:</a:t>
            </a:r>
          </a:p>
          <a:p>
            <a:pPr lvl="1">
              <a:lnSpc>
                <a:spcPct val="80000"/>
              </a:lnSpc>
              <a:buNone/>
            </a:pPr>
            <a:endParaRPr lang="es-ES" sz="18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 public 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900" dirty="0">
                <a:latin typeface="Courier New" pitchFamily="49" charset="0"/>
              </a:rPr>
              <a:t> Person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 </a:t>
            </a: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private static </a:t>
            </a:r>
            <a:r>
              <a:rPr lang="en-US" sz="1900" dirty="0" err="1" smtClean="0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</a:rPr>
              <a:t> count = 0;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 </a:t>
            </a: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900" dirty="0" smtClean="0">
                <a:latin typeface="Courier New" pitchFamily="49" charset="0"/>
              </a:rPr>
              <a:t> Person ()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 {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	 count++;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latin typeface="Courier New" pitchFamily="49" charset="0"/>
              </a:rPr>
              <a:t>	 </a:t>
            </a:r>
            <a:r>
              <a:rPr lang="en-US" sz="1900" b="1" dirty="0" smtClean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900" b="1" dirty="0" err="1" smtClean="0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</a:rPr>
              <a:t>getCount</a:t>
            </a:r>
            <a:r>
              <a:rPr lang="en-US" sz="19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latin typeface="Courier New" pitchFamily="49" charset="0"/>
              </a:rPr>
              <a:t>	 {</a:t>
            </a: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latin typeface="Courier New" pitchFamily="49" charset="0"/>
              </a:rPr>
              <a:t>		</a:t>
            </a:r>
            <a:r>
              <a:rPr lang="en-US" sz="1900" b="1" dirty="0" smtClean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900" b="1" dirty="0" smtClean="0">
                <a:latin typeface="Courier New" pitchFamily="49" charset="0"/>
              </a:rPr>
              <a:t> count;</a:t>
            </a:r>
          </a:p>
          <a:p>
            <a:pPr>
              <a:lnSpc>
                <a:spcPct val="80000"/>
              </a:lnSpc>
              <a:buNone/>
            </a:pPr>
            <a:r>
              <a:rPr lang="en-US" sz="1900" b="1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latin typeface="Courier New" pitchFamily="49" charset="0"/>
              </a:rPr>
              <a:t> }</a:t>
            </a:r>
            <a:endParaRPr lang="es-ES" sz="1900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s-ES" sz="19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7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/>
              <a:t>And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pPr>
              <a:lnSpc>
                <a:spcPct val="80000"/>
              </a:lnSpc>
              <a:buNone/>
              <a:defRPr/>
            </a:pPr>
            <a:endParaRPr lang="es-ES" dirty="0"/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 smtClean="0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 smtClean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Main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latin typeface="Courier New" charset="0"/>
              </a:rPr>
              <a:t> {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main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 err="1">
                <a:latin typeface="Courier New" charset="0"/>
              </a:rPr>
              <a:t>String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args</a:t>
            </a:r>
            <a:r>
              <a:rPr lang="es-ES" sz="1900" dirty="0">
                <a:latin typeface="Courier New" charset="0"/>
              </a:rPr>
              <a:t>[])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latin typeface="Courier New" charset="0"/>
              </a:rPr>
              <a:t> </a:t>
            </a: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latin typeface="Courier New" charset="0"/>
              </a:rPr>
              <a:t>Person.getCount</a:t>
            </a:r>
            <a:r>
              <a:rPr lang="es-ES" sz="1900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latin typeface="Courier New" charset="0"/>
              </a:rPr>
              <a:t> }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s-E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s-ES" dirty="0"/>
              <a:t>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simply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pPr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2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>
                <a:ea typeface="ＭＳ Ｐゴシック" charset="0"/>
              </a:rPr>
              <a:t>In </a:t>
            </a:r>
            <a:r>
              <a:rPr lang="es-ES" dirty="0" err="1">
                <a:ea typeface="ＭＳ Ｐゴシック" charset="0"/>
              </a:rPr>
              <a:t>class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methods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we</a:t>
            </a:r>
            <a:r>
              <a:rPr lang="es-ES" dirty="0">
                <a:ea typeface="ＭＳ Ｐゴシック" charset="0"/>
              </a:rPr>
              <a:t> define </a:t>
            </a:r>
            <a:r>
              <a:rPr lang="es-ES" dirty="0" err="1">
                <a:ea typeface="ＭＳ Ｐゴシック" charset="0"/>
              </a:rPr>
              <a:t>behaviors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do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belong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objects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this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class</a:t>
            </a:r>
            <a:r>
              <a:rPr lang="es-ES" dirty="0">
                <a:ea typeface="ＭＳ Ｐゴシック" charset="0"/>
              </a:rPr>
              <a:t>, </a:t>
            </a:r>
            <a:r>
              <a:rPr lang="es-ES" dirty="0" err="1">
                <a:ea typeface="ＭＳ Ｐゴシック" charset="0"/>
              </a:rPr>
              <a:t>but</a:t>
            </a:r>
            <a:r>
              <a:rPr lang="es-ES" dirty="0">
                <a:ea typeface="ＭＳ Ｐゴシック" charset="0"/>
              </a:rPr>
              <a:t> are </a:t>
            </a:r>
            <a:r>
              <a:rPr lang="es-ES" dirty="0" err="1">
                <a:ea typeface="ＭＳ Ｐゴシック" charset="0"/>
              </a:rPr>
              <a:t>included</a:t>
            </a:r>
            <a:r>
              <a:rPr lang="es-ES" dirty="0">
                <a:ea typeface="ＭＳ Ｐゴシック" charset="0"/>
              </a:rPr>
              <a:t> in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class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by</a:t>
            </a:r>
            <a:r>
              <a:rPr lang="es-ES" dirty="0">
                <a:ea typeface="ＭＳ Ｐゴシック" charset="0"/>
              </a:rPr>
              <a:t> conceptual </a:t>
            </a:r>
            <a:r>
              <a:rPr lang="es-ES" dirty="0" err="1">
                <a:ea typeface="ＭＳ Ｐゴシック" charset="0"/>
              </a:rPr>
              <a:t>affinity</a:t>
            </a:r>
            <a:r>
              <a:rPr lang="es-ES" dirty="0">
                <a:ea typeface="ＭＳ Ｐゴシック" charset="0"/>
              </a:rPr>
              <a:t>.</a:t>
            </a:r>
          </a:p>
          <a:p>
            <a:pPr marL="0" indent="0">
              <a:buNone/>
              <a:defRPr/>
            </a:pPr>
            <a:endParaRPr lang="es-ES" b="1" dirty="0">
              <a:ea typeface="ＭＳ Ｐゴシック" charset="0"/>
            </a:endParaRPr>
          </a:p>
          <a:p>
            <a:pPr>
              <a:defRPr/>
            </a:pPr>
            <a:r>
              <a:rPr lang="es-ES" b="1" dirty="0" err="1">
                <a:ea typeface="ＭＳ Ｐゴシック" charset="0"/>
              </a:rPr>
              <a:t>Methods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belong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to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the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class</a:t>
            </a:r>
            <a:r>
              <a:rPr lang="es-ES" b="1" dirty="0">
                <a:ea typeface="ＭＳ Ｐゴシック" charset="0"/>
              </a:rPr>
              <a:t> and </a:t>
            </a:r>
            <a:r>
              <a:rPr lang="es-ES" b="1" dirty="0" err="1">
                <a:ea typeface="ＭＳ Ｐゴシック" charset="0"/>
              </a:rPr>
              <a:t>not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to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the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instance</a:t>
            </a:r>
            <a:r>
              <a:rPr lang="es-ES" b="1" dirty="0">
                <a:ea typeface="ＭＳ Ｐゴシック" charset="0"/>
              </a:rPr>
              <a:t>.</a:t>
            </a:r>
          </a:p>
          <a:p>
            <a:pPr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9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equivalent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subalgorithms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kill</a:t>
            </a:r>
            <a:r>
              <a:rPr lang="es-ES" dirty="0"/>
              <a:t> OOP</a:t>
            </a:r>
          </a:p>
          <a:p>
            <a:pPr lvl="1"/>
            <a:r>
              <a:rPr lang="es-ES" dirty="0" err="1"/>
              <a:t>Why</a:t>
            </a:r>
            <a:r>
              <a:rPr lang="es-ES" dirty="0"/>
              <a:t> do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exist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complicated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be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pure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9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modifiers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Modifiers</a:t>
            </a:r>
            <a:r>
              <a:rPr lang="es-ES" dirty="0"/>
              <a:t> are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placed in </a:t>
            </a:r>
            <a:r>
              <a:rPr lang="es-ES" dirty="0" err="1"/>
              <a:t>front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,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that</a:t>
            </a:r>
            <a:r>
              <a:rPr lang="es-ES" dirty="0"/>
              <a:t> alter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membership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endParaRPr lang="es-ES" dirty="0"/>
          </a:p>
          <a:p>
            <a:pPr lvl="1"/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confusing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class </a:t>
            </a:r>
            <a:r>
              <a:rPr lang="en-US" sz="1900" dirty="0">
                <a:latin typeface="Courier New" pitchFamily="49" charset="0"/>
              </a:rPr>
              <a:t>Example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900" dirty="0">
                <a:latin typeface="Courier New" pitchFamily="49" charset="0"/>
              </a:rPr>
              <a:t> main(String[] </a:t>
            </a:r>
            <a:r>
              <a:rPr lang="en-US" sz="1900" dirty="0" err="1">
                <a:latin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</a:rPr>
              <a:t>) 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p1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ja-JP" altLang="es-ES" sz="1900" dirty="0"/>
              <a:t>“</a:t>
            </a:r>
            <a:r>
              <a:rPr lang="es-ES" altLang="ja-JP" sz="1900" dirty="0">
                <a:latin typeface="Courier New" pitchFamily="49" charset="0"/>
              </a:rPr>
              <a:t>John</a:t>
            </a:r>
            <a:r>
              <a:rPr lang="ja-JP" altLang="es-ES" sz="1900" dirty="0"/>
              <a:t>”</a:t>
            </a:r>
            <a:r>
              <a:rPr lang="es-ES" altLang="ja-JP" sz="1900" dirty="0">
                <a:latin typeface="Courier New" pitchFamily="49" charset="0"/>
              </a:rPr>
              <a:t>);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p2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ja-JP" altLang="es-ES" sz="1900" dirty="0"/>
              <a:t>“</a:t>
            </a:r>
            <a:r>
              <a:rPr lang="es-ES" altLang="ja-JP" sz="1900" dirty="0">
                <a:latin typeface="Courier New" pitchFamily="49" charset="0"/>
              </a:rPr>
              <a:t>George</a:t>
            </a:r>
            <a:r>
              <a:rPr lang="ja-JP" altLang="es-ES" sz="1900" dirty="0"/>
              <a:t>”</a:t>
            </a:r>
            <a:r>
              <a:rPr lang="es-ES" altLang="ja-JP" sz="1900" dirty="0">
                <a:latin typeface="Courier New" pitchFamily="49" charset="0"/>
              </a:rPr>
              <a:t>);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System.out.println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altLang="es-ES" sz="1900" dirty="0">
                <a:latin typeface="Courier New" pitchFamily="49" charset="0"/>
              </a:rPr>
              <a:t>”</a:t>
            </a:r>
            <a:r>
              <a:rPr lang="es-ES" altLang="ja-JP" sz="1900" dirty="0" err="1">
                <a:latin typeface="Courier New" pitchFamily="49" charset="0"/>
              </a:rPr>
              <a:t>There</a:t>
            </a:r>
            <a:r>
              <a:rPr lang="es-ES" altLang="ja-JP" sz="1900" dirty="0">
                <a:latin typeface="Courier New" pitchFamily="49" charset="0"/>
              </a:rPr>
              <a:t> are " + p1.getCount() + " </a:t>
            </a:r>
            <a:r>
              <a:rPr lang="es-ES" altLang="ja-JP" sz="1900" dirty="0" err="1">
                <a:latin typeface="Courier New" pitchFamily="49" charset="0"/>
              </a:rPr>
              <a:t>users</a:t>
            </a:r>
            <a:r>
              <a:rPr lang="es-ES" altLang="ja-JP" sz="1900" dirty="0">
                <a:latin typeface="Courier New" pitchFamily="49" charset="0"/>
              </a:rPr>
              <a:t>");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35865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remember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20000"/>
              </a:lnSpc>
            </a:pPr>
            <a:r>
              <a:rPr lang="es-AR" sz="2600" dirty="0" err="1"/>
              <a:t>To</a:t>
            </a:r>
            <a:r>
              <a:rPr lang="es-AR" sz="2600" dirty="0"/>
              <a:t> </a:t>
            </a:r>
            <a:r>
              <a:rPr lang="es-AR" sz="2600" dirty="0" err="1"/>
              <a:t>correctly</a:t>
            </a:r>
            <a:r>
              <a:rPr lang="es-AR" sz="2600" dirty="0"/>
              <a:t> combine </a:t>
            </a:r>
            <a:r>
              <a:rPr lang="es-AR" sz="2600" dirty="0" err="1"/>
              <a:t>access</a:t>
            </a:r>
            <a:r>
              <a:rPr lang="es-AR" sz="2600" dirty="0"/>
              <a:t> and </a:t>
            </a:r>
            <a:r>
              <a:rPr lang="es-AR" sz="2600" dirty="0" err="1"/>
              <a:t>membership</a:t>
            </a:r>
            <a:r>
              <a:rPr lang="es-AR" sz="2600" dirty="0"/>
              <a:t> </a:t>
            </a:r>
            <a:r>
              <a:rPr lang="es-AR" sz="2600" dirty="0" err="1"/>
              <a:t>modifiers</a:t>
            </a:r>
            <a:endParaRPr lang="es-AR" sz="2600" b="1" dirty="0"/>
          </a:p>
          <a:p>
            <a:pPr>
              <a:lnSpc>
                <a:spcPct val="80000"/>
              </a:lnSpc>
            </a:pPr>
            <a:endParaRPr lang="es-AR" sz="1600" b="1" dirty="0"/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Person 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 static </a:t>
            </a:r>
            <a:r>
              <a:rPr lang="en-U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 = 0; // class attribute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 String</a:t>
            </a:r>
            <a:r>
              <a:rPr lang="en-US" sz="1600" dirty="0">
                <a:latin typeface="Courier New" pitchFamily="49" charset="0"/>
              </a:rPr>
              <a:t> name;	// instance attribute</a:t>
            </a:r>
          </a:p>
          <a:p>
            <a:pPr lvl="1">
              <a:lnSpc>
                <a:spcPct val="80000"/>
              </a:lnSpc>
              <a:buNone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Person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es-ES" sz="1600" dirty="0" err="1"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name</a:t>
            </a:r>
            <a:r>
              <a:rPr lang="es-ES" sz="1600" dirty="0">
                <a:latin typeface="Courier New" pitchFamily="49" charset="0"/>
              </a:rPr>
              <a:t>) 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this.name = </a:t>
            </a:r>
            <a:r>
              <a:rPr lang="es-ES" sz="1600" dirty="0" err="1">
                <a:latin typeface="Courier New" pitchFamily="49" charset="0"/>
              </a:rPr>
              <a:t>name</a:t>
            </a:r>
            <a:r>
              <a:rPr lang="es-ES" sz="1600" dirty="0">
                <a:latin typeface="Courier New" pitchFamily="49" charset="0"/>
              </a:rPr>
              <a:t>; 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600" b="1" u="sng" dirty="0" err="1">
                <a:latin typeface="Courier New" pitchFamily="49" charset="0"/>
              </a:rPr>
              <a:t>Person</a:t>
            </a:r>
            <a:r>
              <a:rPr lang="es-ES" sz="1600" dirty="0" err="1">
                <a:latin typeface="Courier New" pitchFamily="49" charset="0"/>
              </a:rPr>
              <a:t>.count</a:t>
            </a:r>
            <a:r>
              <a:rPr lang="es-ES" sz="1600" dirty="0">
                <a:latin typeface="Courier New" pitchFamily="49" charset="0"/>
              </a:rPr>
              <a:t>++;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getCount</a:t>
            </a:r>
            <a:r>
              <a:rPr lang="es-ES" sz="1600" dirty="0">
                <a:latin typeface="Courier New" pitchFamily="49" charset="0"/>
              </a:rPr>
              <a:t>() // 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method</a:t>
            </a:r>
            <a:endParaRPr lang="es-ES" sz="16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b="1" u="sng" dirty="0" err="1">
                <a:latin typeface="Courier New" pitchFamily="49" charset="0"/>
              </a:rPr>
              <a:t>Person</a:t>
            </a:r>
            <a:r>
              <a:rPr lang="es-ES" sz="1600" dirty="0" err="1">
                <a:latin typeface="Courier New" pitchFamily="49" charset="0"/>
              </a:rPr>
              <a:t>.count</a:t>
            </a:r>
            <a:r>
              <a:rPr lang="es-ES" sz="16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None/>
            </a:pPr>
            <a:endParaRPr lang="es-ES" sz="1200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s-ES" sz="2600" dirty="0" err="1"/>
              <a:t>It</a:t>
            </a:r>
            <a:r>
              <a:rPr lang="es-ES" sz="2600" dirty="0"/>
              <a:t> </a:t>
            </a:r>
            <a:r>
              <a:rPr lang="es-ES" sz="2600" dirty="0" err="1"/>
              <a:t>is</a:t>
            </a:r>
            <a:r>
              <a:rPr lang="es-ES" sz="2600" dirty="0"/>
              <a:t> a </a:t>
            </a:r>
            <a:r>
              <a:rPr lang="es-ES" sz="2600" dirty="0" err="1"/>
              <a:t>best</a:t>
            </a:r>
            <a:r>
              <a:rPr lang="es-ES" sz="2600" dirty="0"/>
              <a:t> </a:t>
            </a:r>
            <a:r>
              <a:rPr lang="es-ES" sz="2600" dirty="0" err="1"/>
              <a:t>practice</a:t>
            </a:r>
            <a:r>
              <a:rPr lang="es-ES" sz="2600" dirty="0"/>
              <a:t> </a:t>
            </a:r>
            <a:r>
              <a:rPr lang="es-ES" sz="2600" dirty="0" err="1"/>
              <a:t>to</a:t>
            </a:r>
            <a:r>
              <a:rPr lang="es-ES" sz="2600" dirty="0"/>
              <a:t> use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Class</a:t>
            </a:r>
            <a:r>
              <a:rPr lang="es-ES" sz="2600" dirty="0"/>
              <a:t> </a:t>
            </a:r>
            <a:r>
              <a:rPr lang="es-ES" sz="2600" dirty="0" err="1"/>
              <a:t>name</a:t>
            </a:r>
            <a:r>
              <a:rPr lang="es-ES" sz="2600" dirty="0"/>
              <a:t>, </a:t>
            </a:r>
            <a:r>
              <a:rPr lang="es-ES" sz="2600" dirty="0" err="1"/>
              <a:t>even</a:t>
            </a:r>
            <a:r>
              <a:rPr lang="es-ES" sz="2600" dirty="0"/>
              <a:t> </a:t>
            </a:r>
            <a:r>
              <a:rPr lang="es-ES" sz="2600" dirty="0" err="1"/>
              <a:t>inside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class</a:t>
            </a:r>
            <a:r>
              <a:rPr lang="es-ES" sz="2600" dirty="0"/>
              <a:t>,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access</a:t>
            </a:r>
            <a:r>
              <a:rPr lang="es-ES" sz="2600" dirty="0"/>
              <a:t> a </a:t>
            </a:r>
            <a:r>
              <a:rPr lang="es-ES" sz="2600" dirty="0" err="1"/>
              <a:t>static</a:t>
            </a:r>
            <a:r>
              <a:rPr lang="es-ES" sz="2600" dirty="0"/>
              <a:t> </a:t>
            </a:r>
            <a:r>
              <a:rPr lang="es-ES" sz="2600" dirty="0" err="1"/>
              <a:t>attribute</a:t>
            </a:r>
            <a:r>
              <a:rPr lang="es-E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16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Stateless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These</a:t>
            </a:r>
            <a:r>
              <a:rPr lang="es-ES" dirty="0"/>
              <a:t> are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compile </a:t>
            </a:r>
            <a:r>
              <a:rPr lang="es-ES" dirty="0" err="1"/>
              <a:t>conceptually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and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1"/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Math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22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bicycles</a:t>
            </a:r>
            <a:r>
              <a:rPr lang="es-ES" dirty="0"/>
              <a:t> and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a serial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starting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followed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2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, and so </a:t>
            </a:r>
            <a:r>
              <a:rPr lang="es-ES" dirty="0" err="1"/>
              <a:t>on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unique</a:t>
            </a:r>
            <a:r>
              <a:rPr lang="es-ES" dirty="0"/>
              <a:t> and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"</a:t>
            </a:r>
            <a:r>
              <a:rPr lang="es-ES" dirty="0" smtClean="0"/>
              <a:t>id«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81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time,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track</a:t>
            </a:r>
            <a:r>
              <a:rPr lang="es-ES" dirty="0"/>
              <a:t> of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bikes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, so I can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bike</a:t>
            </a:r>
            <a:r>
              <a:rPr lang="es-ES" dirty="0"/>
              <a:t> I </a:t>
            </a:r>
            <a:r>
              <a:rPr lang="es-ES" dirty="0" err="1"/>
              <a:t>build</a:t>
            </a:r>
            <a:endParaRPr lang="es-ES" dirty="0"/>
          </a:p>
          <a:p>
            <a:pPr lvl="1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relative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individual </a:t>
            </a:r>
            <a:r>
              <a:rPr lang="es-ES" dirty="0" err="1"/>
              <a:t>object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as </a:t>
            </a:r>
            <a:r>
              <a:rPr lang="es-ES" dirty="0" err="1"/>
              <a:t>belonging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"</a:t>
            </a:r>
            <a:r>
              <a:rPr lang="es-ES" dirty="0" err="1"/>
              <a:t>countBicycles</a:t>
            </a:r>
            <a:r>
              <a:rPr lang="es-E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333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900" dirty="0" smtClean="0">
                <a:solidFill>
                  <a:srgbClr val="3333CC"/>
                </a:solidFill>
                <a:latin typeface="Courier New" charset="0"/>
              </a:rPr>
              <a:t>public </a:t>
            </a: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class </a:t>
            </a:r>
            <a:r>
              <a:rPr lang="en-US" sz="1900" dirty="0">
                <a:latin typeface="Courier New" charset="0"/>
              </a:rPr>
              <a:t>Bicycle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{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gear</a:t>
            </a:r>
            <a:r>
              <a:rPr lang="es-ES" sz="1900" dirty="0">
                <a:latin typeface="Courier New" charset="0"/>
              </a:rPr>
              <a:t>;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speed</a:t>
            </a:r>
            <a:r>
              <a:rPr lang="es-ES" sz="1900" dirty="0">
                <a:latin typeface="Courier New" charset="0"/>
              </a:rPr>
              <a:t>;	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id; </a:t>
            </a:r>
            <a:r>
              <a:rPr lang="es-ES" sz="1900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s-ES" sz="19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900" b="1" dirty="0">
                <a:solidFill>
                  <a:srgbClr val="3333CC"/>
                </a:solidFill>
                <a:latin typeface="Courier New" charset="0"/>
              </a:rPr>
              <a:t>private static </a:t>
            </a:r>
            <a:r>
              <a:rPr lang="en-US" sz="1900" b="1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n-US" sz="1900" b="1" dirty="0">
                <a:latin typeface="Courier New" charset="0"/>
              </a:rPr>
              <a:t> </a:t>
            </a:r>
            <a:r>
              <a:rPr lang="en-US" sz="1900" b="1" dirty="0" err="1">
                <a:latin typeface="Courier New" charset="0"/>
              </a:rPr>
              <a:t>countBicycle</a:t>
            </a:r>
            <a:r>
              <a:rPr lang="es-ES" sz="1900" b="1" dirty="0">
                <a:latin typeface="Courier New" charset="0"/>
              </a:rPr>
              <a:t>s  = 0;</a:t>
            </a:r>
            <a:endParaRPr lang="es-ES" sz="1900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}</a:t>
            </a:r>
            <a:r>
              <a:rPr lang="es-ES" sz="1900" dirty="0">
                <a:latin typeface="Courier New" charset="0"/>
              </a:rPr>
              <a:t> </a:t>
            </a:r>
            <a:endParaRPr lang="es-ES" sz="1900" dirty="0"/>
          </a:p>
          <a:p>
            <a:pPr>
              <a:lnSpc>
                <a:spcPct val="80000"/>
              </a:lnSpc>
              <a:buNone/>
              <a:defRPr/>
            </a:pPr>
            <a:endParaRPr lang="es-ES" sz="19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14205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45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public class </a:t>
            </a:r>
            <a:r>
              <a:rPr lang="en-US" sz="1450" dirty="0">
                <a:latin typeface="Courier New" pitchFamily="49" charset="0"/>
              </a:rPr>
              <a:t>Bicycle</a:t>
            </a:r>
          </a:p>
          <a:p>
            <a:pPr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{       	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gear;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speed;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id;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private static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</a:t>
            </a:r>
            <a:r>
              <a:rPr lang="en-US" sz="1450" dirty="0" err="1">
                <a:latin typeface="Courier New" pitchFamily="49" charset="0"/>
              </a:rPr>
              <a:t>countBicycle</a:t>
            </a:r>
            <a:r>
              <a:rPr lang="es-ES" sz="1450" dirty="0">
                <a:latin typeface="Courier New" pitchFamily="49" charset="0"/>
              </a:rPr>
              <a:t>s</a:t>
            </a:r>
            <a:r>
              <a:rPr lang="en-US" sz="1450" dirty="0">
                <a:latin typeface="Courier New" pitchFamily="49" charset="0"/>
              </a:rPr>
              <a:t>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n-US" sz="1450" dirty="0">
                <a:latin typeface="Courier New" pitchFamily="49" charset="0"/>
              </a:rPr>
              <a:t> Bicycle (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450" dirty="0" err="1">
                <a:latin typeface="Courier New" pitchFamily="49" charset="0"/>
              </a:rPr>
              <a:t>initialGear</a:t>
            </a:r>
            <a:r>
              <a:rPr lang="en-US" sz="1450" dirty="0">
                <a:latin typeface="Courier New" pitchFamily="49" charset="0"/>
              </a:rPr>
              <a:t>,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</a:t>
            </a:r>
            <a:r>
              <a:rPr lang="en-US" sz="1450" dirty="0" err="1">
                <a:latin typeface="Courier New" pitchFamily="49" charset="0"/>
              </a:rPr>
              <a:t>initialSpeed</a:t>
            </a:r>
            <a:r>
              <a:rPr lang="en-US" sz="1450" dirty="0">
                <a:latin typeface="Courier New" pitchFamily="49" charset="0"/>
              </a:rPr>
              <a:t>)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5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450" dirty="0" err="1">
                <a:latin typeface="Courier New" pitchFamily="49" charset="0"/>
              </a:rPr>
              <a:t>gear</a:t>
            </a:r>
            <a:r>
              <a:rPr lang="es-ES" sz="1450" dirty="0">
                <a:latin typeface="Courier New" pitchFamily="49" charset="0"/>
              </a:rPr>
              <a:t> = </a:t>
            </a:r>
            <a:r>
              <a:rPr lang="es-ES" sz="1450" dirty="0" err="1">
                <a:latin typeface="Courier New" pitchFamily="49" charset="0"/>
              </a:rPr>
              <a:t>initialGear</a:t>
            </a:r>
            <a:r>
              <a:rPr lang="es-ES" sz="1450" dirty="0">
                <a:latin typeface="Courier New" pitchFamily="49" charset="0"/>
              </a:rPr>
              <a:t>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450" dirty="0" err="1">
                <a:latin typeface="Courier New" pitchFamily="49" charset="0"/>
              </a:rPr>
              <a:t>speed</a:t>
            </a:r>
            <a:r>
              <a:rPr lang="es-ES" sz="1450" dirty="0">
                <a:latin typeface="Courier New" pitchFamily="49" charset="0"/>
              </a:rPr>
              <a:t> = </a:t>
            </a:r>
            <a:r>
              <a:rPr lang="es-ES" sz="1450" dirty="0" err="1">
                <a:latin typeface="Courier New" pitchFamily="49" charset="0"/>
              </a:rPr>
              <a:t>initialSpeed</a:t>
            </a:r>
            <a:r>
              <a:rPr lang="es-ES" sz="1450" dirty="0">
                <a:latin typeface="Courier New" pitchFamily="49" charset="0"/>
              </a:rPr>
              <a:t>;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450" b="1" u="sng" dirty="0" err="1">
                <a:latin typeface="Courier New" pitchFamily="49" charset="0"/>
              </a:rPr>
              <a:t>Bicycle</a:t>
            </a:r>
            <a:r>
              <a:rPr lang="es-ES" sz="1450" b="1" dirty="0" err="1">
                <a:latin typeface="Courier New" pitchFamily="49" charset="0"/>
              </a:rPr>
              <a:t>.countBicycles</a:t>
            </a:r>
            <a:r>
              <a:rPr lang="es-ES" sz="1450" b="1" dirty="0">
                <a:latin typeface="Courier New" pitchFamily="49" charset="0"/>
              </a:rPr>
              <a:t>++;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450" b="1" dirty="0">
                <a:latin typeface="Courier New" pitchFamily="49" charset="0"/>
              </a:rPr>
              <a:t>id = </a:t>
            </a:r>
            <a:r>
              <a:rPr lang="es-ES" sz="1450" b="1" u="sng" dirty="0" err="1">
                <a:latin typeface="Courier New" pitchFamily="49" charset="0"/>
              </a:rPr>
              <a:t>Bicycle</a:t>
            </a:r>
            <a:r>
              <a:rPr lang="es-ES" sz="1450" b="1" dirty="0" err="1">
                <a:latin typeface="Courier New" pitchFamily="49" charset="0"/>
              </a:rPr>
              <a:t>.countBicycles</a:t>
            </a:r>
            <a:r>
              <a:rPr lang="es-ES" sz="1450" b="1" dirty="0">
                <a:latin typeface="Courier New" pitchFamily="49" charset="0"/>
              </a:rPr>
              <a:t>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5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5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50" dirty="0">
                <a:latin typeface="Courier New" pitchFamily="49" charset="0"/>
              </a:rPr>
              <a:t>/*  </a:t>
            </a:r>
            <a:r>
              <a:rPr lang="es-ES" sz="1450" dirty="0" err="1">
                <a:latin typeface="Courier New" pitchFamily="49" charset="0"/>
              </a:rPr>
              <a:t>method</a:t>
            </a:r>
            <a:r>
              <a:rPr lang="es-ES" sz="1450" dirty="0">
                <a:latin typeface="Courier New" pitchFamily="49" charset="0"/>
              </a:rPr>
              <a:t> </a:t>
            </a:r>
            <a:r>
              <a:rPr lang="es-ES" sz="1450" dirty="0" err="1">
                <a:latin typeface="Courier New" pitchFamily="49" charset="0"/>
              </a:rPr>
              <a:t>to</a:t>
            </a:r>
            <a:r>
              <a:rPr lang="es-ES" sz="1450" dirty="0">
                <a:latin typeface="Courier New" pitchFamily="49" charset="0"/>
              </a:rPr>
              <a:t> </a:t>
            </a:r>
            <a:r>
              <a:rPr lang="es-ES" sz="1450" dirty="0" err="1">
                <a:latin typeface="Courier New" pitchFamily="49" charset="0"/>
              </a:rPr>
              <a:t>obtain</a:t>
            </a:r>
            <a:r>
              <a:rPr lang="es-ES" sz="1450" dirty="0">
                <a:latin typeface="Courier New" pitchFamily="49" charset="0"/>
              </a:rPr>
              <a:t> id	*/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5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50" dirty="0">
                <a:latin typeface="Courier New" pitchFamily="49" charset="0"/>
              </a:rPr>
              <a:t> </a:t>
            </a:r>
            <a:r>
              <a:rPr lang="en-US" sz="1450" dirty="0" err="1">
                <a:latin typeface="Courier New" pitchFamily="49" charset="0"/>
              </a:rPr>
              <a:t>getID</a:t>
            </a:r>
            <a:r>
              <a:rPr lang="en-US" sz="1450" dirty="0">
                <a:latin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return </a:t>
            </a:r>
            <a:r>
              <a:rPr lang="en-US" sz="1450" dirty="0">
                <a:solidFill>
                  <a:srgbClr val="3333CC"/>
                </a:solidFill>
                <a:latin typeface="Courier New" pitchFamily="49" charset="0"/>
              </a:rPr>
              <a:t>id</a:t>
            </a:r>
            <a:r>
              <a:rPr lang="en-US" sz="1450" dirty="0">
                <a:latin typeface="Courier New" pitchFamily="49" charset="0"/>
              </a:rPr>
              <a:t>;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}		</a:t>
            </a:r>
          </a:p>
          <a:p>
            <a:pPr lvl="1">
              <a:lnSpc>
                <a:spcPct val="80000"/>
              </a:lnSpc>
              <a:buNone/>
            </a:pPr>
            <a:endParaRPr lang="en-US" sz="145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	/* more methods */</a:t>
            </a:r>
          </a:p>
          <a:p>
            <a:pPr>
              <a:lnSpc>
                <a:spcPct val="80000"/>
              </a:lnSpc>
              <a:buNone/>
            </a:pPr>
            <a:r>
              <a:rPr lang="en-US" sz="1450" dirty="0">
                <a:latin typeface="Courier New" pitchFamily="49" charset="0"/>
              </a:rPr>
              <a:t>}</a:t>
            </a:r>
            <a:r>
              <a:rPr lang="es-ES" sz="145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00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45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/>
              <a:t>A </a:t>
            </a:r>
            <a:r>
              <a:rPr lang="es-ES" dirty="0" err="1"/>
              <a:t>common</a:t>
            </a:r>
            <a:r>
              <a:rPr lang="es-ES" dirty="0"/>
              <a:t> use of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attributes</a:t>
            </a:r>
            <a:endParaRPr lang="es-ES" dirty="0"/>
          </a:p>
          <a:p>
            <a:pPr lvl="1"/>
            <a:r>
              <a:rPr lang="es-ES" dirty="0" err="1"/>
              <a:t>Encapsulation</a:t>
            </a:r>
            <a:endParaRPr lang="es-ES" dirty="0"/>
          </a:p>
          <a:p>
            <a:pPr lvl="2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are </a:t>
            </a:r>
            <a:r>
              <a:rPr lang="es-ES" dirty="0" err="1"/>
              <a:t>private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E.g</a:t>
            </a:r>
            <a:r>
              <a:rPr lang="es-ES" b="1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en-U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9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900" dirty="0">
                <a:latin typeface="Courier New" pitchFamily="49" charset="0"/>
              </a:rPr>
              <a:t> Bicycle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private static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countBicycles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getCountBicycles</a:t>
            </a:r>
            <a:r>
              <a:rPr lang="en-US" sz="19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Bicycle.countBicycles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  <a:r>
              <a:rPr lang="es-ES" sz="18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49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45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endParaRPr lang="es-ES" sz="1900" dirty="0" smtClean="0">
              <a:solidFill>
                <a:srgbClr val="3333CC"/>
              </a:solidFill>
              <a:latin typeface="Courier New" charset="0"/>
            </a:endParaRPr>
          </a:p>
          <a:p>
            <a:pPr>
              <a:buNone/>
              <a:defRPr/>
            </a:pPr>
            <a:r>
              <a:rPr lang="es-ES" sz="1900" dirty="0" err="1" smtClean="0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 smtClean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Main</a:t>
            </a:r>
            <a:endParaRPr lang="es-ES" sz="1900" dirty="0">
              <a:latin typeface="Courier New" charset="0"/>
            </a:endParaRP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 lvl="1"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main</a:t>
            </a:r>
            <a:r>
              <a:rPr lang="es-ES" sz="1900" dirty="0">
                <a:latin typeface="Courier New" charset="0"/>
              </a:rPr>
              <a:t> ()</a:t>
            </a:r>
          </a:p>
          <a:p>
            <a:pPr lvl="1"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 lvl="2">
              <a:buNone/>
              <a:defRPr/>
            </a:pPr>
            <a:r>
              <a:rPr lang="es-ES" sz="1900" dirty="0" err="1">
                <a:latin typeface="Courier New" charset="0"/>
              </a:rPr>
              <a:t>System.out.println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 err="1">
                <a:latin typeface="Courier New" charset="0"/>
              </a:rPr>
              <a:t>Bicycle.getCountBicycles</a:t>
            </a:r>
            <a:r>
              <a:rPr lang="es-ES" sz="1900" dirty="0">
                <a:latin typeface="Courier New" charset="0"/>
              </a:rPr>
              <a:t> ());</a:t>
            </a:r>
          </a:p>
          <a:p>
            <a:pPr lvl="1"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99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Warning</a:t>
            </a:r>
            <a:r>
              <a:rPr lang="es-ES" sz="3000" cap="all" dirty="0" smtClean="0">
                <a:latin typeface="Nexa Bold" pitchFamily="50" charset="0"/>
              </a:rPr>
              <a:t>!!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this</a:t>
            </a:r>
            <a:r>
              <a:rPr lang="es-ES" dirty="0">
                <a:latin typeface="+mn-lt"/>
              </a:rPr>
              <a:t> OK?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400" dirty="0">
                <a:latin typeface="Courier New" pitchFamily="49" charset="0"/>
              </a:rPr>
              <a:t> Bicycle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Bicycle.countBicycles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s-ES" dirty="0">
                <a:latin typeface="+mn-lt"/>
              </a:rPr>
              <a:t>¿</a:t>
            </a: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this</a:t>
            </a:r>
            <a:r>
              <a:rPr lang="es-ES" dirty="0">
                <a:latin typeface="+mn-lt"/>
              </a:rPr>
              <a:t> OK?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class </a:t>
            </a:r>
            <a:r>
              <a:rPr lang="en-US" sz="1400" dirty="0">
                <a:latin typeface="Courier New" pitchFamily="49" charset="0"/>
              </a:rPr>
              <a:t>Bicycle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31836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/>
              <a:t>Determine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dirty="0" err="1" smtClean="0">
                <a:solidFill>
                  <a:srgbClr val="3333CC"/>
                </a:solidFill>
              </a:rPr>
              <a:t>public</a:t>
            </a:r>
            <a:endParaRPr lang="es-ES" b="1" dirty="0" smtClean="0">
              <a:solidFill>
                <a:srgbClr val="3333CC"/>
              </a:solidFill>
            </a:endParaRPr>
          </a:p>
          <a:p>
            <a:r>
              <a:rPr lang="es-ES" b="1" dirty="0" err="1">
                <a:solidFill>
                  <a:srgbClr val="3333CC"/>
                </a:solidFill>
              </a:rPr>
              <a:t>p</a:t>
            </a:r>
            <a:r>
              <a:rPr lang="es-ES" b="1" dirty="0" err="1" smtClean="0">
                <a:solidFill>
                  <a:srgbClr val="3333CC"/>
                </a:solidFill>
              </a:rPr>
              <a:t>rivate</a:t>
            </a:r>
            <a:endParaRPr lang="es-ES" b="1" dirty="0" smtClean="0">
              <a:solidFill>
                <a:srgbClr val="3333CC"/>
              </a:solidFill>
            </a:endParaRPr>
          </a:p>
          <a:p>
            <a:r>
              <a:rPr lang="es-ES" b="1" dirty="0" err="1">
                <a:solidFill>
                  <a:srgbClr val="3333CC"/>
                </a:solidFill>
              </a:rPr>
              <a:t>p</a:t>
            </a:r>
            <a:r>
              <a:rPr lang="es-ES" b="1" dirty="0" err="1" smtClean="0">
                <a:solidFill>
                  <a:srgbClr val="3333CC"/>
                </a:solidFill>
              </a:rPr>
              <a:t>rotected</a:t>
            </a:r>
            <a:endParaRPr lang="es-ES" b="1" dirty="0" smtClean="0">
              <a:solidFill>
                <a:srgbClr val="3333CC"/>
              </a:solidFill>
            </a:endParaRPr>
          </a:p>
          <a:p>
            <a:r>
              <a:rPr lang="es-ES" b="1" dirty="0" smtClean="0">
                <a:solidFill>
                  <a:srgbClr val="3333CC"/>
                </a:solidFill>
              </a:rPr>
              <a:t>default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935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Warning</a:t>
            </a:r>
            <a:r>
              <a:rPr lang="es-ES" sz="3000" cap="all" dirty="0" smtClean="0">
                <a:latin typeface="Nexa Bold" pitchFamily="50" charset="0"/>
              </a:rPr>
              <a:t>!!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this</a:t>
            </a:r>
            <a:r>
              <a:rPr lang="es-ES" dirty="0">
                <a:latin typeface="+mn-lt"/>
              </a:rPr>
              <a:t> OK?</a:t>
            </a:r>
          </a:p>
          <a:p>
            <a:pPr>
              <a:buNone/>
            </a:pPr>
            <a:endParaRPr lang="en-US" sz="14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</a:rPr>
              <a:t> Bicycle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private static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 </a:t>
            </a:r>
            <a:r>
              <a:rPr lang="en-US" sz="1400" dirty="0" err="1">
                <a:latin typeface="Courier New" pitchFamily="49" charset="0"/>
              </a:rPr>
              <a:t>Bicycle.countBicycles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4612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Warning</a:t>
            </a:r>
            <a:r>
              <a:rPr lang="es-ES" sz="3000" cap="all" dirty="0" smtClean="0">
                <a:latin typeface="Nexa Bold" pitchFamily="50" charset="0"/>
              </a:rPr>
              <a:t>!!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+mn-lt"/>
              </a:rPr>
              <a:t>And with methods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Is this OK?</a:t>
            </a:r>
          </a:p>
          <a:p>
            <a:pPr>
              <a:lnSpc>
                <a:spcPct val="80000"/>
              </a:lnSpc>
              <a:buNone/>
            </a:pPr>
            <a:endParaRPr lang="en-US" sz="14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</a:rPr>
              <a:t> Bicycle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calculate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return </a:t>
            </a:r>
            <a:r>
              <a:rPr lang="en-US" sz="1400" dirty="0" err="1">
                <a:latin typeface="Courier New" pitchFamily="49" charset="0"/>
              </a:rPr>
              <a:t>Bicycle.calculate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6750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Warning</a:t>
            </a:r>
            <a:r>
              <a:rPr lang="es-ES" sz="3000" cap="all" dirty="0" smtClean="0">
                <a:latin typeface="Nexa Bold" pitchFamily="50" charset="0"/>
              </a:rPr>
              <a:t>!!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Is </a:t>
            </a:r>
            <a:r>
              <a:rPr lang="en-US" dirty="0">
                <a:latin typeface="+mn-lt"/>
              </a:rPr>
              <a:t>this OK?</a:t>
            </a:r>
          </a:p>
          <a:p>
            <a:pPr>
              <a:lnSpc>
                <a:spcPct val="80000"/>
              </a:lnSpc>
              <a:buNone/>
            </a:pPr>
            <a:endParaRPr lang="en-US" sz="12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</a:rPr>
              <a:t> Bicycle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calculate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static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return calculate();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2390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Warning</a:t>
            </a:r>
            <a:r>
              <a:rPr lang="es-ES" sz="3000" cap="all" dirty="0" smtClean="0">
                <a:latin typeface="Nexa Bold" pitchFamily="50" charset="0"/>
              </a:rPr>
              <a:t>!!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Is </a:t>
            </a:r>
            <a:r>
              <a:rPr lang="en-US" dirty="0">
                <a:latin typeface="+mn-lt"/>
              </a:rPr>
              <a:t>this OK?</a:t>
            </a:r>
          </a:p>
          <a:p>
            <a:pPr>
              <a:lnSpc>
                <a:spcPct val="80000"/>
              </a:lnSpc>
              <a:buNone/>
            </a:pPr>
            <a:endParaRPr lang="en-US" sz="12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class </a:t>
            </a:r>
            <a:r>
              <a:rPr lang="en-US" sz="1400" dirty="0">
                <a:latin typeface="Courier New" pitchFamily="49" charset="0"/>
              </a:rPr>
              <a:t>Bicycle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calculate ()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</a:rPr>
              <a:t> 0;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1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getCountBicycles</a:t>
            </a:r>
            <a:r>
              <a:rPr lang="en-US" sz="1400" dirty="0">
                <a:latin typeface="Courier New" pitchFamily="49" charset="0"/>
              </a:rPr>
              <a:t> ()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</a:rPr>
              <a:t> calculate ();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5622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Instance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are </a:t>
            </a:r>
            <a:r>
              <a:rPr lang="es-ES" dirty="0" err="1"/>
              <a:t>allowed</a:t>
            </a:r>
            <a:endParaRPr lang="es-ES" dirty="0"/>
          </a:p>
          <a:p>
            <a:pPr lvl="1"/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(</a:t>
            </a:r>
            <a:r>
              <a:rPr lang="es-ES" dirty="0" err="1"/>
              <a:t>attributes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) of </a:t>
            </a:r>
            <a:r>
              <a:rPr lang="es-ES" dirty="0" err="1"/>
              <a:t>instance</a:t>
            </a:r>
            <a:r>
              <a:rPr lang="es-ES" dirty="0"/>
              <a:t> and </a:t>
            </a:r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can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(</a:t>
            </a:r>
            <a:r>
              <a:rPr lang="es-ES" dirty="0" err="1"/>
              <a:t>attributes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) </a:t>
            </a:r>
            <a:r>
              <a:rPr lang="es-ES" dirty="0" err="1"/>
              <a:t>directly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2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and </a:t>
            </a:r>
            <a:r>
              <a:rPr lang="es-ES" dirty="0" err="1"/>
              <a:t>attributes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29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quick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Constructors</a:t>
            </a:r>
            <a:r>
              <a:rPr lang="es-ES" dirty="0"/>
              <a:t> are </a:t>
            </a:r>
            <a:r>
              <a:rPr lang="es-ES" dirty="0" err="1"/>
              <a:t>members</a:t>
            </a:r>
            <a:r>
              <a:rPr lang="es-ES" dirty="0"/>
              <a:t> of a </a:t>
            </a:r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membership</a:t>
            </a:r>
            <a:r>
              <a:rPr lang="es-ES" dirty="0"/>
              <a:t>?</a:t>
            </a:r>
          </a:p>
          <a:p>
            <a:pPr lvl="1"/>
            <a:endParaRPr lang="es-ES" dirty="0"/>
          </a:p>
          <a:p>
            <a:r>
              <a:rPr lang="es-ES" dirty="0" err="1"/>
              <a:t>Answers</a:t>
            </a:r>
            <a:r>
              <a:rPr lang="es-ES" dirty="0"/>
              <a:t>...in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near</a:t>
            </a:r>
            <a:r>
              <a:rPr lang="es-ES" dirty="0"/>
              <a:t> </a:t>
            </a:r>
            <a:r>
              <a:rPr lang="es-ES" dirty="0" err="1"/>
              <a:t>future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Variation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dirty="0"/>
              <a:t>Final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variable,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modified</a:t>
            </a:r>
            <a:endParaRPr lang="es-ES" dirty="0"/>
          </a:p>
          <a:p>
            <a:pPr lvl="1"/>
            <a:r>
              <a:rPr lang="es-ES" dirty="0" err="1"/>
              <a:t>If</a:t>
            </a:r>
            <a:r>
              <a:rPr lang="es-ES" dirty="0"/>
              <a:t> a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as final, a new </a:t>
            </a:r>
            <a:r>
              <a:rPr lang="es-ES" dirty="0" err="1"/>
              <a:t>value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variable.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as final,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be extended.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 as final,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redefined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/>
              <a:t>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for</a:t>
            </a:r>
            <a:endParaRPr lang="es-ES" dirty="0"/>
          </a:p>
          <a:p>
            <a:pPr lvl="1"/>
            <a:r>
              <a:rPr lang="es-ES" dirty="0"/>
              <a:t>Express in a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intentionality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  <a:p>
            <a:pPr lvl="1"/>
            <a:r>
              <a:rPr lang="es-ES" dirty="0" err="1"/>
              <a:t>Slightly</a:t>
            </a:r>
            <a:r>
              <a:rPr lang="es-ES" dirty="0"/>
              <a:t> </a:t>
            </a:r>
            <a:r>
              <a:rPr lang="es-ES" dirty="0" err="1"/>
              <a:t>optimize</a:t>
            </a:r>
            <a:r>
              <a:rPr lang="es-ES" dirty="0"/>
              <a:t> </a:t>
            </a:r>
            <a:r>
              <a:rPr lang="es-ES" dirty="0" err="1"/>
              <a:t>runtimes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61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endParaRPr lang="es-ES" sz="19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final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bornMan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bornMan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.bornMan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bornMan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express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intentionality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once a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born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sex.</a:t>
            </a:r>
          </a:p>
          <a:p>
            <a:pPr lvl="1"/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3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Bet</a:t>
            </a:r>
            <a:endParaRPr lang="es-ES" sz="19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final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number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final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amount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number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,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amount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this.</a:t>
            </a:r>
            <a:r>
              <a:rPr lang="es-ES" sz="1900" dirty="0" err="1">
                <a:latin typeface="Courier New" pitchFamily="49" charset="0"/>
              </a:rPr>
              <a:t>number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number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.amount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 err="1">
                <a:latin typeface="Courier New" pitchFamily="49" charset="0"/>
              </a:rPr>
              <a:t>amount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announce</a:t>
            </a:r>
            <a:r>
              <a:rPr lang="es-ES" dirty="0"/>
              <a:t> and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obliged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and </a:t>
            </a:r>
            <a:r>
              <a:rPr lang="es-ES" dirty="0" err="1"/>
              <a:t>amount</a:t>
            </a:r>
            <a:r>
              <a:rPr lang="es-ES" dirty="0"/>
              <a:t> 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made</a:t>
            </a:r>
            <a:r>
              <a:rPr lang="es-ES" dirty="0"/>
              <a:t> (</a:t>
            </a:r>
            <a:r>
              <a:rPr lang="es-ES" dirty="0" err="1"/>
              <a:t>created</a:t>
            </a:r>
            <a:r>
              <a:rPr lang="es-ES" dirty="0"/>
              <a:t>).</a:t>
            </a:r>
          </a:p>
          <a:p>
            <a:pPr lvl="1"/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71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public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b="1" dirty="0" err="1" smtClean="0">
                <a:solidFill>
                  <a:srgbClr val="3333CC"/>
                </a:solidFill>
              </a:rPr>
              <a:t>public</a:t>
            </a:r>
            <a:r>
              <a:rPr lang="es-ES" dirty="0" smtClean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.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52936"/>
            <a:ext cx="342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u="none" dirty="0"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AClass</a:t>
            </a:r>
            <a:endParaRPr lang="es-ES" u="none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attribute</a:t>
            </a:r>
            <a:r>
              <a:rPr lang="es-ES" u="none" dirty="0">
                <a:latin typeface="Courier New" pitchFamily="49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method</a:t>
            </a:r>
            <a:r>
              <a:rPr lang="es-ES" u="none" dirty="0">
                <a:latin typeface="Courier New" pitchFamily="49" charset="0"/>
              </a:rPr>
              <a:t> ()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{}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0" y="2852936"/>
            <a:ext cx="480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u="none">
                <a:solidFill>
                  <a:srgbClr val="3333CC"/>
                </a:solidFill>
                <a:latin typeface="Courier New" pitchFamily="49" charset="0"/>
              </a:rPr>
              <a:t>public class </a:t>
            </a:r>
            <a:r>
              <a:rPr lang="es-ES" u="none">
                <a:latin typeface="Courier New" pitchFamily="49" charset="0"/>
              </a:rPr>
              <a:t>AnotherClass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es-ES" u="none">
                <a:latin typeface="Courier New" pitchFamily="49" charset="0"/>
              </a:rPr>
              <a:t> method (AClass c)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>
                <a:solidFill>
                  <a:srgbClr val="008000"/>
                </a:solidFill>
                <a:latin typeface="Courier New" pitchFamily="49" charset="0"/>
              </a:rPr>
              <a:t>	c.attribute = 0;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>
                <a:solidFill>
                  <a:srgbClr val="008000"/>
                </a:solidFill>
                <a:latin typeface="Courier New" pitchFamily="49" charset="0"/>
              </a:rPr>
              <a:t>	c.method ();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17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Variation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as final,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modifying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prevents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. 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/>
              <a:t>So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doesn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Example</a:t>
            </a:r>
            <a:r>
              <a:rPr lang="es-ES" sz="19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 {</a:t>
            </a:r>
            <a:r>
              <a:rPr lang="es-ES" sz="1900" dirty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[] </a:t>
            </a:r>
            <a:r>
              <a:rPr lang="es-ES" sz="1900" dirty="0" err="1">
                <a:latin typeface="Courier New" pitchFamily="49" charset="0"/>
              </a:rPr>
              <a:t>args</a:t>
            </a:r>
            <a:r>
              <a:rPr lang="es-ES" sz="1900" dirty="0">
                <a:latin typeface="Courier New" pitchFamily="49" charset="0"/>
              </a:rPr>
              <a:t>) 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 {</a:t>
            </a:r>
            <a:r>
              <a:rPr lang="es-ES" sz="1900" dirty="0">
                <a:latin typeface="Courier New" pitchFamily="49" charset="0"/>
              </a:rPr>
              <a:t>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smtClean="0">
                <a:solidFill>
                  <a:srgbClr val="3333CC"/>
                </a:solidFill>
                <a:latin typeface="Courier New" pitchFamily="49" charset="0"/>
              </a:rPr>
              <a:t> final</a:t>
            </a:r>
            <a:r>
              <a:rPr lang="es-ES" sz="1900" dirty="0" smtClean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altLang="es-ES" sz="1900" dirty="0">
                <a:latin typeface="Courier New" pitchFamily="49" charset="0"/>
              </a:rPr>
              <a:t>”</a:t>
            </a:r>
            <a:r>
              <a:rPr lang="es-ES" altLang="ja-JP" sz="1900" dirty="0" err="1">
                <a:latin typeface="Courier New" pitchFamily="49" charset="0"/>
              </a:rPr>
              <a:t>Bye</a:t>
            </a:r>
            <a:r>
              <a:rPr lang="es-ES" altLang="ja-JP" sz="1900" dirty="0">
                <a:latin typeface="Courier New" pitchFamily="49" charset="0"/>
              </a:rPr>
              <a:t>");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 </a:t>
            </a:r>
            <a:r>
              <a:rPr lang="es-ES" sz="1900" dirty="0" err="1" smtClean="0">
                <a:latin typeface="Courier New" pitchFamily="49" charset="0"/>
              </a:rPr>
              <a:t>string</a:t>
            </a:r>
            <a:r>
              <a:rPr lang="es-ES" sz="1900" dirty="0" smtClean="0">
                <a:latin typeface="Courier New" pitchFamily="49" charset="0"/>
              </a:rPr>
              <a:t> </a:t>
            </a:r>
            <a:r>
              <a:rPr lang="es-ES" sz="1900" dirty="0">
                <a:latin typeface="Courier New" pitchFamily="49" charset="0"/>
              </a:rPr>
              <a:t>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altLang="es-ES" sz="1900" dirty="0">
                <a:latin typeface="Courier New" pitchFamily="49" charset="0"/>
              </a:rPr>
              <a:t>”</a:t>
            </a:r>
            <a:r>
              <a:rPr lang="es-ES" altLang="ja-JP" sz="1900" dirty="0" err="1">
                <a:latin typeface="Courier New" pitchFamily="49" charset="0"/>
              </a:rPr>
              <a:t>Bye</a:t>
            </a:r>
            <a:r>
              <a:rPr lang="ja-JP" altLang="es-ES" sz="1900" dirty="0"/>
              <a:t>“</a:t>
            </a:r>
            <a:r>
              <a:rPr lang="es-ES" altLang="ja-JP" sz="19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 }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smtClean="0">
                <a:latin typeface="Courier New" pitchFamily="49" charset="0"/>
              </a:rPr>
              <a:t> }</a:t>
            </a:r>
            <a:r>
              <a:rPr lang="es-ES" sz="2000" dirty="0" smtClean="0">
                <a:latin typeface="Courier New" pitchFamily="49" charset="0"/>
              </a:rPr>
              <a:t> </a:t>
            </a:r>
            <a:endParaRPr lang="es-E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Variation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900" dirty="0">
                <a:latin typeface="Courier New" pitchFamily="49" charset="0"/>
              </a:rPr>
              <a:t> Example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{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1900" dirty="0">
                <a:latin typeface="Courier New" pitchFamily="49" charset="0"/>
              </a:rPr>
              <a:t> main(String[] </a:t>
            </a:r>
            <a:r>
              <a:rPr lang="en-US" sz="1900" dirty="0" err="1">
                <a:latin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 </a:t>
            </a:r>
            <a:r>
              <a:rPr lang="es-ES" sz="19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final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= 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String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altLang="es-ES" sz="1900" dirty="0">
                <a:latin typeface="Courier New" pitchFamily="49" charset="0"/>
              </a:rPr>
              <a:t>”</a:t>
            </a:r>
            <a:r>
              <a:rPr lang="es-ES" altLang="ja-JP" sz="1900" dirty="0" err="1">
                <a:latin typeface="Courier New" pitchFamily="49" charset="0"/>
              </a:rPr>
              <a:t>Hello</a:t>
            </a:r>
            <a:r>
              <a:rPr lang="ja-JP" altLang="es-ES" sz="1900" dirty="0"/>
              <a:t>“</a:t>
            </a:r>
            <a:r>
              <a:rPr lang="es-ES" altLang="ja-JP" sz="1900" dirty="0">
                <a:latin typeface="Courier New" pitchFamily="49" charset="0"/>
              </a:rPr>
              <a:t>);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latin typeface="Courier New" pitchFamily="49" charset="0"/>
              </a:rPr>
              <a:t>string.concat</a:t>
            </a:r>
            <a:r>
              <a:rPr lang="es-ES" sz="1900" dirty="0">
                <a:latin typeface="Courier New" pitchFamily="49" charset="0"/>
              </a:rPr>
              <a:t>(" </a:t>
            </a:r>
            <a:r>
              <a:rPr lang="es-ES" sz="1900" dirty="0" err="1">
                <a:latin typeface="Courier New" pitchFamily="49" charset="0"/>
              </a:rPr>
              <a:t>world</a:t>
            </a:r>
            <a:r>
              <a:rPr lang="es-ES" sz="1900" dirty="0">
                <a:latin typeface="Courier New" pitchFamily="49" charset="0"/>
              </a:rPr>
              <a:t>");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s-ES" dirty="0">
              <a:latin typeface="Courier New" pitchFamily="49" charset="0"/>
            </a:endParaRPr>
          </a:p>
          <a:p>
            <a:r>
              <a:rPr lang="es-ES" dirty="0"/>
              <a:t>A variable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and final </a:t>
            </a:r>
            <a:r>
              <a:rPr lang="es-ES" dirty="0" err="1"/>
              <a:t>modifiers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in Java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constants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6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dirty="0">
                <a:solidFill>
                  <a:srgbClr val="3333CC"/>
                </a:solidFill>
              </a:rPr>
              <a:t>final</a:t>
            </a:r>
            <a:r>
              <a:rPr lang="es-ES" b="1" dirty="0"/>
              <a:t> +</a:t>
            </a:r>
            <a:r>
              <a:rPr lang="es-ES" dirty="0"/>
              <a:t> </a:t>
            </a:r>
            <a:r>
              <a:rPr lang="es-ES" b="1" dirty="0" err="1">
                <a:solidFill>
                  <a:srgbClr val="3333CC"/>
                </a:solidFill>
              </a:rPr>
              <a:t>static</a:t>
            </a:r>
            <a:r>
              <a:rPr lang="es-ES" dirty="0"/>
              <a:t> =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constants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 can be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declaring</a:t>
            </a:r>
            <a:r>
              <a:rPr lang="es-ES" dirty="0"/>
              <a:t> </a:t>
            </a:r>
            <a:r>
              <a:rPr lang="es-ES" dirty="0" err="1"/>
              <a:t>constant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can share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r>
              <a:rPr lang="es-ES" dirty="0" err="1">
                <a:solidFill>
                  <a:srgbClr val="3333CC"/>
                </a:solidFill>
              </a:rPr>
              <a:t>static</a:t>
            </a:r>
            <a:r>
              <a:rPr lang="es-ES" dirty="0">
                <a:solidFill>
                  <a:srgbClr val="3333CC"/>
                </a:solidFill>
              </a:rPr>
              <a:t> final </a:t>
            </a:r>
            <a:r>
              <a:rPr lang="es-ES" dirty="0" err="1">
                <a:solidFill>
                  <a:srgbClr val="3333CC"/>
                </a:solidFill>
              </a:rPr>
              <a:t>double</a:t>
            </a:r>
            <a:r>
              <a:rPr lang="es-ES" dirty="0"/>
              <a:t> PI = 3.141592653589793;</a:t>
            </a:r>
          </a:p>
          <a:p>
            <a:endParaRPr lang="es-ES" dirty="0" smtClean="0">
              <a:solidFill>
                <a:srgbClr val="3333CC"/>
              </a:solidFill>
            </a:endParaRPr>
          </a:p>
          <a:p>
            <a:r>
              <a:rPr lang="es-ES" dirty="0" err="1" smtClean="0">
                <a:solidFill>
                  <a:srgbClr val="3333CC"/>
                </a:solidFill>
              </a:rPr>
              <a:t>static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>
                <a:solidFill>
                  <a:srgbClr val="3333CC"/>
                </a:solidFill>
              </a:rPr>
              <a:t>final </a:t>
            </a:r>
            <a:r>
              <a:rPr lang="es-ES" dirty="0" err="1">
                <a:solidFill>
                  <a:srgbClr val="3333CC"/>
                </a:solidFill>
              </a:rPr>
              <a:t>int</a:t>
            </a:r>
            <a:r>
              <a:rPr lang="es-ES" dirty="0"/>
              <a:t> MAX_POPULATION = 1000;</a:t>
            </a:r>
          </a:p>
        </p:txBody>
      </p:sp>
    </p:spTree>
    <p:extLst>
      <p:ext uri="{BB962C8B-B14F-4D97-AF65-F5344CB8AC3E}">
        <p14:creationId xmlns:p14="http://schemas.microsoft.com/office/powerpoint/2010/main" val="29177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private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>
                <a:solidFill>
                  <a:srgbClr val="3333CC"/>
                </a:solidFill>
              </a:rPr>
              <a:t>private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85120"/>
            <a:ext cx="342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u="none" dirty="0"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AClass</a:t>
            </a:r>
            <a:endParaRPr lang="es-ES" u="none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u="none" dirty="0"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attribute</a:t>
            </a:r>
            <a:r>
              <a:rPr lang="es-ES" u="none" dirty="0">
                <a:latin typeface="Courier New" pitchFamily="49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u="none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u="none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u="none" dirty="0">
                <a:latin typeface="Courier New" pitchFamily="49" charset="0"/>
              </a:rPr>
              <a:t> </a:t>
            </a:r>
            <a:r>
              <a:rPr lang="es-ES" u="none" dirty="0" err="1">
                <a:latin typeface="Courier New" pitchFamily="49" charset="0"/>
              </a:rPr>
              <a:t>method</a:t>
            </a:r>
            <a:r>
              <a:rPr lang="es-ES" u="none" dirty="0">
                <a:latin typeface="Courier New" pitchFamily="49" charset="0"/>
              </a:rPr>
              <a:t> ()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{}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0" y="3185120"/>
            <a:ext cx="480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u="none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s-ES" u="none">
                <a:latin typeface="Courier New" pitchFamily="49" charset="0"/>
              </a:rPr>
              <a:t> AnotherClass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es-ES" u="none">
                <a:latin typeface="Courier New" pitchFamily="49" charset="0"/>
              </a:rPr>
              <a:t> method (AClass c)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>
                <a:solidFill>
                  <a:srgbClr val="CC3300"/>
                </a:solidFill>
                <a:latin typeface="Courier New" pitchFamily="49" charset="0"/>
              </a:rPr>
              <a:t>	c.attribute = 0;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b="1" u="none">
                <a:solidFill>
                  <a:srgbClr val="CC3300"/>
                </a:solidFill>
                <a:latin typeface="Courier New" pitchFamily="49" charset="0"/>
              </a:rPr>
              <a:t>	c.method ();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s-ES" u="none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private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 err="1">
                <a:ea typeface="ＭＳ Ｐゴシック" charset="0"/>
              </a:rPr>
              <a:t>This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modifier</a:t>
            </a:r>
            <a:r>
              <a:rPr lang="es-ES" dirty="0">
                <a:ea typeface="ＭＳ Ｐゴシック" charset="0"/>
              </a:rPr>
              <a:t> can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be </a:t>
            </a:r>
            <a:r>
              <a:rPr lang="es-ES" dirty="0" err="1">
                <a:ea typeface="ＭＳ Ｐゴシック" charset="0"/>
              </a:rPr>
              <a:t>applied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top-</a:t>
            </a:r>
            <a:r>
              <a:rPr lang="es-ES" dirty="0" err="1">
                <a:ea typeface="ＭＳ Ｐゴシック" charset="0"/>
              </a:rPr>
              <a:t>level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classes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or</a:t>
            </a:r>
            <a:r>
              <a:rPr lang="es-ES" dirty="0">
                <a:ea typeface="ＭＳ Ｐゴシック" charset="0"/>
              </a:rPr>
              <a:t> interfaces, </a:t>
            </a:r>
            <a:r>
              <a:rPr lang="es-ES" dirty="0" err="1">
                <a:ea typeface="ＭＳ Ｐゴシック" charset="0"/>
              </a:rPr>
              <a:t>since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would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not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make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sense</a:t>
            </a:r>
            <a:r>
              <a:rPr lang="es-ES" dirty="0">
                <a:ea typeface="ＭＳ Ｐゴシック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3253562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ES" b="1" dirty="0" err="1">
                <a:solidFill>
                  <a:srgbClr val="CC3300"/>
                </a:solidFill>
                <a:latin typeface="Courier New" pitchFamily="49" charset="0"/>
              </a:rPr>
              <a:t>private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class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NobodyCanUseMe</a:t>
            </a:r>
            <a:endParaRPr lang="es-ES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>
                <a:latin typeface="Courier New" pitchFamily="49" charset="0"/>
              </a:rPr>
              <a:t>	/* … */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18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Protected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default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protected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can </a:t>
            </a:r>
            <a:r>
              <a:rPr lang="es-ES" dirty="0" err="1"/>
              <a:t>only</a:t>
            </a:r>
            <a:r>
              <a:rPr lang="es-ES" dirty="0"/>
              <a:t>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and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I </a:t>
            </a:r>
            <a:r>
              <a:rPr lang="es-ES" dirty="0" err="1"/>
              <a:t>inherited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default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belonging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Non-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access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ja-JP" altLang="es-ES" dirty="0"/>
              <a:t>“</a:t>
            </a:r>
            <a:r>
              <a:rPr lang="en-US" altLang="ja-JP" b="1" dirty="0"/>
              <a:t>Membership</a:t>
            </a:r>
            <a:r>
              <a:rPr lang="en-US" altLang="ja-JP" dirty="0"/>
              <a:t> </a:t>
            </a:r>
            <a:r>
              <a:rPr lang="es-ES" altLang="ja-JP" b="1" dirty="0" err="1"/>
              <a:t>modifiers</a:t>
            </a:r>
            <a:r>
              <a:rPr lang="ja-JP" altLang="es-ES" b="1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apply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</a:t>
            </a:r>
            <a:r>
              <a:rPr lang="es-ES" altLang="ja-JP" dirty="0" err="1"/>
              <a:t>members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determine </a:t>
            </a:r>
            <a:r>
              <a:rPr lang="es-ES" altLang="ja-JP" dirty="0" err="1"/>
              <a:t>if</a:t>
            </a:r>
            <a:r>
              <a:rPr lang="es-ES" altLang="ja-JP" dirty="0"/>
              <a:t> </a:t>
            </a:r>
            <a:r>
              <a:rPr lang="es-ES" altLang="ja-JP" dirty="0" err="1"/>
              <a:t>they</a:t>
            </a:r>
            <a:r>
              <a:rPr lang="es-ES" altLang="ja-JP" dirty="0"/>
              <a:t> are </a:t>
            </a:r>
            <a:r>
              <a:rPr lang="es-ES" altLang="ja-JP" b="1" dirty="0" err="1"/>
              <a:t>instance</a:t>
            </a:r>
            <a:r>
              <a:rPr lang="es-ES" altLang="ja-JP" b="1" dirty="0"/>
              <a:t> </a:t>
            </a:r>
            <a:r>
              <a:rPr lang="es-ES" altLang="ja-JP" b="1" dirty="0" err="1"/>
              <a:t>members</a:t>
            </a:r>
            <a:r>
              <a:rPr lang="es-ES" altLang="ja-JP" b="1" dirty="0"/>
              <a:t> </a:t>
            </a:r>
            <a:r>
              <a:rPr lang="es-ES" altLang="ja-JP" b="1" dirty="0" err="1"/>
              <a:t>or</a:t>
            </a:r>
            <a:r>
              <a:rPr lang="es-ES" altLang="ja-JP" b="1" dirty="0"/>
              <a:t> </a:t>
            </a:r>
            <a:r>
              <a:rPr lang="es-ES" altLang="ja-JP" b="1" dirty="0" err="1"/>
              <a:t>class</a:t>
            </a:r>
            <a:r>
              <a:rPr lang="es-ES" altLang="ja-JP" b="1" dirty="0"/>
              <a:t> </a:t>
            </a:r>
            <a:r>
              <a:rPr lang="es-ES" altLang="ja-JP" b="1" dirty="0" err="1"/>
              <a:t>members</a:t>
            </a:r>
            <a:r>
              <a:rPr lang="es-ES" altLang="ja-JP" dirty="0"/>
              <a:t>.</a:t>
            </a:r>
          </a:p>
          <a:p>
            <a:pPr lvl="1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8556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27139</TotalTime>
  <Words>1656</Words>
  <Application>Microsoft Macintosh PowerPoint</Application>
  <PresentationFormat>Presentación en pantalla (4:3)</PresentationFormat>
  <Paragraphs>598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140</cp:revision>
  <dcterms:created xsi:type="dcterms:W3CDTF">2017-01-23T17:53:54Z</dcterms:created>
  <dcterms:modified xsi:type="dcterms:W3CDTF">2017-04-25T16:34:36Z</dcterms:modified>
</cp:coreProperties>
</file>