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2"/>
  </p:notesMasterIdLst>
  <p:sldIdLst>
    <p:sldId id="256" r:id="rId2"/>
    <p:sldId id="274" r:id="rId3"/>
    <p:sldId id="300" r:id="rId4"/>
    <p:sldId id="518" r:id="rId5"/>
    <p:sldId id="580" r:id="rId6"/>
    <p:sldId id="519" r:id="rId7"/>
    <p:sldId id="581" r:id="rId8"/>
    <p:sldId id="520" r:id="rId9"/>
    <p:sldId id="582" r:id="rId10"/>
    <p:sldId id="521" r:id="rId11"/>
    <p:sldId id="583" r:id="rId12"/>
    <p:sldId id="546" r:id="rId13"/>
    <p:sldId id="522" r:id="rId14"/>
    <p:sldId id="584" r:id="rId15"/>
    <p:sldId id="523" r:id="rId16"/>
    <p:sldId id="585" r:id="rId17"/>
    <p:sldId id="586" r:id="rId18"/>
    <p:sldId id="547" r:id="rId19"/>
    <p:sldId id="587" r:id="rId20"/>
    <p:sldId id="588" r:id="rId21"/>
    <p:sldId id="548" r:id="rId22"/>
    <p:sldId id="524" r:id="rId23"/>
    <p:sldId id="589" r:id="rId24"/>
    <p:sldId id="549" r:id="rId25"/>
    <p:sldId id="545" r:id="rId26"/>
    <p:sldId id="551" r:id="rId27"/>
    <p:sldId id="590" r:id="rId28"/>
    <p:sldId id="591" r:id="rId29"/>
    <p:sldId id="592" r:id="rId30"/>
    <p:sldId id="552" r:id="rId31"/>
    <p:sldId id="553" r:id="rId32"/>
    <p:sldId id="554" r:id="rId33"/>
    <p:sldId id="593" r:id="rId34"/>
    <p:sldId id="594" r:id="rId35"/>
    <p:sldId id="555" r:id="rId36"/>
    <p:sldId id="556" r:id="rId37"/>
    <p:sldId id="557" r:id="rId38"/>
    <p:sldId id="595" r:id="rId39"/>
    <p:sldId id="558" r:id="rId40"/>
    <p:sldId id="596" r:id="rId41"/>
    <p:sldId id="559" r:id="rId42"/>
    <p:sldId id="560" r:id="rId43"/>
    <p:sldId id="561" r:id="rId44"/>
    <p:sldId id="599" r:id="rId45"/>
    <p:sldId id="562" r:id="rId46"/>
    <p:sldId id="597" r:id="rId47"/>
    <p:sldId id="563" r:id="rId48"/>
    <p:sldId id="564" r:id="rId49"/>
    <p:sldId id="565" r:id="rId50"/>
    <p:sldId id="538" r:id="rId51"/>
    <p:sldId id="566" r:id="rId52"/>
    <p:sldId id="567" r:id="rId53"/>
    <p:sldId id="568" r:id="rId54"/>
    <p:sldId id="569" r:id="rId55"/>
    <p:sldId id="570" r:id="rId56"/>
    <p:sldId id="571" r:id="rId57"/>
    <p:sldId id="572" r:id="rId58"/>
    <p:sldId id="573" r:id="rId59"/>
    <p:sldId id="598" r:id="rId60"/>
    <p:sldId id="579" r:id="rId61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A0BE"/>
    <a:srgbClr val="146E83"/>
    <a:srgbClr val="F2F2F2"/>
    <a:srgbClr val="292929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96" autoAdjust="0"/>
  </p:normalViewPr>
  <p:slideViewPr>
    <p:cSldViewPr>
      <p:cViewPr>
        <p:scale>
          <a:sx n="70" d="100"/>
          <a:sy n="70" d="100"/>
        </p:scale>
        <p:origin x="-1656" y="-4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interSettings" Target="printerSettings/printerSettings1.bin"/><Relationship Id="rId64" Type="http://schemas.openxmlformats.org/officeDocument/2006/relationships/presProps" Target="presProps.xml"/><Relationship Id="rId65" Type="http://schemas.openxmlformats.org/officeDocument/2006/relationships/viewProps" Target="viewProps.xml"/><Relationship Id="rId66" Type="http://schemas.openxmlformats.org/officeDocument/2006/relationships/theme" Target="theme/theme1.xml"/><Relationship Id="rId67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FBC9D8-41EC-4D33-8ABC-3CDF2285E91D}" type="datetimeFigureOut">
              <a:rPr lang="en-US" smtClean="0"/>
              <a:t>17-04-17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03100-6BB0-4440-8F17-EBF4ED3407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38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03100-6BB0-4440-8F17-EBF4ED3407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021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03100-6BB0-4440-8F17-EBF4ED3407B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02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03100-6BB0-4440-8F17-EBF4ED3407B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02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03100-6BB0-4440-8F17-EBF4ED3407B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021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03100-6BB0-4440-8F17-EBF4ED3407B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021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03100-6BB0-4440-8F17-EBF4ED3407B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021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03100-6BB0-4440-8F17-EBF4ED3407B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021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03100-6BB0-4440-8F17-EBF4ED3407B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021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03100-6BB0-4440-8F17-EBF4ED3407BC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02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03100-6BB0-4440-8F17-EBF4ED3407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02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03100-6BB0-4440-8F17-EBF4ED3407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02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03100-6BB0-4440-8F17-EBF4ED3407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02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03100-6BB0-4440-8F17-EBF4ED3407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02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03100-6BB0-4440-8F17-EBF4ED3407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02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03100-6BB0-4440-8F17-EBF4ED3407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02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03100-6BB0-4440-8F17-EBF4ED3407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02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03100-6BB0-4440-8F17-EBF4ED3407B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02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6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3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2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>
            <a:normAutofit/>
          </a:bodyPr>
          <a:lstStyle>
            <a:lvl1pPr algn="l">
              <a:defRPr sz="3000" cap="all" baseline="0">
                <a:latin typeface="Nexa Bold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256584"/>
          </a:xfrm>
        </p:spPr>
        <p:txBody>
          <a:bodyPr/>
          <a:lstStyle>
            <a:lvl1pPr>
              <a:defRPr sz="2400" baseline="0">
                <a:latin typeface="Calibri" pitchFamily="34" charset="0"/>
              </a:defRPr>
            </a:lvl1pPr>
            <a:lvl2pPr marL="914400" indent="-457200">
              <a:buFont typeface="Wingdings" pitchFamily="2" charset="2"/>
              <a:buChar char="ü"/>
              <a:defRPr sz="2200" baseline="0"/>
            </a:lvl2pPr>
            <a:lvl3pPr marL="1143000" indent="-228600">
              <a:buFont typeface="Wingdings" pitchFamily="2" charset="2"/>
              <a:buChar char="ü"/>
              <a:defRPr sz="2200" baseline="0"/>
            </a:lvl3pPr>
            <a:lvl4pPr marL="1600200" indent="-228600">
              <a:buFont typeface="Wingdings" pitchFamily="2" charset="2"/>
              <a:buChar char="ü"/>
              <a:defRPr sz="2200" baseline="0"/>
            </a:lvl4pPr>
            <a:lvl5pPr marL="2057400" indent="-228600">
              <a:buFont typeface="Wingdings" pitchFamily="2" charset="2"/>
              <a:buChar char="ü"/>
              <a:defRPr sz="2200" baseline="0"/>
            </a:lvl5pPr>
          </a:lstStyle>
          <a:p>
            <a:pPr lvl="0"/>
            <a:endParaRPr lang="en-US" dirty="0" smtClean="0"/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60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2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17-04-17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2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17-04-17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7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17-04-17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38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17-04-17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1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17-04-17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1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17-04-17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72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30037-B8A4-4E2A-9BEB-16B514EB983D}" type="datetimeFigureOut">
              <a:rPr lang="en-US" smtClean="0"/>
              <a:t>17-04-17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30B3B-6F2C-491E-AFCD-9A21620436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9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6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284984"/>
            <a:ext cx="9144000" cy="3573016"/>
          </a:xfrm>
          <a:solidFill>
            <a:srgbClr val="F2F2F2"/>
          </a:solidFill>
        </p:spPr>
        <p:txBody>
          <a:bodyPr/>
          <a:lstStyle/>
          <a:p>
            <a:endParaRPr lang="en-US" dirty="0" smtClean="0"/>
          </a:p>
          <a:p>
            <a:endParaRPr lang="es-AR" sz="3400" dirty="0" smtClean="0">
              <a:solidFill>
                <a:srgbClr val="292929"/>
              </a:solidFill>
              <a:latin typeface="Nexa Bold" pitchFamily="50" charset="0"/>
            </a:endParaRPr>
          </a:p>
          <a:p>
            <a:r>
              <a:rPr lang="en-US" sz="3400" cap="all" dirty="0" smtClean="0">
                <a:solidFill>
                  <a:schemeClr val="tx1"/>
                </a:solidFill>
                <a:latin typeface="Nexa Bold" pitchFamily="50" charset="0"/>
              </a:rPr>
              <a:t>Java programming iii</a:t>
            </a:r>
            <a:endParaRPr lang="es-AR" sz="3400" cap="all" dirty="0">
              <a:solidFill>
                <a:schemeClr val="tx1"/>
              </a:solidFill>
              <a:latin typeface="Nexa Bold" pitchFamily="50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713" y="1268760"/>
            <a:ext cx="2268399" cy="665620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0" y="3284984"/>
            <a:ext cx="9144000" cy="3573016"/>
          </a:xfrm>
          <a:prstGeom prst="rect">
            <a:avLst/>
          </a:prstGeom>
          <a:solidFill>
            <a:srgbClr val="F2F2F2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s-AR" sz="3400" dirty="0" smtClean="0">
              <a:solidFill>
                <a:srgbClr val="292929"/>
              </a:solidFill>
              <a:latin typeface="Nexa Bold" pitchFamily="50" charset="0"/>
            </a:endParaRPr>
          </a:p>
          <a:p>
            <a:r>
              <a:rPr lang="en-US" sz="3400" cap="all" dirty="0" smtClean="0">
                <a:solidFill>
                  <a:schemeClr val="tx1"/>
                </a:solidFill>
                <a:latin typeface="Nexa Bold" pitchFamily="50" charset="0"/>
              </a:rPr>
              <a:t>Java programming v</a:t>
            </a:r>
            <a:endParaRPr lang="es-AR" sz="3400" cap="all" dirty="0">
              <a:solidFill>
                <a:schemeClr val="tx1"/>
              </a:solidFill>
              <a:latin typeface="Nexa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959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Let’s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think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/>
              <a:t>So </a:t>
            </a:r>
            <a:r>
              <a:rPr lang="es-ES" dirty="0" err="1"/>
              <a:t>far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had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1 data = 1 Variable</a:t>
            </a:r>
          </a:p>
          <a:p>
            <a:endParaRPr lang="es-ES" dirty="0" smtClean="0"/>
          </a:p>
          <a:p>
            <a:r>
              <a:rPr lang="es-ES" dirty="0" err="1" smtClean="0"/>
              <a:t>If</a:t>
            </a:r>
            <a:r>
              <a:rPr lang="es-ES" dirty="0" smtClean="0"/>
              <a:t> </a:t>
            </a:r>
            <a:r>
              <a:rPr lang="es-ES" dirty="0"/>
              <a:t>I </a:t>
            </a:r>
            <a:r>
              <a:rPr lang="es-ES" dirty="0" err="1"/>
              <a:t>have</a:t>
            </a:r>
            <a:r>
              <a:rPr lang="es-ES" dirty="0"/>
              <a:t> a </a:t>
            </a:r>
            <a:r>
              <a:rPr lang="es-ES" dirty="0" err="1"/>
              <a:t>lot</a:t>
            </a:r>
            <a:r>
              <a:rPr lang="es-ES" dirty="0"/>
              <a:t> of data, </a:t>
            </a:r>
            <a:r>
              <a:rPr lang="es-ES" dirty="0" err="1"/>
              <a:t>should</a:t>
            </a:r>
            <a:r>
              <a:rPr lang="es-ES" dirty="0"/>
              <a:t> I declare a </a:t>
            </a:r>
            <a:r>
              <a:rPr lang="es-ES" dirty="0" err="1"/>
              <a:t>lot</a:t>
            </a:r>
            <a:r>
              <a:rPr lang="es-ES" dirty="0"/>
              <a:t> of variables?</a:t>
            </a:r>
          </a:p>
          <a:p>
            <a:pPr lvl="1"/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problem</a:t>
            </a:r>
            <a:r>
              <a:rPr lang="es-ES" dirty="0"/>
              <a:t> </a:t>
            </a:r>
            <a:r>
              <a:rPr lang="es-ES" dirty="0" err="1"/>
              <a:t>requires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us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remember</a:t>
            </a:r>
            <a:r>
              <a:rPr lang="es-ES" dirty="0"/>
              <a:t> </a:t>
            </a:r>
            <a:r>
              <a:rPr lang="es-ES" dirty="0" err="1"/>
              <a:t>every</a:t>
            </a:r>
            <a:r>
              <a:rPr lang="es-ES" dirty="0"/>
              <a:t> </a:t>
            </a:r>
            <a:r>
              <a:rPr lang="es-ES" dirty="0" err="1"/>
              <a:t>piece</a:t>
            </a:r>
            <a:r>
              <a:rPr lang="es-ES" dirty="0"/>
              <a:t> of data, </a:t>
            </a:r>
            <a:r>
              <a:rPr lang="es-ES" dirty="0" err="1"/>
              <a:t>then</a:t>
            </a:r>
            <a:r>
              <a:rPr lang="es-ES" dirty="0"/>
              <a:t> yes.</a:t>
            </a:r>
          </a:p>
        </p:txBody>
      </p:sp>
    </p:spTree>
    <p:extLst>
      <p:ext uri="{BB962C8B-B14F-4D97-AF65-F5344CB8AC3E}">
        <p14:creationId xmlns:p14="http://schemas.microsoft.com/office/powerpoint/2010/main" val="3909811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Let’s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latin typeface="Nexa Bold" pitchFamily="50" charset="0"/>
              </a:rPr>
              <a:t>think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some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 more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/>
              <a:t>And </a:t>
            </a:r>
            <a:r>
              <a:rPr lang="es-ES" dirty="0" err="1"/>
              <a:t>if</a:t>
            </a:r>
            <a:r>
              <a:rPr lang="es-ES" dirty="0"/>
              <a:t> I </a:t>
            </a:r>
            <a:r>
              <a:rPr lang="es-ES" dirty="0" err="1"/>
              <a:t>want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process</a:t>
            </a:r>
            <a:r>
              <a:rPr lang="es-ES" dirty="0"/>
              <a:t> 10, 100 </a:t>
            </a:r>
            <a:r>
              <a:rPr lang="es-ES" dirty="0" err="1"/>
              <a:t>or</a:t>
            </a:r>
            <a:r>
              <a:rPr lang="es-ES" dirty="0"/>
              <a:t> 10000 </a:t>
            </a:r>
            <a:r>
              <a:rPr lang="es-ES" dirty="0" err="1"/>
              <a:t>items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data </a:t>
            </a:r>
            <a:r>
              <a:rPr lang="es-ES" dirty="0" err="1"/>
              <a:t>type</a:t>
            </a:r>
            <a:r>
              <a:rPr lang="es-ES" dirty="0"/>
              <a:t>? </a:t>
            </a:r>
          </a:p>
          <a:p>
            <a:endParaRPr lang="es-ES" dirty="0" smtClean="0"/>
          </a:p>
          <a:p>
            <a:r>
              <a:rPr lang="es-ES" dirty="0" err="1" smtClean="0"/>
              <a:t>Should</a:t>
            </a:r>
            <a:r>
              <a:rPr lang="es-ES" dirty="0" smtClean="0"/>
              <a:t> </a:t>
            </a:r>
            <a:r>
              <a:rPr lang="es-ES" dirty="0"/>
              <a:t>I declare 10000 variables?.</a:t>
            </a:r>
          </a:p>
          <a:p>
            <a:pPr lvl="1"/>
            <a:r>
              <a:rPr lang="es-ES" dirty="0"/>
              <a:t>No </a:t>
            </a:r>
            <a:r>
              <a:rPr lang="es-ES" dirty="0" err="1"/>
              <a:t>way</a:t>
            </a:r>
            <a:r>
              <a:rPr lang="es-ES" b="1" dirty="0"/>
              <a:t>!</a:t>
            </a:r>
          </a:p>
          <a:p>
            <a:endParaRPr lang="es-ES" dirty="0" smtClean="0"/>
          </a:p>
          <a:p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/>
              <a:t>there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easier</a:t>
            </a:r>
            <a:r>
              <a:rPr lang="es-ES" dirty="0"/>
              <a:t> </a:t>
            </a:r>
            <a:r>
              <a:rPr lang="es-ES" dirty="0" err="1"/>
              <a:t>way</a:t>
            </a:r>
            <a:r>
              <a:rPr lang="es-ES" dirty="0"/>
              <a:t>?</a:t>
            </a:r>
          </a:p>
          <a:p>
            <a:pPr lvl="1"/>
            <a:r>
              <a:rPr lang="es-ES" dirty="0" err="1"/>
              <a:t>Yeap</a:t>
            </a:r>
            <a:r>
              <a:rPr lang="es-ES" dirty="0"/>
              <a:t>, a variable can </a:t>
            </a:r>
            <a:r>
              <a:rPr lang="es-ES" dirty="0" err="1"/>
              <a:t>store</a:t>
            </a:r>
            <a:r>
              <a:rPr lang="es-ES" dirty="0"/>
              <a:t> a </a:t>
            </a:r>
            <a:r>
              <a:rPr lang="es-ES" dirty="0" err="1"/>
              <a:t>lot</a:t>
            </a:r>
            <a:r>
              <a:rPr lang="es-ES" dirty="0"/>
              <a:t> of data.</a:t>
            </a:r>
          </a:p>
          <a:p>
            <a:pPr lvl="2"/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382573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smtClean="0">
                <a:latin typeface="Nexa Bold" pitchFamily="50" charset="0"/>
              </a:rPr>
              <a:t>New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types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This</a:t>
            </a:r>
            <a:r>
              <a:rPr lang="es-ES" dirty="0"/>
              <a:t> variable </a:t>
            </a:r>
            <a:r>
              <a:rPr lang="es-ES" dirty="0" err="1"/>
              <a:t>should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a </a:t>
            </a:r>
            <a:r>
              <a:rPr lang="es-ES" dirty="0" err="1"/>
              <a:t>type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allows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store</a:t>
            </a:r>
            <a:r>
              <a:rPr lang="es-ES" dirty="0"/>
              <a:t> more data.</a:t>
            </a:r>
          </a:p>
        </p:txBody>
      </p:sp>
    </p:spTree>
    <p:extLst>
      <p:ext uri="{BB962C8B-B14F-4D97-AF65-F5344CB8AC3E}">
        <p14:creationId xmlns:p14="http://schemas.microsoft.com/office/powerpoint/2010/main" val="2985221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smtClean="0">
                <a:latin typeface="Nexa Bold" pitchFamily="50" charset="0"/>
              </a:rPr>
              <a:t>So…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s-ES" dirty="0" smtClean="0"/>
          </a:p>
          <a:p>
            <a:r>
              <a:rPr lang="es-ES" dirty="0" err="1" smtClean="0"/>
              <a:t>Number</a:t>
            </a:r>
            <a:r>
              <a:rPr lang="es-ES" dirty="0" smtClean="0"/>
              <a:t> </a:t>
            </a:r>
            <a:r>
              <a:rPr lang="es-ES" dirty="0"/>
              <a:t>: a (a STORES </a:t>
            </a:r>
            <a:r>
              <a:rPr lang="es-ES" b="1" dirty="0" err="1"/>
              <a:t>one</a:t>
            </a:r>
            <a:r>
              <a:rPr lang="es-ES" dirty="0"/>
              <a:t> </a:t>
            </a:r>
            <a:r>
              <a:rPr lang="es-ES" dirty="0" err="1"/>
              <a:t>numeric</a:t>
            </a:r>
            <a:r>
              <a:rPr lang="es-ES" dirty="0"/>
              <a:t> </a:t>
            </a:r>
            <a:r>
              <a:rPr lang="es-ES" dirty="0" err="1"/>
              <a:t>value</a:t>
            </a:r>
            <a:r>
              <a:rPr lang="es-ES" dirty="0"/>
              <a:t>)</a:t>
            </a:r>
          </a:p>
          <a:p>
            <a:endParaRPr lang="es-ES" dirty="0" smtClean="0"/>
          </a:p>
          <a:p>
            <a:r>
              <a:rPr lang="es-ES" dirty="0" err="1" smtClean="0"/>
              <a:t>Logic</a:t>
            </a:r>
            <a:r>
              <a:rPr lang="es-ES" dirty="0" smtClean="0"/>
              <a:t> </a:t>
            </a:r>
            <a:r>
              <a:rPr lang="es-ES" dirty="0"/>
              <a:t>: log (log STORES </a:t>
            </a:r>
            <a:r>
              <a:rPr lang="es-ES" b="1" dirty="0" err="1"/>
              <a:t>one</a:t>
            </a:r>
            <a:r>
              <a:rPr lang="es-ES" dirty="0"/>
              <a:t> </a:t>
            </a:r>
            <a:r>
              <a:rPr lang="es-ES" dirty="0" err="1"/>
              <a:t>logic</a:t>
            </a:r>
            <a:r>
              <a:rPr lang="es-ES" dirty="0"/>
              <a:t> </a:t>
            </a:r>
            <a:r>
              <a:rPr lang="es-ES" dirty="0" err="1"/>
              <a:t>value</a:t>
            </a:r>
            <a:r>
              <a:rPr lang="es-ES" dirty="0"/>
              <a:t>)</a:t>
            </a:r>
          </a:p>
          <a:p>
            <a:endParaRPr lang="es-ES" dirty="0" smtClean="0"/>
          </a:p>
          <a:p>
            <a:r>
              <a:rPr lang="es-ES" dirty="0" smtClean="0"/>
              <a:t>XXXX </a:t>
            </a:r>
            <a:r>
              <a:rPr lang="es-ES" dirty="0"/>
              <a:t>: </a:t>
            </a:r>
            <a:r>
              <a:rPr lang="es-ES" dirty="0" err="1"/>
              <a:t>dollars</a:t>
            </a:r>
            <a:r>
              <a:rPr lang="es-ES" dirty="0"/>
              <a:t> (</a:t>
            </a:r>
            <a:r>
              <a:rPr lang="es-ES" dirty="0" err="1"/>
              <a:t>dollars</a:t>
            </a:r>
            <a:r>
              <a:rPr lang="es-ES" dirty="0"/>
              <a:t> I </a:t>
            </a:r>
            <a:r>
              <a:rPr lang="es-ES" dirty="0" err="1"/>
              <a:t>want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store</a:t>
            </a:r>
            <a:r>
              <a:rPr lang="es-ES" dirty="0"/>
              <a:t> a </a:t>
            </a:r>
            <a:r>
              <a:rPr lang="es-ES" b="1" dirty="0" err="1"/>
              <a:t>lot</a:t>
            </a:r>
            <a:r>
              <a:rPr lang="es-ES" dirty="0"/>
              <a:t> of </a:t>
            </a:r>
            <a:r>
              <a:rPr lang="es-ES" dirty="0" err="1"/>
              <a:t>things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02717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smtClean="0">
                <a:latin typeface="Nexa Bold" pitchFamily="50" charset="0"/>
              </a:rPr>
              <a:t>New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types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Every</a:t>
            </a:r>
            <a:r>
              <a:rPr lang="es-ES" dirty="0"/>
              <a:t> data </a:t>
            </a:r>
            <a:r>
              <a:rPr lang="es-ES" dirty="0" err="1"/>
              <a:t>type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handles</a:t>
            </a:r>
            <a:r>
              <a:rPr lang="es-ES" dirty="0"/>
              <a:t> a data set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called</a:t>
            </a:r>
            <a:r>
              <a:rPr lang="es-ES" dirty="0"/>
              <a:t> </a:t>
            </a:r>
            <a:r>
              <a:rPr lang="es-ES" b="1" dirty="0"/>
              <a:t>data </a:t>
            </a:r>
            <a:r>
              <a:rPr lang="es-ES" b="1" dirty="0" err="1"/>
              <a:t>structure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Data </a:t>
            </a:r>
            <a:r>
              <a:rPr lang="es-ES" dirty="0" err="1"/>
              <a:t>structures</a:t>
            </a:r>
            <a:r>
              <a:rPr lang="es-ES" dirty="0"/>
              <a:t> are </a:t>
            </a:r>
            <a:r>
              <a:rPr lang="es-ES" dirty="0" err="1"/>
              <a:t>seen</a:t>
            </a:r>
            <a:r>
              <a:rPr lang="es-ES" dirty="0"/>
              <a:t> a </a:t>
            </a:r>
            <a:r>
              <a:rPr lang="es-ES" dirty="0" err="1"/>
              <a:t>lot</a:t>
            </a:r>
            <a:r>
              <a:rPr lang="es-ES" dirty="0"/>
              <a:t> at </a:t>
            </a:r>
            <a:r>
              <a:rPr lang="es-ES" dirty="0" err="1"/>
              <a:t>university</a:t>
            </a:r>
            <a:r>
              <a:rPr lang="es-ES" dirty="0"/>
              <a:t>.</a:t>
            </a:r>
          </a:p>
          <a:p>
            <a:pPr lvl="2"/>
            <a:r>
              <a:rPr lang="es-ES" dirty="0" err="1"/>
              <a:t>We</a:t>
            </a:r>
            <a:r>
              <a:rPr lang="es-ES" altLang="es-ES" dirty="0" err="1"/>
              <a:t>’</a:t>
            </a:r>
            <a:r>
              <a:rPr lang="es-ES" dirty="0" err="1"/>
              <a:t>ll</a:t>
            </a:r>
            <a:r>
              <a:rPr lang="es-ES" dirty="0"/>
              <a:t> </a:t>
            </a: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simplest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4011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Arrays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(i)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first</a:t>
            </a:r>
            <a:r>
              <a:rPr lang="es-ES" dirty="0"/>
              <a:t> data </a:t>
            </a:r>
            <a:r>
              <a:rPr lang="es-ES" dirty="0" err="1"/>
              <a:t>structure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called</a:t>
            </a:r>
            <a:r>
              <a:rPr lang="es-ES" dirty="0"/>
              <a:t> </a:t>
            </a:r>
            <a:r>
              <a:rPr lang="es-ES" b="1" dirty="0" err="1"/>
              <a:t>array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array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a set of </a:t>
            </a:r>
            <a:r>
              <a:rPr lang="es-ES" dirty="0" err="1"/>
              <a:t>homogeneous</a:t>
            </a:r>
            <a:r>
              <a:rPr lang="es-ES" dirty="0"/>
              <a:t> </a:t>
            </a:r>
            <a:r>
              <a:rPr lang="es-ES" dirty="0" err="1"/>
              <a:t>elements</a:t>
            </a:r>
            <a:r>
              <a:rPr lang="es-ES" dirty="0"/>
              <a:t> (of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type</a:t>
            </a:r>
            <a:r>
              <a:rPr lang="es-ES" dirty="0"/>
              <a:t>) </a:t>
            </a:r>
            <a:r>
              <a:rPr lang="es-ES" dirty="0" err="1"/>
              <a:t>located</a:t>
            </a:r>
            <a:r>
              <a:rPr lang="es-ES" dirty="0"/>
              <a:t> </a:t>
            </a:r>
            <a:r>
              <a:rPr lang="es-ES" dirty="0" err="1"/>
              <a:t>adjacently</a:t>
            </a:r>
            <a:r>
              <a:rPr lang="es-ES" dirty="0"/>
              <a:t> (</a:t>
            </a:r>
            <a:r>
              <a:rPr lang="es-ES" dirty="0" err="1"/>
              <a:t>one</a:t>
            </a:r>
            <a:r>
              <a:rPr lang="es-ES" dirty="0"/>
              <a:t> </a:t>
            </a:r>
            <a:r>
              <a:rPr lang="es-ES" dirty="0" err="1"/>
              <a:t>after</a:t>
            </a:r>
            <a:r>
              <a:rPr lang="es-ES" dirty="0"/>
              <a:t> </a:t>
            </a:r>
            <a:r>
              <a:rPr lang="es-ES" dirty="0" err="1"/>
              <a:t>another</a:t>
            </a:r>
            <a:r>
              <a:rPr lang="es-ES" dirty="0"/>
              <a:t>)</a:t>
            </a:r>
          </a:p>
          <a:p>
            <a:pPr lvl="1"/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number</a:t>
            </a:r>
            <a:r>
              <a:rPr lang="es-ES" dirty="0"/>
              <a:t> of </a:t>
            </a:r>
            <a:r>
              <a:rPr lang="es-ES" dirty="0" err="1"/>
              <a:t>elements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contains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a </a:t>
            </a:r>
            <a:r>
              <a:rPr lang="es-ES" dirty="0" err="1"/>
              <a:t>fixed</a:t>
            </a:r>
            <a:r>
              <a:rPr lang="es-ES" dirty="0"/>
              <a:t> </a:t>
            </a:r>
            <a:r>
              <a:rPr lang="es-ES" dirty="0" err="1"/>
              <a:t>number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determined</a:t>
            </a:r>
            <a:r>
              <a:rPr lang="es-ES" dirty="0"/>
              <a:t> </a:t>
            </a:r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array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constructed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4748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Arrays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(ii)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MX" dirty="0" err="1"/>
              <a:t>Arrays</a:t>
            </a:r>
            <a:r>
              <a:rPr lang="es-MX" dirty="0"/>
              <a:t> are </a:t>
            </a:r>
            <a:r>
              <a:rPr lang="es-MX" dirty="0" err="1"/>
              <a:t>very</a:t>
            </a:r>
            <a:r>
              <a:rPr lang="es-MX" dirty="0"/>
              <a:t> </a:t>
            </a:r>
            <a:r>
              <a:rPr lang="es-MX" dirty="0" err="1"/>
              <a:t>useful</a:t>
            </a:r>
            <a:r>
              <a:rPr lang="es-MX" dirty="0"/>
              <a:t> in </a:t>
            </a:r>
            <a:r>
              <a:rPr lang="es-MX" dirty="0" err="1"/>
              <a:t>programming</a:t>
            </a:r>
            <a:r>
              <a:rPr lang="es-MX" dirty="0"/>
              <a:t> </a:t>
            </a:r>
            <a:r>
              <a:rPr lang="es-MX" dirty="0" err="1"/>
              <a:t>because</a:t>
            </a:r>
            <a:r>
              <a:rPr lang="es-MX" dirty="0"/>
              <a:t> </a:t>
            </a:r>
            <a:r>
              <a:rPr lang="es-MX" dirty="0" err="1"/>
              <a:t>they</a:t>
            </a:r>
            <a:r>
              <a:rPr lang="es-MX" dirty="0"/>
              <a:t> </a:t>
            </a:r>
            <a:r>
              <a:rPr lang="es-MX" dirty="0" err="1"/>
              <a:t>allow</a:t>
            </a:r>
            <a:r>
              <a:rPr lang="es-MX" dirty="0"/>
              <a:t> </a:t>
            </a:r>
            <a:r>
              <a:rPr lang="es-MX" dirty="0" err="1"/>
              <a:t>us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access</a:t>
            </a:r>
            <a:r>
              <a:rPr lang="es-MX" dirty="0"/>
              <a:t> </a:t>
            </a:r>
            <a:r>
              <a:rPr lang="es-MX" dirty="0" err="1"/>
              <a:t>large</a:t>
            </a:r>
            <a:r>
              <a:rPr lang="es-MX" dirty="0"/>
              <a:t> </a:t>
            </a:r>
            <a:r>
              <a:rPr lang="es-MX" dirty="0" err="1"/>
              <a:t>amounts</a:t>
            </a:r>
            <a:r>
              <a:rPr lang="es-MX" dirty="0"/>
              <a:t> of data </a:t>
            </a:r>
            <a:r>
              <a:rPr lang="es-MX" dirty="0" err="1"/>
              <a:t>simply</a:t>
            </a:r>
            <a:r>
              <a:rPr lang="es-MX" dirty="0"/>
              <a:t> and </a:t>
            </a:r>
            <a:r>
              <a:rPr lang="es-MX" dirty="0" err="1"/>
              <a:t>quickly</a:t>
            </a:r>
            <a:r>
              <a:rPr lang="es-MX" dirty="0"/>
              <a:t> </a:t>
            </a:r>
            <a:r>
              <a:rPr lang="es-MX" dirty="0" err="1"/>
              <a:t>without</a:t>
            </a:r>
            <a:r>
              <a:rPr lang="es-MX" dirty="0"/>
              <a:t> </a:t>
            </a:r>
            <a:r>
              <a:rPr lang="es-MX" dirty="0" err="1"/>
              <a:t>spending</a:t>
            </a:r>
            <a:r>
              <a:rPr lang="es-MX" dirty="0"/>
              <a:t> </a:t>
            </a:r>
            <a:r>
              <a:rPr lang="es-MX" dirty="0" err="1"/>
              <a:t>much</a:t>
            </a:r>
            <a:r>
              <a:rPr lang="es-MX" dirty="0"/>
              <a:t> </a:t>
            </a:r>
            <a:r>
              <a:rPr lang="es-MX" dirty="0" err="1"/>
              <a:t>memory</a:t>
            </a:r>
            <a:r>
              <a:rPr lang="es-MX" dirty="0"/>
              <a:t>.</a:t>
            </a:r>
          </a:p>
          <a:p>
            <a:endParaRPr lang="es-MX" dirty="0" smtClean="0"/>
          </a:p>
          <a:p>
            <a:r>
              <a:rPr lang="es-MX" dirty="0" err="1" smtClean="0"/>
              <a:t>Its</a:t>
            </a:r>
            <a:r>
              <a:rPr lang="es-MX" dirty="0" smtClean="0"/>
              <a:t> </a:t>
            </a:r>
            <a:r>
              <a:rPr lang="es-MX" dirty="0" err="1"/>
              <a:t>main</a:t>
            </a:r>
            <a:r>
              <a:rPr lang="es-MX" dirty="0"/>
              <a:t> </a:t>
            </a:r>
            <a:r>
              <a:rPr lang="es-MX" dirty="0" err="1"/>
              <a:t>disadvantage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that</a:t>
            </a:r>
            <a:r>
              <a:rPr lang="es-MX" dirty="0"/>
              <a:t> once </a:t>
            </a:r>
            <a:r>
              <a:rPr lang="es-MX" dirty="0" err="1"/>
              <a:t>you</a:t>
            </a:r>
            <a:r>
              <a:rPr lang="es-MX" dirty="0"/>
              <a:t> </a:t>
            </a:r>
            <a:r>
              <a:rPr lang="es-MX" dirty="0" err="1"/>
              <a:t>create</a:t>
            </a:r>
            <a:r>
              <a:rPr lang="es-MX" dirty="0"/>
              <a:t> </a:t>
            </a:r>
            <a:r>
              <a:rPr lang="es-MX" dirty="0" err="1"/>
              <a:t>it</a:t>
            </a:r>
            <a:r>
              <a:rPr lang="es-MX" dirty="0"/>
              <a:t> </a:t>
            </a:r>
            <a:r>
              <a:rPr lang="es-MX" dirty="0" err="1"/>
              <a:t>you</a:t>
            </a:r>
            <a:r>
              <a:rPr lang="es-MX" dirty="0"/>
              <a:t> can </a:t>
            </a:r>
            <a:r>
              <a:rPr lang="es-MX" dirty="0" err="1"/>
              <a:t>not</a:t>
            </a:r>
            <a:r>
              <a:rPr lang="es-MX" dirty="0"/>
              <a:t> </a:t>
            </a:r>
            <a:r>
              <a:rPr lang="es-MX" dirty="0" err="1"/>
              <a:t>change</a:t>
            </a:r>
            <a:r>
              <a:rPr lang="es-MX" dirty="0"/>
              <a:t> </a:t>
            </a:r>
            <a:r>
              <a:rPr lang="es-MX" dirty="0" err="1"/>
              <a:t>its</a:t>
            </a:r>
            <a:r>
              <a:rPr lang="es-MX" dirty="0"/>
              <a:t> </a:t>
            </a:r>
            <a:r>
              <a:rPr lang="es-MX" dirty="0" err="1"/>
              <a:t>size</a:t>
            </a:r>
            <a:r>
              <a:rPr lang="es-MX" dirty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11068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Array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Marcador de contenido 2" descr="array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4" r="3134"/>
          <a:stretch>
            <a:fillRect/>
          </a:stretch>
        </p:blipFill>
        <p:spPr>
          <a:xfrm>
            <a:off x="457200" y="1783357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164339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Array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declaration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90000"/>
              </a:lnSpc>
              <a:buNone/>
            </a:pPr>
            <a:r>
              <a:rPr lang="es-ES" sz="2200" dirty="0">
                <a:latin typeface="Courier New" pitchFamily="49" charset="0"/>
                <a:cs typeface="Courier New" pitchFamily="49" charset="0"/>
              </a:rPr>
              <a:t>&lt;TYPE&gt;[] &lt;IDENTIFIER VAR&gt;; </a:t>
            </a:r>
          </a:p>
          <a:p>
            <a:pPr>
              <a:lnSpc>
                <a:spcPct val="90000"/>
              </a:lnSpc>
              <a:buNone/>
            </a:pPr>
            <a:endParaRPr lang="es-ES" dirty="0"/>
          </a:p>
          <a:p>
            <a:pPr>
              <a:lnSpc>
                <a:spcPct val="90000"/>
              </a:lnSpc>
            </a:pP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way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declare </a:t>
            </a:r>
            <a:r>
              <a:rPr lang="es-ES" dirty="0" err="1"/>
              <a:t>arrays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very</a:t>
            </a:r>
            <a:r>
              <a:rPr lang="es-ES" dirty="0"/>
              <a:t> similar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how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were</a:t>
            </a:r>
            <a:r>
              <a:rPr lang="es-ES" dirty="0"/>
              <a:t> </a:t>
            </a:r>
            <a:r>
              <a:rPr lang="es-ES" dirty="0" err="1"/>
              <a:t>declaring</a:t>
            </a:r>
            <a:r>
              <a:rPr lang="es-ES" dirty="0"/>
              <a:t> variables </a:t>
            </a:r>
            <a:r>
              <a:rPr lang="es-ES" dirty="0" err="1"/>
              <a:t>only</a:t>
            </a:r>
            <a:r>
              <a:rPr lang="es-ES" dirty="0"/>
              <a:t> </a:t>
            </a:r>
            <a:r>
              <a:rPr lang="es-ES" dirty="0" err="1"/>
              <a:t>adding</a:t>
            </a:r>
            <a:r>
              <a:rPr lang="es-ES" dirty="0"/>
              <a:t> </a:t>
            </a:r>
            <a:r>
              <a:rPr lang="es-ES" dirty="0" err="1"/>
              <a:t>something</a:t>
            </a:r>
            <a:r>
              <a:rPr lang="es-ES" dirty="0"/>
              <a:t> new: </a:t>
            </a:r>
            <a:r>
              <a:rPr lang="es-ES" dirty="0" err="1"/>
              <a:t>brackets</a:t>
            </a:r>
            <a:r>
              <a:rPr lang="es-ES" dirty="0"/>
              <a:t> "[]"</a:t>
            </a:r>
            <a:r>
              <a:rPr lang="es-ES" altLang="ja-JP" dirty="0"/>
              <a:t>.</a:t>
            </a:r>
          </a:p>
          <a:p>
            <a:pPr lvl="1">
              <a:lnSpc>
                <a:spcPct val="90000"/>
              </a:lnSpc>
            </a:pP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declaration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variable </a:t>
            </a:r>
            <a:r>
              <a:rPr lang="es-ES" dirty="0" err="1"/>
              <a:t>includes</a:t>
            </a:r>
            <a:r>
              <a:rPr lang="es-ES" dirty="0"/>
              <a:t> </a:t>
            </a:r>
            <a:r>
              <a:rPr lang="es-ES" dirty="0" err="1"/>
              <a:t>brackets</a:t>
            </a:r>
            <a:r>
              <a:rPr lang="es-ES" dirty="0"/>
              <a:t>,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means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variable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array</a:t>
            </a:r>
            <a:r>
              <a:rPr lang="es-MX" dirty="0"/>
              <a:t>.</a:t>
            </a:r>
            <a:endParaRPr lang="es-ES" dirty="0"/>
          </a:p>
          <a:p>
            <a:pPr lvl="1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82575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Array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declaration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80000"/>
              </a:lnSpc>
              <a:buNone/>
            </a:pPr>
            <a:r>
              <a:rPr lang="es-ES" b="1" dirty="0" err="1"/>
              <a:t>Examples</a:t>
            </a:r>
            <a:r>
              <a:rPr lang="es-ES" b="1" dirty="0"/>
              <a:t>:</a:t>
            </a:r>
          </a:p>
          <a:p>
            <a:pPr>
              <a:lnSpc>
                <a:spcPct val="80000"/>
              </a:lnSpc>
              <a:buNone/>
            </a:pPr>
            <a:endParaRPr lang="es-ES" b="1" dirty="0"/>
          </a:p>
          <a:p>
            <a:pPr>
              <a:lnSpc>
                <a:spcPct val="80000"/>
              </a:lnSpc>
              <a:buNone/>
            </a:pPr>
            <a:r>
              <a:rPr lang="es-ES" sz="2200" b="1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s-ES" sz="2200" dirty="0">
                <a:latin typeface="Courier New" pitchFamily="49" charset="0"/>
              </a:rPr>
              <a:t>[] </a:t>
            </a:r>
            <a:r>
              <a:rPr lang="es-ES" sz="2200" dirty="0" err="1">
                <a:latin typeface="Courier New" pitchFamily="49" charset="0"/>
              </a:rPr>
              <a:t>intArray</a:t>
            </a:r>
            <a:r>
              <a:rPr lang="es-ES" sz="2200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s-ES" sz="2200" b="1" dirty="0" err="1">
                <a:solidFill>
                  <a:srgbClr val="3333CC"/>
                </a:solidFill>
                <a:latin typeface="Courier New" pitchFamily="49" charset="0"/>
              </a:rPr>
              <a:t>boolean</a:t>
            </a:r>
            <a:r>
              <a:rPr lang="es-ES" sz="2200" dirty="0">
                <a:latin typeface="Courier New" pitchFamily="49" charset="0"/>
              </a:rPr>
              <a:t>[] </a:t>
            </a:r>
            <a:r>
              <a:rPr lang="es-ES" sz="2200" dirty="0" err="1">
                <a:latin typeface="Courier New" pitchFamily="49" charset="0"/>
              </a:rPr>
              <a:t>boolArray</a:t>
            </a:r>
            <a:r>
              <a:rPr lang="es-ES" sz="2200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s-ES" sz="2200" b="1" dirty="0" err="1">
                <a:solidFill>
                  <a:srgbClr val="3333CC"/>
                </a:solidFill>
                <a:latin typeface="Courier New" pitchFamily="49" charset="0"/>
              </a:rPr>
              <a:t>double</a:t>
            </a:r>
            <a:r>
              <a:rPr lang="es-ES" sz="2200" dirty="0">
                <a:latin typeface="Courier New" pitchFamily="49" charset="0"/>
              </a:rPr>
              <a:t>[] </a:t>
            </a:r>
            <a:r>
              <a:rPr lang="es-ES" sz="2200" dirty="0" err="1">
                <a:latin typeface="Courier New" pitchFamily="49" charset="0"/>
              </a:rPr>
              <a:t>doubleArray</a:t>
            </a:r>
            <a:r>
              <a:rPr lang="es-ES" sz="2200" dirty="0">
                <a:latin typeface="Courier New" pitchFamily="49" charset="0"/>
              </a:rPr>
              <a:t>; </a:t>
            </a:r>
          </a:p>
          <a:p>
            <a:pPr>
              <a:lnSpc>
                <a:spcPct val="80000"/>
              </a:lnSpc>
              <a:buNone/>
            </a:pPr>
            <a:endParaRPr lang="es-ES" dirty="0">
              <a:latin typeface="Courier New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b="1" dirty="0" err="1"/>
              <a:t>declaration</a:t>
            </a:r>
            <a:r>
              <a:rPr lang="es-ES" dirty="0"/>
              <a:t> of a variable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contain</a:t>
            </a:r>
            <a:r>
              <a:rPr lang="es-ES" dirty="0"/>
              <a:t> a </a:t>
            </a:r>
            <a:r>
              <a:rPr lang="es-ES" dirty="0" err="1"/>
              <a:t>reference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array</a:t>
            </a:r>
            <a:r>
              <a:rPr lang="es-ES" dirty="0"/>
              <a:t>. </a:t>
            </a:r>
            <a:endParaRPr lang="es-ES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s-ES" sz="2400" dirty="0" err="1" smtClean="0"/>
              <a:t>But</a:t>
            </a:r>
            <a:r>
              <a:rPr lang="es-ES" sz="2400" dirty="0" smtClean="0"/>
              <a:t> </a:t>
            </a: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still</a:t>
            </a:r>
            <a:r>
              <a:rPr lang="es-ES" sz="2400" dirty="0"/>
              <a:t> </a:t>
            </a:r>
            <a:r>
              <a:rPr lang="es-ES" sz="2400" dirty="0" err="1"/>
              <a:t>did</a:t>
            </a:r>
            <a:r>
              <a:rPr lang="es-ES" sz="2400" dirty="0"/>
              <a:t> </a:t>
            </a:r>
            <a:r>
              <a:rPr lang="es-ES" sz="2400" dirty="0" err="1"/>
              <a:t>not</a:t>
            </a:r>
            <a:r>
              <a:rPr lang="es-ES" sz="2400" dirty="0"/>
              <a:t> </a:t>
            </a:r>
            <a:r>
              <a:rPr lang="es-ES" sz="2400" dirty="0" err="1"/>
              <a:t>build</a:t>
            </a:r>
            <a:r>
              <a:rPr lang="es-ES" sz="2400" dirty="0"/>
              <a:t> </a:t>
            </a:r>
            <a:r>
              <a:rPr lang="es-ES" sz="2400" dirty="0" err="1"/>
              <a:t>any</a:t>
            </a:r>
            <a:r>
              <a:rPr lang="es-ES" sz="2400" dirty="0"/>
              <a:t> </a:t>
            </a:r>
            <a:r>
              <a:rPr lang="es-ES" sz="2400" dirty="0" err="1"/>
              <a:t>array</a:t>
            </a:r>
            <a:r>
              <a:rPr lang="es-ES" sz="2400" dirty="0"/>
              <a:t>, </a:t>
            </a: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only</a:t>
            </a:r>
            <a:r>
              <a:rPr lang="es-ES" sz="2400" dirty="0"/>
              <a:t> </a:t>
            </a:r>
            <a:r>
              <a:rPr lang="es-ES" sz="2400" dirty="0" err="1"/>
              <a:t>declared</a:t>
            </a:r>
            <a:r>
              <a:rPr lang="es-ES" sz="2400" dirty="0"/>
              <a:t> </a:t>
            </a:r>
            <a:r>
              <a:rPr lang="es-ES" sz="2400" dirty="0" err="1"/>
              <a:t>it</a:t>
            </a:r>
            <a:r>
              <a:rPr lang="es-ES" sz="2400" dirty="0"/>
              <a:t> and </a:t>
            </a: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did</a:t>
            </a:r>
            <a:r>
              <a:rPr lang="es-ES" sz="2400" dirty="0"/>
              <a:t> </a:t>
            </a:r>
            <a:r>
              <a:rPr lang="es-ES" sz="2400" dirty="0" err="1"/>
              <a:t>not</a:t>
            </a:r>
            <a:r>
              <a:rPr lang="es-ES" sz="2400" dirty="0"/>
              <a:t> reserve </a:t>
            </a:r>
            <a:r>
              <a:rPr lang="es-ES" sz="2400" dirty="0" err="1"/>
              <a:t>any</a:t>
            </a:r>
            <a:r>
              <a:rPr lang="es-ES" sz="2400" dirty="0"/>
              <a:t> </a:t>
            </a:r>
            <a:r>
              <a:rPr lang="es-ES" sz="2400" dirty="0" err="1"/>
              <a:t>memory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store</a:t>
            </a:r>
            <a:r>
              <a:rPr lang="es-ES" sz="2400" dirty="0"/>
              <a:t> </a:t>
            </a:r>
            <a:r>
              <a:rPr lang="es-ES" sz="2400" dirty="0" err="1"/>
              <a:t>elements</a:t>
            </a:r>
            <a:r>
              <a:rPr lang="es-E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01072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 smtClean="0">
                <a:solidFill>
                  <a:srgbClr val="292929"/>
                </a:solidFill>
                <a:latin typeface="Nexa Bold" pitchFamily="50" charset="0"/>
              </a:rPr>
              <a:t>THE </a:t>
            </a:r>
            <a:r>
              <a:rPr lang="es-AR" sz="3000" dirty="0" smtClean="0">
                <a:solidFill>
                  <a:srgbClr val="1FA0BE"/>
                </a:solidFill>
                <a:latin typeface="Nexa Bold" pitchFamily="50" charset="0"/>
              </a:rPr>
              <a:t>TOPICS</a:t>
            </a:r>
            <a:endParaRPr lang="es-AR" sz="3000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49360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r>
              <a:rPr lang="es-ES" dirty="0"/>
              <a:t>Block and </a:t>
            </a:r>
            <a:r>
              <a:rPr lang="es-ES" dirty="0" err="1"/>
              <a:t>Scope</a:t>
            </a:r>
            <a:endParaRPr lang="es-ES" dirty="0"/>
          </a:p>
          <a:p>
            <a:r>
              <a:rPr lang="es-ES" dirty="0"/>
              <a:t>Variable </a:t>
            </a:r>
            <a:r>
              <a:rPr lang="es-ES" dirty="0" err="1"/>
              <a:t>Scope</a:t>
            </a:r>
            <a:endParaRPr lang="es-ES" dirty="0"/>
          </a:p>
          <a:p>
            <a:r>
              <a:rPr lang="es-ES" dirty="0" err="1"/>
              <a:t>Nomenclature</a:t>
            </a:r>
            <a:endParaRPr lang="es-ES" dirty="0"/>
          </a:p>
          <a:p>
            <a:r>
              <a:rPr lang="es-ES" dirty="0" err="1"/>
              <a:t>Arrays</a:t>
            </a:r>
            <a:endParaRPr lang="es-ES" dirty="0"/>
          </a:p>
          <a:p>
            <a:pPr lvl="1"/>
            <a:r>
              <a:rPr lang="es-ES" dirty="0" err="1"/>
              <a:t>Declaration</a:t>
            </a:r>
            <a:endParaRPr lang="es-ES" dirty="0"/>
          </a:p>
          <a:p>
            <a:pPr lvl="1"/>
            <a:r>
              <a:rPr lang="es-ES" dirty="0" err="1"/>
              <a:t>Construction</a:t>
            </a:r>
            <a:endParaRPr lang="es-ES" dirty="0"/>
          </a:p>
          <a:p>
            <a:pPr lvl="1"/>
            <a:r>
              <a:rPr lang="es-ES" dirty="0" err="1"/>
              <a:t>Properties</a:t>
            </a:r>
            <a:endParaRPr lang="es-ES" dirty="0"/>
          </a:p>
          <a:p>
            <a:r>
              <a:rPr lang="es-ES" dirty="0" err="1"/>
              <a:t>Extending</a:t>
            </a:r>
            <a:r>
              <a:rPr lang="es-ES" dirty="0"/>
              <a:t> data </a:t>
            </a:r>
            <a:r>
              <a:rPr lang="es-ES" dirty="0" err="1"/>
              <a:t>types</a:t>
            </a:r>
            <a:endParaRPr lang="es-ES" dirty="0"/>
          </a:p>
          <a:p>
            <a:endParaRPr lang="es-AR" sz="2500" dirty="0" smtClean="0">
              <a:latin typeface="Nexa Regular" pitchFamily="50" charset="0"/>
            </a:endParaRPr>
          </a:p>
          <a:p>
            <a:pPr marL="0" indent="0">
              <a:buNone/>
            </a:pPr>
            <a:endParaRPr lang="en-US" sz="25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242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Array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construction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buNone/>
            </a:pPr>
            <a:r>
              <a:rPr lang="es-ES" sz="2200" dirty="0">
                <a:latin typeface="Courier New" pitchFamily="49" charset="0"/>
                <a:cs typeface="Courier New" pitchFamily="49" charset="0"/>
              </a:rPr>
              <a:t>&lt;IDENTIFIER VAR&gt; = new &lt;TYPE&gt;[&lt;EXPR&gt;]; </a:t>
            </a:r>
          </a:p>
          <a:p>
            <a:pPr>
              <a:buNone/>
            </a:pPr>
            <a:endParaRPr lang="es-ES" sz="1600" dirty="0"/>
          </a:p>
          <a:p>
            <a:pPr marL="0" indent="0">
              <a:buNone/>
            </a:pP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very</a:t>
            </a:r>
            <a:r>
              <a:rPr lang="es-ES" dirty="0"/>
              <a:t> </a:t>
            </a:r>
            <a:r>
              <a:rPr lang="es-ES" dirty="0" err="1"/>
              <a:t>important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type</a:t>
            </a:r>
            <a:r>
              <a:rPr lang="es-ES" dirty="0"/>
              <a:t> </a:t>
            </a:r>
            <a:r>
              <a:rPr lang="es-ES" dirty="0" err="1"/>
              <a:t>contained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declaration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variable </a:t>
            </a:r>
            <a:r>
              <a:rPr lang="es-ES" dirty="0" err="1"/>
              <a:t>corresponds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type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array</a:t>
            </a:r>
            <a:r>
              <a:rPr lang="es-ES" dirty="0"/>
              <a:t> </a:t>
            </a:r>
            <a:r>
              <a:rPr lang="es-ES" dirty="0" err="1"/>
              <a:t>being</a:t>
            </a:r>
            <a:r>
              <a:rPr lang="es-ES" dirty="0"/>
              <a:t> </a:t>
            </a:r>
            <a:r>
              <a:rPr lang="es-ES" dirty="0" err="1"/>
              <a:t>constructed</a:t>
            </a:r>
            <a:r>
              <a:rPr lang="es-ES" dirty="0"/>
              <a:t>, </a:t>
            </a:r>
            <a:r>
              <a:rPr lang="es-ES" dirty="0" err="1"/>
              <a:t>otherwise</a:t>
            </a:r>
            <a:r>
              <a:rPr lang="es-ES" dirty="0"/>
              <a:t> </a:t>
            </a:r>
            <a:r>
              <a:rPr lang="es-ES" dirty="0" err="1"/>
              <a:t>there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be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incompatibility</a:t>
            </a:r>
            <a:r>
              <a:rPr lang="es-ES" dirty="0"/>
              <a:t> error.</a:t>
            </a:r>
          </a:p>
        </p:txBody>
      </p:sp>
    </p:spTree>
    <p:extLst>
      <p:ext uri="{BB962C8B-B14F-4D97-AF65-F5344CB8AC3E}">
        <p14:creationId xmlns:p14="http://schemas.microsoft.com/office/powerpoint/2010/main" val="682770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inicialization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 marL="0" indent="0">
              <a:buNone/>
            </a:pPr>
            <a:r>
              <a:rPr lang="es-ES" b="1" dirty="0" err="1" smtClean="0"/>
              <a:t>Declaration</a:t>
            </a:r>
            <a:r>
              <a:rPr lang="es-ES" b="1" dirty="0" smtClean="0"/>
              <a:t> </a:t>
            </a:r>
            <a:r>
              <a:rPr lang="es-ES" b="1" dirty="0"/>
              <a:t>+ </a:t>
            </a:r>
            <a:r>
              <a:rPr lang="es-ES" b="1" dirty="0" err="1" smtClean="0"/>
              <a:t>Definition</a:t>
            </a:r>
            <a:endParaRPr lang="es-ES" b="1" dirty="0" smtClean="0"/>
          </a:p>
          <a:p>
            <a:pPr marL="571500" lvl="1" indent="0">
              <a:lnSpc>
                <a:spcPct val="80000"/>
              </a:lnSpc>
              <a:buNone/>
            </a:pPr>
            <a:endParaRPr lang="es-ES" sz="2000" dirty="0" smtClean="0">
              <a:solidFill>
                <a:srgbClr val="3333CC"/>
              </a:solidFill>
              <a:latin typeface="Courier New" pitchFamily="49" charset="0"/>
            </a:endParaRPr>
          </a:p>
          <a:p>
            <a:pPr marL="571500" lvl="1" indent="0">
              <a:lnSpc>
                <a:spcPct val="80000"/>
              </a:lnSpc>
              <a:buNone/>
            </a:pPr>
            <a:r>
              <a:rPr lang="es-ES" sz="2000" dirty="0" err="1" smtClean="0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s-ES" sz="2000" dirty="0">
                <a:latin typeface="Courier New" pitchFamily="49" charset="0"/>
              </a:rPr>
              <a:t>[] </a:t>
            </a:r>
            <a:r>
              <a:rPr lang="es-ES" sz="2000" dirty="0" err="1">
                <a:latin typeface="Courier New" pitchFamily="49" charset="0"/>
              </a:rPr>
              <a:t>intArray</a:t>
            </a:r>
            <a:r>
              <a:rPr lang="es-ES" sz="2000" dirty="0">
                <a:latin typeface="Courier New" pitchFamily="49" charset="0"/>
              </a:rPr>
              <a:t> = </a:t>
            </a:r>
            <a:r>
              <a:rPr lang="es-ES" sz="2000" dirty="0">
                <a:solidFill>
                  <a:srgbClr val="3333CC"/>
                </a:solidFill>
                <a:latin typeface="Courier New" pitchFamily="49" charset="0"/>
              </a:rPr>
              <a:t>new</a:t>
            </a:r>
            <a:r>
              <a:rPr lang="es-ES" sz="2000" dirty="0">
                <a:latin typeface="Courier New" pitchFamily="49" charset="0"/>
              </a:rPr>
              <a:t> </a:t>
            </a:r>
            <a:r>
              <a:rPr lang="es-ES" sz="20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s-ES" sz="2000" dirty="0">
                <a:latin typeface="Courier New" pitchFamily="49" charset="0"/>
              </a:rPr>
              <a:t>[8];</a:t>
            </a:r>
            <a:r>
              <a:rPr lang="es-ES" sz="2000" dirty="0"/>
              <a:t> </a:t>
            </a:r>
          </a:p>
          <a:p>
            <a:pPr marL="685800" lvl="2" indent="0">
              <a:lnSpc>
                <a:spcPct val="80000"/>
              </a:lnSpc>
              <a:buNone/>
            </a:pPr>
            <a:r>
              <a:rPr lang="es-ES" dirty="0" err="1">
                <a:solidFill>
                  <a:schemeClr val="bg2"/>
                </a:solidFill>
              </a:rPr>
              <a:t>Array</a:t>
            </a:r>
            <a:r>
              <a:rPr lang="es-ES" dirty="0">
                <a:solidFill>
                  <a:schemeClr val="bg2"/>
                </a:solidFill>
              </a:rPr>
              <a:t> of 8 </a:t>
            </a:r>
            <a:r>
              <a:rPr lang="es-ES" dirty="0" err="1">
                <a:solidFill>
                  <a:schemeClr val="bg2"/>
                </a:solidFill>
              </a:rPr>
              <a:t>integers</a:t>
            </a:r>
            <a:endParaRPr lang="es-ES" dirty="0">
              <a:solidFill>
                <a:schemeClr val="bg2"/>
              </a:solidFill>
            </a:endParaRPr>
          </a:p>
          <a:p>
            <a:pPr marL="571500" lvl="1" indent="0">
              <a:lnSpc>
                <a:spcPct val="80000"/>
              </a:lnSpc>
              <a:buNone/>
            </a:pPr>
            <a:r>
              <a:rPr lang="es-ES" sz="2000" dirty="0" err="1">
                <a:solidFill>
                  <a:srgbClr val="3333CC"/>
                </a:solidFill>
                <a:latin typeface="Courier New" pitchFamily="49" charset="0"/>
              </a:rPr>
              <a:t>boolean</a:t>
            </a:r>
            <a:r>
              <a:rPr lang="es-ES" sz="2000" dirty="0">
                <a:latin typeface="Courier New" pitchFamily="49" charset="0"/>
              </a:rPr>
              <a:t>[] </a:t>
            </a:r>
            <a:r>
              <a:rPr lang="es-ES" sz="2000" dirty="0" err="1">
                <a:latin typeface="Courier New" pitchFamily="49" charset="0"/>
              </a:rPr>
              <a:t>boolArray</a:t>
            </a:r>
            <a:r>
              <a:rPr lang="es-ES" sz="2000" dirty="0">
                <a:latin typeface="Courier New" pitchFamily="49" charset="0"/>
              </a:rPr>
              <a:t> = </a:t>
            </a:r>
            <a:r>
              <a:rPr lang="es-ES" sz="2000" dirty="0">
                <a:solidFill>
                  <a:srgbClr val="3333CC"/>
                </a:solidFill>
                <a:latin typeface="Courier New" pitchFamily="49" charset="0"/>
              </a:rPr>
              <a:t>new </a:t>
            </a:r>
            <a:r>
              <a:rPr lang="es-ES" sz="2000" dirty="0" err="1">
                <a:solidFill>
                  <a:srgbClr val="3333CC"/>
                </a:solidFill>
                <a:latin typeface="Courier New" pitchFamily="49" charset="0"/>
              </a:rPr>
              <a:t>boolean</a:t>
            </a:r>
            <a:r>
              <a:rPr lang="es-ES" sz="2000" dirty="0">
                <a:latin typeface="Courier New" pitchFamily="49" charset="0"/>
              </a:rPr>
              <a:t>[50]; </a:t>
            </a:r>
          </a:p>
          <a:p>
            <a:pPr lvl="1">
              <a:lnSpc>
                <a:spcPct val="80000"/>
              </a:lnSpc>
            </a:pPr>
            <a:r>
              <a:rPr lang="es-ES" dirty="0" err="1">
                <a:solidFill>
                  <a:schemeClr val="bg2"/>
                </a:solidFill>
              </a:rPr>
              <a:t>Array</a:t>
            </a:r>
            <a:r>
              <a:rPr lang="es-ES" dirty="0">
                <a:solidFill>
                  <a:schemeClr val="bg2"/>
                </a:solidFill>
              </a:rPr>
              <a:t> of 50 </a:t>
            </a:r>
            <a:r>
              <a:rPr lang="es-ES" dirty="0" err="1">
                <a:solidFill>
                  <a:schemeClr val="bg2"/>
                </a:solidFill>
              </a:rPr>
              <a:t>boolean</a:t>
            </a:r>
            <a:r>
              <a:rPr lang="es-ES" dirty="0">
                <a:solidFill>
                  <a:schemeClr val="bg2"/>
                </a:solidFill>
              </a:rPr>
              <a:t> </a:t>
            </a:r>
          </a:p>
          <a:p>
            <a:pPr>
              <a:lnSpc>
                <a:spcPct val="80000"/>
              </a:lnSpc>
            </a:pPr>
            <a:endParaRPr lang="es-ES" sz="2200" dirty="0">
              <a:solidFill>
                <a:schemeClr val="bg2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s-ES" dirty="0"/>
              <a:t>And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want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assign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values</a:t>
            </a:r>
            <a:r>
              <a:rPr lang="es-ES" dirty="0"/>
              <a:t> </a:t>
            </a:r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array</a:t>
            </a:r>
            <a:r>
              <a:rPr lang="es-ES" dirty="0"/>
              <a:t>:</a:t>
            </a:r>
          </a:p>
          <a:p>
            <a:pPr marL="571500" lvl="1" indent="0">
              <a:lnSpc>
                <a:spcPct val="80000"/>
              </a:lnSpc>
              <a:buNone/>
            </a:pPr>
            <a:endParaRPr lang="es-ES" sz="2000" dirty="0" smtClean="0">
              <a:solidFill>
                <a:srgbClr val="3333CC"/>
              </a:solidFill>
              <a:latin typeface="Courier New" pitchFamily="49" charset="0"/>
            </a:endParaRPr>
          </a:p>
          <a:p>
            <a:pPr marL="571500" lvl="1" indent="0">
              <a:lnSpc>
                <a:spcPct val="80000"/>
              </a:lnSpc>
              <a:buNone/>
            </a:pPr>
            <a:r>
              <a:rPr lang="es-ES" sz="2000" dirty="0" err="1" smtClean="0">
                <a:solidFill>
                  <a:srgbClr val="3333CC"/>
                </a:solidFill>
                <a:latin typeface="Courier New" pitchFamily="49" charset="0"/>
              </a:rPr>
              <a:t>double</a:t>
            </a:r>
            <a:r>
              <a:rPr lang="es-ES" sz="2000" dirty="0">
                <a:latin typeface="Courier New" pitchFamily="49" charset="0"/>
              </a:rPr>
              <a:t>[] </a:t>
            </a:r>
            <a:r>
              <a:rPr lang="es-ES" sz="2000" dirty="0" err="1">
                <a:latin typeface="Courier New" pitchFamily="49" charset="0"/>
              </a:rPr>
              <a:t>doubleArray</a:t>
            </a:r>
            <a:r>
              <a:rPr lang="es-ES" sz="2000" dirty="0">
                <a:latin typeface="Courier New" pitchFamily="49" charset="0"/>
              </a:rPr>
              <a:t>= {2,3.28733,5.20};</a:t>
            </a:r>
          </a:p>
          <a:p>
            <a:pPr marL="685800" lvl="2" indent="0">
              <a:lnSpc>
                <a:spcPct val="80000"/>
              </a:lnSpc>
              <a:buNone/>
            </a:pPr>
            <a:r>
              <a:rPr lang="es-ES" dirty="0" err="1">
                <a:solidFill>
                  <a:schemeClr val="bg2"/>
                </a:solidFill>
              </a:rPr>
              <a:t>Array</a:t>
            </a:r>
            <a:r>
              <a:rPr lang="es-ES" dirty="0">
                <a:solidFill>
                  <a:schemeClr val="bg2"/>
                </a:solidFill>
              </a:rPr>
              <a:t> of 4 </a:t>
            </a:r>
            <a:r>
              <a:rPr lang="es-ES" dirty="0" err="1">
                <a:solidFill>
                  <a:schemeClr val="bg2"/>
                </a:solidFill>
              </a:rPr>
              <a:t>doubles</a:t>
            </a:r>
            <a:r>
              <a:rPr lang="es-ES" dirty="0">
                <a:solidFill>
                  <a:schemeClr val="bg2"/>
                </a:solidFill>
              </a:rPr>
              <a:t>.</a:t>
            </a:r>
          </a:p>
          <a:p>
            <a:pPr marL="571500" lvl="1" indent="0">
              <a:lnSpc>
                <a:spcPct val="80000"/>
              </a:lnSpc>
              <a:buNone/>
            </a:pPr>
            <a:r>
              <a:rPr lang="es-ES" sz="20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s-ES" sz="2000" dirty="0">
                <a:latin typeface="Courier New" pitchFamily="49" charset="0"/>
              </a:rPr>
              <a:t>[] </a:t>
            </a:r>
            <a:r>
              <a:rPr lang="es-ES" sz="2000" dirty="0" err="1">
                <a:latin typeface="Courier New" pitchFamily="49" charset="0"/>
              </a:rPr>
              <a:t>intArray</a:t>
            </a:r>
            <a:r>
              <a:rPr lang="es-ES" sz="2000" dirty="0">
                <a:latin typeface="Courier New" pitchFamily="49" charset="0"/>
              </a:rPr>
              <a:t> = {1};</a:t>
            </a:r>
          </a:p>
          <a:p>
            <a:pPr lvl="1">
              <a:lnSpc>
                <a:spcPct val="80000"/>
              </a:lnSpc>
            </a:pPr>
            <a:r>
              <a:rPr lang="es-ES" dirty="0" err="1">
                <a:solidFill>
                  <a:schemeClr val="bg2"/>
                </a:solidFill>
              </a:rPr>
              <a:t>Array</a:t>
            </a:r>
            <a:r>
              <a:rPr lang="es-ES" dirty="0">
                <a:solidFill>
                  <a:schemeClr val="bg2"/>
                </a:solidFill>
              </a:rPr>
              <a:t> of 1 </a:t>
            </a:r>
            <a:r>
              <a:rPr lang="es-ES" dirty="0" err="1">
                <a:solidFill>
                  <a:schemeClr val="bg2"/>
                </a:solidFill>
              </a:rPr>
              <a:t>integer</a:t>
            </a:r>
            <a:r>
              <a:rPr lang="es-ES" dirty="0">
                <a:solidFill>
                  <a:schemeClr val="bg2"/>
                </a:solidFill>
              </a:rPr>
              <a:t>.</a:t>
            </a:r>
          </a:p>
          <a:p>
            <a:pPr marL="0" indent="0">
              <a:buNone/>
            </a:pP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335877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Accessing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elements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buNone/>
              <a:defRPr/>
            </a:pPr>
            <a:r>
              <a:rPr lang="es-ES" sz="2200" dirty="0">
                <a:latin typeface="Courier New" charset="0"/>
              </a:rPr>
              <a:t>&lt;IDENTIFIER VAR&gt;[&lt;EXPR&gt;]</a:t>
            </a:r>
          </a:p>
          <a:p>
            <a:pPr>
              <a:buNone/>
              <a:defRPr/>
            </a:pPr>
            <a:endParaRPr lang="es-ES" dirty="0">
              <a:latin typeface="Courier New" charset="0"/>
            </a:endParaRPr>
          </a:p>
          <a:p>
            <a:pPr marL="0" indent="0">
              <a:buNone/>
              <a:defRPr/>
            </a:pPr>
            <a:r>
              <a:rPr lang="es-ES" dirty="0" err="1"/>
              <a:t>Please</a:t>
            </a:r>
            <a:r>
              <a:rPr lang="es-ES" dirty="0"/>
              <a:t> </a:t>
            </a:r>
            <a:r>
              <a:rPr lang="es-ES" dirty="0" err="1"/>
              <a:t>remember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elements</a:t>
            </a:r>
            <a:r>
              <a:rPr lang="es-ES" dirty="0"/>
              <a:t> are </a:t>
            </a:r>
            <a:r>
              <a:rPr lang="es-ES" dirty="0" err="1"/>
              <a:t>numbered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0 and </a:t>
            </a:r>
            <a:r>
              <a:rPr lang="es-ES" dirty="0" err="1"/>
              <a:t>on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2067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Accessing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elements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 marL="0" indent="0">
              <a:buNone/>
            </a:pPr>
            <a:r>
              <a:rPr lang="es-ES" b="1" dirty="0" err="1"/>
              <a:t>Examples</a:t>
            </a:r>
            <a:r>
              <a:rPr lang="es-ES" b="1" dirty="0"/>
              <a:t>:</a:t>
            </a:r>
          </a:p>
          <a:p>
            <a:pPr marL="0" indent="0">
              <a:buNone/>
            </a:pPr>
            <a:endParaRPr lang="es-ES" sz="2200" dirty="0" smtClean="0">
              <a:latin typeface="Courier New" pitchFamily="49" charset="0"/>
            </a:endParaRPr>
          </a:p>
          <a:p>
            <a:pPr marL="0" indent="0">
              <a:buNone/>
            </a:pPr>
            <a:r>
              <a:rPr lang="es-ES" sz="2200" dirty="0" err="1" smtClean="0">
                <a:latin typeface="Courier New" pitchFamily="49" charset="0"/>
              </a:rPr>
              <a:t>intArray</a:t>
            </a:r>
            <a:r>
              <a:rPr lang="es-ES" sz="2200" dirty="0" smtClean="0">
                <a:latin typeface="Courier New" pitchFamily="49" charset="0"/>
              </a:rPr>
              <a:t>[0</a:t>
            </a:r>
            <a:r>
              <a:rPr lang="es-ES" sz="2200" dirty="0">
                <a:latin typeface="Courier New" pitchFamily="49" charset="0"/>
              </a:rPr>
              <a:t>] = 10; </a:t>
            </a:r>
            <a:r>
              <a:rPr lang="es-ES" sz="2200" dirty="0">
                <a:solidFill>
                  <a:srgbClr val="1FA0BE"/>
                </a:solidFill>
                <a:latin typeface="Courier New" pitchFamily="49" charset="0"/>
              </a:rPr>
              <a:t>// </a:t>
            </a:r>
            <a:r>
              <a:rPr lang="es-ES" sz="2200" dirty="0" err="1">
                <a:solidFill>
                  <a:srgbClr val="1FA0BE"/>
                </a:solidFill>
                <a:latin typeface="Courier New" pitchFamily="49" charset="0"/>
              </a:rPr>
              <a:t>Assign</a:t>
            </a:r>
            <a:r>
              <a:rPr lang="es-ES" sz="2200" dirty="0">
                <a:solidFill>
                  <a:srgbClr val="1FA0BE"/>
                </a:solidFill>
                <a:latin typeface="Courier New" pitchFamily="49" charset="0"/>
              </a:rPr>
              <a:t> 10 </a:t>
            </a:r>
            <a:r>
              <a:rPr lang="es-ES" sz="2200" dirty="0" err="1">
                <a:solidFill>
                  <a:srgbClr val="1FA0BE"/>
                </a:solidFill>
                <a:latin typeface="Courier New" pitchFamily="49" charset="0"/>
              </a:rPr>
              <a:t>to</a:t>
            </a:r>
            <a:r>
              <a:rPr lang="es-ES" sz="2200" dirty="0">
                <a:solidFill>
                  <a:srgbClr val="1FA0BE"/>
                </a:solidFill>
                <a:latin typeface="Courier New" pitchFamily="49" charset="0"/>
              </a:rPr>
              <a:t> </a:t>
            </a:r>
            <a:r>
              <a:rPr lang="es-ES" sz="2200" dirty="0" err="1">
                <a:solidFill>
                  <a:srgbClr val="1FA0BE"/>
                </a:solidFill>
                <a:latin typeface="Courier New" pitchFamily="49" charset="0"/>
              </a:rPr>
              <a:t>first</a:t>
            </a:r>
            <a:r>
              <a:rPr lang="es-ES" sz="2200" dirty="0">
                <a:solidFill>
                  <a:srgbClr val="1FA0BE"/>
                </a:solidFill>
                <a:latin typeface="Courier New" pitchFamily="49" charset="0"/>
              </a:rPr>
              <a:t> </a:t>
            </a:r>
            <a:r>
              <a:rPr lang="es-ES" sz="2200" dirty="0" err="1">
                <a:solidFill>
                  <a:srgbClr val="1FA0BE"/>
                </a:solidFill>
                <a:latin typeface="Courier New" pitchFamily="49" charset="0"/>
              </a:rPr>
              <a:t>element</a:t>
            </a:r>
            <a:endParaRPr lang="es-ES" sz="2200" dirty="0">
              <a:solidFill>
                <a:srgbClr val="1FA0BE"/>
              </a:solidFill>
              <a:latin typeface="Courier New" pitchFamily="49" charset="0"/>
            </a:endParaRPr>
          </a:p>
          <a:p>
            <a:pPr marL="0" indent="0">
              <a:buNone/>
            </a:pPr>
            <a:r>
              <a:rPr lang="es-ES" sz="2200" dirty="0" err="1">
                <a:latin typeface="Courier New" pitchFamily="49" charset="0"/>
              </a:rPr>
              <a:t>intArray</a:t>
            </a:r>
            <a:r>
              <a:rPr lang="es-ES" sz="2200" dirty="0">
                <a:latin typeface="Courier New" pitchFamily="49" charset="0"/>
              </a:rPr>
              <a:t>[1] = 10 + </a:t>
            </a:r>
            <a:r>
              <a:rPr lang="es-ES" sz="2200" dirty="0" err="1">
                <a:latin typeface="Courier New" pitchFamily="49" charset="0"/>
              </a:rPr>
              <a:t>intArray</a:t>
            </a:r>
            <a:r>
              <a:rPr lang="es-ES" sz="2200" dirty="0">
                <a:latin typeface="Courier New" pitchFamily="49" charset="0"/>
              </a:rPr>
              <a:t>[0]; </a:t>
            </a:r>
            <a:r>
              <a:rPr lang="es-ES" sz="2200" dirty="0">
                <a:solidFill>
                  <a:srgbClr val="1FA0BE"/>
                </a:solidFill>
                <a:latin typeface="Courier New" pitchFamily="49" charset="0"/>
              </a:rPr>
              <a:t>// </a:t>
            </a:r>
            <a:r>
              <a:rPr lang="es-ES" sz="2200" dirty="0" err="1">
                <a:solidFill>
                  <a:srgbClr val="1FA0BE"/>
                </a:solidFill>
                <a:latin typeface="Courier New" pitchFamily="49" charset="0"/>
              </a:rPr>
              <a:t>Assign</a:t>
            </a:r>
            <a:r>
              <a:rPr lang="es-ES" sz="2200" dirty="0">
                <a:solidFill>
                  <a:srgbClr val="1FA0BE"/>
                </a:solidFill>
                <a:latin typeface="Courier New" pitchFamily="49" charset="0"/>
              </a:rPr>
              <a:t> </a:t>
            </a:r>
            <a:r>
              <a:rPr lang="es-ES" sz="2200" dirty="0" err="1">
                <a:solidFill>
                  <a:srgbClr val="1FA0BE"/>
                </a:solidFill>
                <a:latin typeface="Courier New" pitchFamily="49" charset="0"/>
              </a:rPr>
              <a:t>to</a:t>
            </a:r>
            <a:r>
              <a:rPr lang="es-ES" sz="2200" dirty="0">
                <a:solidFill>
                  <a:srgbClr val="1FA0BE"/>
                </a:solidFill>
                <a:latin typeface="Courier New" pitchFamily="49" charset="0"/>
              </a:rPr>
              <a:t> </a:t>
            </a:r>
            <a:r>
              <a:rPr lang="es-ES" sz="2200" dirty="0" err="1">
                <a:solidFill>
                  <a:srgbClr val="1FA0BE"/>
                </a:solidFill>
                <a:latin typeface="Courier New" pitchFamily="49" charset="0"/>
              </a:rPr>
              <a:t>second</a:t>
            </a:r>
            <a:r>
              <a:rPr lang="es-ES" sz="2200" dirty="0">
                <a:solidFill>
                  <a:srgbClr val="1FA0BE"/>
                </a:solidFill>
                <a:latin typeface="Courier New" pitchFamily="49" charset="0"/>
              </a:rPr>
              <a:t> </a:t>
            </a:r>
            <a:r>
              <a:rPr lang="es-ES" sz="2200" dirty="0" err="1">
                <a:solidFill>
                  <a:srgbClr val="1FA0BE"/>
                </a:solidFill>
                <a:latin typeface="Courier New" pitchFamily="49" charset="0"/>
              </a:rPr>
              <a:t>element</a:t>
            </a:r>
            <a:r>
              <a:rPr lang="es-ES" sz="2200" dirty="0">
                <a:solidFill>
                  <a:srgbClr val="1FA0BE"/>
                </a:solidFill>
                <a:latin typeface="Courier New" pitchFamily="49" charset="0"/>
              </a:rPr>
              <a:t> 10 plus </a:t>
            </a:r>
            <a:r>
              <a:rPr lang="es-ES" sz="2200" dirty="0" err="1">
                <a:solidFill>
                  <a:srgbClr val="1FA0BE"/>
                </a:solidFill>
                <a:latin typeface="Courier New" pitchFamily="49" charset="0"/>
              </a:rPr>
              <a:t>the</a:t>
            </a:r>
            <a:r>
              <a:rPr lang="es-ES" sz="2200" dirty="0">
                <a:solidFill>
                  <a:srgbClr val="1FA0BE"/>
                </a:solidFill>
                <a:latin typeface="Courier New" pitchFamily="49" charset="0"/>
              </a:rPr>
              <a:t> </a:t>
            </a:r>
            <a:r>
              <a:rPr lang="es-ES" sz="2200" dirty="0" err="1">
                <a:solidFill>
                  <a:srgbClr val="1FA0BE"/>
                </a:solidFill>
                <a:latin typeface="Courier New" pitchFamily="49" charset="0"/>
              </a:rPr>
              <a:t>value</a:t>
            </a:r>
            <a:r>
              <a:rPr lang="es-ES" sz="2200" dirty="0">
                <a:solidFill>
                  <a:srgbClr val="1FA0BE"/>
                </a:solidFill>
                <a:latin typeface="Courier New" pitchFamily="49" charset="0"/>
              </a:rPr>
              <a:t> of </a:t>
            </a:r>
            <a:r>
              <a:rPr lang="es-ES" sz="2200" dirty="0" err="1">
                <a:solidFill>
                  <a:srgbClr val="1FA0BE"/>
                </a:solidFill>
                <a:latin typeface="Courier New" pitchFamily="49" charset="0"/>
              </a:rPr>
              <a:t>the</a:t>
            </a:r>
            <a:r>
              <a:rPr lang="es-ES" sz="2200" dirty="0">
                <a:solidFill>
                  <a:srgbClr val="1FA0BE"/>
                </a:solidFill>
                <a:latin typeface="Courier New" pitchFamily="49" charset="0"/>
              </a:rPr>
              <a:t> </a:t>
            </a:r>
            <a:r>
              <a:rPr lang="es-ES" sz="2200" dirty="0" err="1">
                <a:solidFill>
                  <a:srgbClr val="1FA0BE"/>
                </a:solidFill>
                <a:latin typeface="Courier New" pitchFamily="49" charset="0"/>
              </a:rPr>
              <a:t>first</a:t>
            </a:r>
            <a:r>
              <a:rPr lang="es-ES" sz="2200" dirty="0">
                <a:solidFill>
                  <a:srgbClr val="1FA0BE"/>
                </a:solidFill>
                <a:latin typeface="Courier New" pitchFamily="49" charset="0"/>
              </a:rPr>
              <a:t> </a:t>
            </a:r>
            <a:r>
              <a:rPr lang="es-ES" sz="2200" dirty="0" err="1">
                <a:solidFill>
                  <a:srgbClr val="1FA0BE"/>
                </a:solidFill>
                <a:latin typeface="Courier New" pitchFamily="49" charset="0"/>
              </a:rPr>
              <a:t>element</a:t>
            </a:r>
            <a:r>
              <a:rPr lang="es-ES" sz="2200" dirty="0">
                <a:solidFill>
                  <a:srgbClr val="1FA0BE"/>
                </a:solidFill>
                <a:latin typeface="Courier New" pitchFamily="49" charset="0"/>
              </a:rPr>
              <a:t> (10)</a:t>
            </a:r>
          </a:p>
          <a:p>
            <a:pPr marL="0" indent="0">
              <a:buNone/>
            </a:pPr>
            <a:r>
              <a:rPr lang="es-ES" sz="2200" dirty="0" err="1">
                <a:latin typeface="Courier New" pitchFamily="49" charset="0"/>
              </a:rPr>
              <a:t>intArray</a:t>
            </a:r>
            <a:r>
              <a:rPr lang="es-ES" sz="2200" dirty="0">
                <a:latin typeface="Courier New" pitchFamily="49" charset="0"/>
              </a:rPr>
              <a:t>[6 + 1] = 35; </a:t>
            </a:r>
            <a:r>
              <a:rPr lang="es-ES" sz="2200" dirty="0">
                <a:solidFill>
                  <a:srgbClr val="1FA0BE"/>
                </a:solidFill>
                <a:latin typeface="Courier New" pitchFamily="49" charset="0"/>
              </a:rPr>
              <a:t>// </a:t>
            </a:r>
            <a:r>
              <a:rPr lang="es-ES" sz="2200" dirty="0" err="1">
                <a:solidFill>
                  <a:srgbClr val="1FA0BE"/>
                </a:solidFill>
                <a:latin typeface="Courier New" pitchFamily="49" charset="0"/>
              </a:rPr>
              <a:t>Assign</a:t>
            </a:r>
            <a:r>
              <a:rPr lang="es-ES" sz="2200" dirty="0">
                <a:solidFill>
                  <a:srgbClr val="1FA0BE"/>
                </a:solidFill>
                <a:latin typeface="Courier New" pitchFamily="49" charset="0"/>
              </a:rPr>
              <a:t> 35 </a:t>
            </a:r>
            <a:r>
              <a:rPr lang="es-ES" sz="2200" dirty="0" err="1">
                <a:solidFill>
                  <a:srgbClr val="1FA0BE"/>
                </a:solidFill>
                <a:latin typeface="Courier New" pitchFamily="49" charset="0"/>
              </a:rPr>
              <a:t>to</a:t>
            </a:r>
            <a:r>
              <a:rPr lang="es-ES" sz="2200" dirty="0">
                <a:solidFill>
                  <a:srgbClr val="1FA0BE"/>
                </a:solidFill>
                <a:latin typeface="Courier New" pitchFamily="49" charset="0"/>
              </a:rPr>
              <a:t> </a:t>
            </a:r>
            <a:r>
              <a:rPr lang="es-ES" sz="2200" dirty="0" err="1">
                <a:solidFill>
                  <a:srgbClr val="1FA0BE"/>
                </a:solidFill>
                <a:latin typeface="Courier New" pitchFamily="49" charset="0"/>
              </a:rPr>
              <a:t>last</a:t>
            </a:r>
            <a:r>
              <a:rPr lang="es-ES" sz="2200" dirty="0">
                <a:solidFill>
                  <a:srgbClr val="1FA0BE"/>
                </a:solidFill>
                <a:latin typeface="Courier New" pitchFamily="49" charset="0"/>
              </a:rPr>
              <a:t> </a:t>
            </a:r>
            <a:r>
              <a:rPr lang="es-ES" sz="2200" dirty="0" err="1">
                <a:solidFill>
                  <a:srgbClr val="1FA0BE"/>
                </a:solidFill>
                <a:latin typeface="Courier New" pitchFamily="49" charset="0"/>
              </a:rPr>
              <a:t>element</a:t>
            </a:r>
            <a:endParaRPr lang="es-ES" sz="2200" dirty="0">
              <a:solidFill>
                <a:srgbClr val="1FA0BE"/>
              </a:solidFill>
              <a:latin typeface="Courier New" pitchFamily="49" charset="0"/>
            </a:endParaRPr>
          </a:p>
          <a:p>
            <a:pPr marL="0" indent="0">
              <a:buNone/>
            </a:pPr>
            <a:r>
              <a:rPr lang="es-ES" sz="2200" dirty="0" err="1">
                <a:latin typeface="Courier New" pitchFamily="49" charset="0"/>
              </a:rPr>
              <a:t>intArray</a:t>
            </a:r>
            <a:r>
              <a:rPr lang="es-ES" sz="2200" dirty="0">
                <a:latin typeface="Courier New" pitchFamily="49" charset="0"/>
              </a:rPr>
              <a:t>[8] = 35; </a:t>
            </a:r>
            <a:r>
              <a:rPr lang="es-ES" sz="2200" dirty="0">
                <a:solidFill>
                  <a:srgbClr val="1FA0BE"/>
                </a:solidFill>
                <a:latin typeface="Courier New" pitchFamily="49" charset="0"/>
              </a:rPr>
              <a:t>// </a:t>
            </a:r>
            <a:r>
              <a:rPr lang="es-ES" sz="2200" dirty="0" err="1">
                <a:solidFill>
                  <a:srgbClr val="1FA0BE"/>
                </a:solidFill>
                <a:latin typeface="Courier New" pitchFamily="49" charset="0"/>
              </a:rPr>
              <a:t>Wrong</a:t>
            </a:r>
            <a:r>
              <a:rPr lang="es-ES" sz="2200" dirty="0">
                <a:solidFill>
                  <a:srgbClr val="1FA0BE"/>
                </a:solidFill>
                <a:latin typeface="Courier New" pitchFamily="49" charset="0"/>
              </a:rPr>
              <a:t>, </a:t>
            </a:r>
            <a:r>
              <a:rPr lang="es-ES" sz="2200" dirty="0" err="1">
                <a:solidFill>
                  <a:srgbClr val="1FA0BE"/>
                </a:solidFill>
                <a:latin typeface="Courier New" pitchFamily="49" charset="0"/>
              </a:rPr>
              <a:t>out</a:t>
            </a:r>
            <a:r>
              <a:rPr lang="es-ES" sz="2200" dirty="0">
                <a:solidFill>
                  <a:srgbClr val="1FA0BE"/>
                </a:solidFill>
                <a:latin typeface="Courier New" pitchFamily="49" charset="0"/>
              </a:rPr>
              <a:t> of </a:t>
            </a:r>
            <a:r>
              <a:rPr lang="es-ES" sz="2200" dirty="0" err="1">
                <a:solidFill>
                  <a:srgbClr val="1FA0BE"/>
                </a:solidFill>
                <a:latin typeface="Courier New" pitchFamily="49" charset="0"/>
              </a:rPr>
              <a:t>index</a:t>
            </a:r>
            <a:r>
              <a:rPr lang="es-ES" sz="2200" dirty="0">
                <a:solidFill>
                  <a:srgbClr val="1FA0BE"/>
                </a:solidFill>
                <a:latin typeface="Courier New" pitchFamily="49" charset="0"/>
              </a:rPr>
              <a:t>!</a:t>
            </a:r>
          </a:p>
          <a:p>
            <a:pPr marL="0" indent="0">
              <a:buNone/>
            </a:pPr>
            <a:r>
              <a:rPr lang="es-ES" sz="2200" dirty="0" err="1">
                <a:latin typeface="Courier New" pitchFamily="49" charset="0"/>
              </a:rPr>
              <a:t>intArray</a:t>
            </a:r>
            <a:r>
              <a:rPr lang="es-ES" sz="2200" dirty="0">
                <a:latin typeface="Courier New" pitchFamily="49" charset="0"/>
              </a:rPr>
              <a:t>[-2] = 35; </a:t>
            </a:r>
            <a:r>
              <a:rPr lang="es-ES" sz="2200" dirty="0">
                <a:solidFill>
                  <a:srgbClr val="1FA0BE"/>
                </a:solidFill>
                <a:latin typeface="Courier New" pitchFamily="49" charset="0"/>
              </a:rPr>
              <a:t>// </a:t>
            </a:r>
            <a:r>
              <a:rPr lang="es-ES" sz="2200" dirty="0" err="1">
                <a:solidFill>
                  <a:srgbClr val="1FA0BE"/>
                </a:solidFill>
                <a:latin typeface="Courier New" pitchFamily="49" charset="0"/>
              </a:rPr>
              <a:t>Wrong</a:t>
            </a:r>
            <a:r>
              <a:rPr lang="es-ES" sz="2200" dirty="0">
                <a:solidFill>
                  <a:srgbClr val="1FA0BE"/>
                </a:solidFill>
                <a:latin typeface="Courier New" pitchFamily="49" charset="0"/>
              </a:rPr>
              <a:t>, no </a:t>
            </a:r>
            <a:r>
              <a:rPr lang="es-ES" sz="2200" dirty="0" err="1">
                <a:solidFill>
                  <a:srgbClr val="1FA0BE"/>
                </a:solidFill>
                <a:latin typeface="Courier New" pitchFamily="49" charset="0"/>
              </a:rPr>
              <a:t>negative</a:t>
            </a:r>
            <a:r>
              <a:rPr lang="es-ES" sz="2200" dirty="0">
                <a:solidFill>
                  <a:srgbClr val="1FA0BE"/>
                </a:solidFill>
                <a:latin typeface="Courier New" pitchFamily="49" charset="0"/>
              </a:rPr>
              <a:t> </a:t>
            </a:r>
            <a:r>
              <a:rPr lang="es-ES" sz="2200" dirty="0" err="1">
                <a:solidFill>
                  <a:srgbClr val="1FA0BE"/>
                </a:solidFill>
                <a:latin typeface="Courier New" pitchFamily="49" charset="0"/>
              </a:rPr>
              <a:t>index</a:t>
            </a:r>
            <a:r>
              <a:rPr lang="es-ES" sz="2200" dirty="0">
                <a:solidFill>
                  <a:srgbClr val="1FA0BE"/>
                </a:solidFill>
                <a:latin typeface="Courier New" pitchFamily="49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62306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Let’s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Debug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 marL="0" indent="0">
              <a:buNone/>
              <a:defRPr/>
            </a:pPr>
            <a:r>
              <a:rPr lang="es-ES" b="1" dirty="0" err="1"/>
              <a:t>Examples</a:t>
            </a:r>
            <a:r>
              <a:rPr lang="es-ES" b="1" dirty="0" smtClean="0"/>
              <a:t>:</a:t>
            </a:r>
          </a:p>
          <a:p>
            <a:pPr marL="0" indent="0">
              <a:buNone/>
              <a:defRPr/>
            </a:pPr>
            <a:endParaRPr lang="es-ES" b="1" dirty="0"/>
          </a:p>
          <a:p>
            <a:pPr>
              <a:buNone/>
              <a:defRPr/>
            </a:pPr>
            <a:r>
              <a:rPr lang="es-ES" sz="2200" dirty="0" err="1">
                <a:latin typeface="Courier New" charset="0"/>
              </a:rPr>
              <a:t>int</a:t>
            </a:r>
            <a:r>
              <a:rPr lang="es-ES" sz="2200" dirty="0">
                <a:latin typeface="Courier New" charset="0"/>
              </a:rPr>
              <a:t> </a:t>
            </a:r>
            <a:r>
              <a:rPr lang="es-ES" sz="2200" dirty="0" err="1">
                <a:latin typeface="Courier New" charset="0"/>
              </a:rPr>
              <a:t>arr</a:t>
            </a:r>
            <a:r>
              <a:rPr lang="es-ES" sz="2200" dirty="0">
                <a:latin typeface="Courier New" charset="0"/>
              </a:rPr>
              <a:t>[] = new </a:t>
            </a:r>
            <a:r>
              <a:rPr lang="es-ES" sz="2200" dirty="0" err="1">
                <a:latin typeface="Courier New" charset="0"/>
              </a:rPr>
              <a:t>int</a:t>
            </a:r>
            <a:r>
              <a:rPr lang="es-ES" sz="2200" dirty="0">
                <a:latin typeface="Courier New" charset="0"/>
              </a:rPr>
              <a:t> [4]</a:t>
            </a:r>
          </a:p>
          <a:p>
            <a:pPr>
              <a:buNone/>
              <a:defRPr/>
            </a:pPr>
            <a:r>
              <a:rPr lang="es-ES" sz="2200" dirty="0" err="1">
                <a:latin typeface="Courier New" charset="0"/>
              </a:rPr>
              <a:t>arr</a:t>
            </a:r>
            <a:r>
              <a:rPr lang="es-ES" sz="2200" dirty="0">
                <a:latin typeface="Courier New" charset="0"/>
              </a:rPr>
              <a:t>[0] = 1</a:t>
            </a:r>
          </a:p>
          <a:p>
            <a:pPr>
              <a:buNone/>
              <a:defRPr/>
            </a:pPr>
            <a:r>
              <a:rPr lang="es-ES" sz="2200" dirty="0" err="1">
                <a:latin typeface="Courier New" charset="0"/>
              </a:rPr>
              <a:t>arr</a:t>
            </a:r>
            <a:r>
              <a:rPr lang="es-ES" sz="2200" dirty="0">
                <a:latin typeface="Courier New" charset="0"/>
              </a:rPr>
              <a:t>[1] = </a:t>
            </a:r>
            <a:r>
              <a:rPr lang="es-ES" sz="2200" dirty="0" err="1">
                <a:latin typeface="Courier New" charset="0"/>
              </a:rPr>
              <a:t>arr</a:t>
            </a:r>
            <a:r>
              <a:rPr lang="es-ES" sz="2200" dirty="0">
                <a:latin typeface="Courier New" charset="0"/>
              </a:rPr>
              <a:t>[0] + 4</a:t>
            </a:r>
          </a:p>
          <a:p>
            <a:pPr>
              <a:buNone/>
              <a:defRPr/>
            </a:pPr>
            <a:r>
              <a:rPr lang="es-ES" sz="2200" dirty="0" err="1">
                <a:latin typeface="Courier New" charset="0"/>
              </a:rPr>
              <a:t>arr</a:t>
            </a:r>
            <a:r>
              <a:rPr lang="es-ES" sz="2200" dirty="0">
                <a:latin typeface="Courier New" charset="0"/>
              </a:rPr>
              <a:t>[2] = (</a:t>
            </a:r>
            <a:r>
              <a:rPr lang="es-ES" sz="2200" dirty="0" err="1">
                <a:latin typeface="Courier New" charset="0"/>
              </a:rPr>
              <a:t>arr</a:t>
            </a:r>
            <a:r>
              <a:rPr lang="es-ES" sz="2200" dirty="0">
                <a:latin typeface="Courier New" charset="0"/>
              </a:rPr>
              <a:t>[1] / </a:t>
            </a:r>
            <a:r>
              <a:rPr lang="es-ES" sz="2200" dirty="0" err="1">
                <a:latin typeface="Courier New" charset="0"/>
              </a:rPr>
              <a:t>arr</a:t>
            </a:r>
            <a:r>
              <a:rPr lang="es-ES" sz="2200" dirty="0">
                <a:latin typeface="Courier New" charset="0"/>
              </a:rPr>
              <a:t>[0]) % 5</a:t>
            </a:r>
          </a:p>
          <a:p>
            <a:pPr>
              <a:buNone/>
              <a:defRPr/>
            </a:pPr>
            <a:r>
              <a:rPr lang="es-ES" sz="2200" dirty="0" err="1">
                <a:latin typeface="Courier New" charset="0"/>
              </a:rPr>
              <a:t>arr</a:t>
            </a:r>
            <a:r>
              <a:rPr lang="es-ES" sz="2200" dirty="0">
                <a:latin typeface="Courier New" charset="0"/>
              </a:rPr>
              <a:t>[3] = </a:t>
            </a:r>
            <a:r>
              <a:rPr lang="es-ES" sz="2200" dirty="0" err="1">
                <a:latin typeface="Courier New" charset="0"/>
              </a:rPr>
              <a:t>arr</a:t>
            </a:r>
            <a:r>
              <a:rPr lang="es-ES" sz="2200" dirty="0">
                <a:latin typeface="Courier New" charset="0"/>
              </a:rPr>
              <a:t>[3] - 2</a:t>
            </a:r>
            <a:endParaRPr lang="es-ES" sz="2200" dirty="0">
              <a:solidFill>
                <a:schemeClr val="bg2"/>
              </a:solidFill>
              <a:latin typeface="Courier New" charset="0"/>
            </a:endParaRPr>
          </a:p>
          <a:p>
            <a:pPr>
              <a:buNone/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4534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432048" y="0"/>
            <a:ext cx="8711952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2048" y="0"/>
            <a:ext cx="853244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smtClean="0">
                <a:latin typeface="Nexa Bold" pitchFamily="50" charset="0"/>
              </a:rPr>
              <a:t>Short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practice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s-ES" b="1" dirty="0" err="1"/>
              <a:t>Let</a:t>
            </a:r>
            <a:r>
              <a:rPr lang="es-ES" altLang="es-ES" b="1" dirty="0" err="1"/>
              <a:t>’</a:t>
            </a:r>
            <a:r>
              <a:rPr lang="es-ES" b="1" dirty="0" err="1"/>
              <a:t>s</a:t>
            </a:r>
            <a:r>
              <a:rPr lang="es-ES" b="1" dirty="0"/>
              <a:t> </a:t>
            </a:r>
            <a:r>
              <a:rPr lang="es-ES" b="1" dirty="0" err="1"/>
              <a:t>create</a:t>
            </a:r>
            <a:r>
              <a:rPr lang="es-ES" b="1" dirty="0"/>
              <a:t> a Java </a:t>
            </a:r>
            <a:r>
              <a:rPr lang="es-ES" b="1" dirty="0" err="1"/>
              <a:t>application</a:t>
            </a:r>
            <a:r>
              <a:rPr lang="es-ES" b="1" dirty="0"/>
              <a:t> </a:t>
            </a:r>
            <a:r>
              <a:rPr lang="es-ES" b="1" dirty="0" err="1"/>
              <a:t>that</a:t>
            </a:r>
            <a:r>
              <a:rPr lang="es-ES" b="1" dirty="0"/>
              <a:t>: </a:t>
            </a:r>
            <a:endParaRPr lang="es-ES" b="1" dirty="0" smtClean="0"/>
          </a:p>
          <a:p>
            <a:pPr marL="0" indent="0">
              <a:lnSpc>
                <a:spcPct val="90000"/>
              </a:lnSpc>
              <a:buNone/>
            </a:pPr>
            <a:endParaRPr lang="es-ES" b="1" dirty="0" smtClean="0"/>
          </a:p>
          <a:p>
            <a:pPr>
              <a:lnSpc>
                <a:spcPct val="90000"/>
              </a:lnSpc>
            </a:pPr>
            <a:r>
              <a:rPr lang="es-ES" dirty="0" err="1" smtClean="0"/>
              <a:t>Creates</a:t>
            </a:r>
            <a:r>
              <a:rPr lang="es-ES" dirty="0" smtClean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array</a:t>
            </a:r>
            <a:r>
              <a:rPr lang="es-ES" dirty="0"/>
              <a:t> </a:t>
            </a:r>
            <a:r>
              <a:rPr lang="es-ES" dirty="0" err="1"/>
              <a:t>called</a:t>
            </a:r>
            <a:r>
              <a:rPr lang="es-ES" dirty="0"/>
              <a:t> </a:t>
            </a:r>
            <a:r>
              <a:rPr lang="ja-JP" altLang="es-ES" dirty="0"/>
              <a:t>“</a:t>
            </a:r>
            <a:r>
              <a:rPr lang="es-ES" altLang="ja-JP" dirty="0"/>
              <a:t>grades</a:t>
            </a:r>
            <a:r>
              <a:rPr lang="ja-JP" altLang="es-ES" dirty="0"/>
              <a:t>”</a:t>
            </a:r>
            <a:r>
              <a:rPr lang="es-ES" altLang="ja-JP" dirty="0"/>
              <a:t> </a:t>
            </a:r>
            <a:r>
              <a:rPr lang="es-ES" altLang="ja-JP" dirty="0" err="1"/>
              <a:t>with</a:t>
            </a:r>
            <a:r>
              <a:rPr lang="es-ES" altLang="ja-JP" dirty="0"/>
              <a:t> 5 </a:t>
            </a:r>
            <a:r>
              <a:rPr lang="es-ES" altLang="ja-JP" dirty="0" err="1"/>
              <a:t>integers</a:t>
            </a:r>
            <a:r>
              <a:rPr lang="es-ES" altLang="ja-JP" dirty="0"/>
              <a:t> </a:t>
            </a:r>
            <a:r>
              <a:rPr lang="es-ES" altLang="ja-JP" dirty="0" err="1"/>
              <a:t>that</a:t>
            </a:r>
            <a:r>
              <a:rPr lang="es-ES" altLang="ja-JP" dirty="0"/>
              <a:t> </a:t>
            </a:r>
            <a:r>
              <a:rPr lang="es-ES" altLang="ja-JP" dirty="0" err="1"/>
              <a:t>will</a:t>
            </a:r>
            <a:r>
              <a:rPr lang="es-ES" altLang="ja-JP" dirty="0"/>
              <a:t> </a:t>
            </a:r>
            <a:r>
              <a:rPr lang="es-ES" altLang="ja-JP" dirty="0" err="1"/>
              <a:t>store</a:t>
            </a:r>
            <a:r>
              <a:rPr lang="es-ES" altLang="ja-JP" dirty="0"/>
              <a:t> </a:t>
            </a:r>
            <a:r>
              <a:rPr lang="es-ES" altLang="ja-JP" dirty="0" err="1"/>
              <a:t>students</a:t>
            </a:r>
            <a:r>
              <a:rPr lang="es-ES" altLang="ja-JP" dirty="0"/>
              <a:t>’ </a:t>
            </a:r>
            <a:r>
              <a:rPr lang="es-ES" altLang="ja-JP" dirty="0" smtClean="0"/>
              <a:t>grades</a:t>
            </a:r>
          </a:p>
          <a:p>
            <a:pPr lvl="1">
              <a:lnSpc>
                <a:spcPct val="90000"/>
              </a:lnSpc>
            </a:pPr>
            <a:r>
              <a:rPr lang="es-ES" dirty="0" smtClean="0"/>
              <a:t>Declare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integer</a:t>
            </a:r>
            <a:r>
              <a:rPr lang="es-ES" dirty="0"/>
              <a:t> </a:t>
            </a:r>
            <a:r>
              <a:rPr lang="es-ES" dirty="0" err="1"/>
              <a:t>array</a:t>
            </a:r>
            <a:r>
              <a:rPr lang="es-ES" dirty="0"/>
              <a:t> </a:t>
            </a:r>
            <a:r>
              <a:rPr lang="ja-JP" altLang="es-ES" dirty="0"/>
              <a:t>“</a:t>
            </a:r>
            <a:r>
              <a:rPr lang="es-ES" altLang="ja-JP" dirty="0"/>
              <a:t>grades</a:t>
            </a:r>
            <a:r>
              <a:rPr lang="ja-JP" altLang="es-ES" dirty="0" smtClean="0"/>
              <a:t>”</a:t>
            </a:r>
            <a:endParaRPr lang="es-ES" altLang="ja-JP" dirty="0" smtClean="0"/>
          </a:p>
          <a:p>
            <a:pPr lvl="1">
              <a:lnSpc>
                <a:spcPct val="90000"/>
              </a:lnSpc>
            </a:pPr>
            <a:r>
              <a:rPr lang="es-ES" dirty="0" err="1" smtClean="0"/>
              <a:t>Construct</a:t>
            </a:r>
            <a:r>
              <a:rPr lang="es-ES" dirty="0" smtClean="0"/>
              <a:t> </a:t>
            </a:r>
            <a:r>
              <a:rPr lang="es-ES" dirty="0"/>
              <a:t>a 5 </a:t>
            </a:r>
            <a:r>
              <a:rPr lang="es-ES" dirty="0" err="1"/>
              <a:t>element</a:t>
            </a:r>
            <a:r>
              <a:rPr lang="es-ES" dirty="0"/>
              <a:t> </a:t>
            </a:r>
            <a:r>
              <a:rPr lang="es-ES" dirty="0" err="1"/>
              <a:t>arrayarray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previous</a:t>
            </a:r>
            <a:r>
              <a:rPr lang="es-ES" dirty="0"/>
              <a:t> </a:t>
            </a:r>
            <a:r>
              <a:rPr lang="es-ES" dirty="0" smtClean="0"/>
              <a:t>variable.</a:t>
            </a:r>
          </a:p>
          <a:p>
            <a:pPr lvl="1">
              <a:lnSpc>
                <a:spcPct val="90000"/>
              </a:lnSpc>
            </a:pPr>
            <a:r>
              <a:rPr lang="es-ES" dirty="0" err="1" smtClean="0"/>
              <a:t>Let</a:t>
            </a:r>
            <a:r>
              <a:rPr lang="es-ES" altLang="es-ES" dirty="0" err="1" smtClean="0"/>
              <a:t>’</a:t>
            </a:r>
            <a:r>
              <a:rPr lang="es-ES" dirty="0" err="1" smtClean="0"/>
              <a:t>s</a:t>
            </a:r>
            <a:r>
              <a:rPr lang="es-ES" dirty="0" smtClean="0"/>
              <a:t> </a:t>
            </a:r>
            <a:r>
              <a:rPr lang="es-ES" dirty="0" err="1"/>
              <a:t>store</a:t>
            </a:r>
            <a:r>
              <a:rPr lang="es-ES" dirty="0"/>
              <a:t> 5 </a:t>
            </a:r>
            <a:r>
              <a:rPr lang="es-ES" dirty="0" err="1" smtClean="0"/>
              <a:t>values</a:t>
            </a:r>
            <a:endParaRPr lang="es-ES" dirty="0" smtClean="0"/>
          </a:p>
          <a:p>
            <a:pPr lvl="2">
              <a:lnSpc>
                <a:spcPct val="90000"/>
              </a:lnSpc>
            </a:pPr>
            <a:r>
              <a:rPr lang="es-ES" dirty="0" smtClean="0"/>
              <a:t>Use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 smtClean="0"/>
              <a:t>index</a:t>
            </a:r>
            <a:endParaRPr lang="es-ES" dirty="0" smtClean="0"/>
          </a:p>
          <a:p>
            <a:pPr>
              <a:lnSpc>
                <a:spcPct val="90000"/>
              </a:lnSpc>
            </a:pPr>
            <a:r>
              <a:rPr lang="es-ES" dirty="0" err="1" smtClean="0"/>
              <a:t>Add</a:t>
            </a:r>
            <a:r>
              <a:rPr lang="es-ES" dirty="0" smtClean="0"/>
              <a:t> </a:t>
            </a:r>
            <a:r>
              <a:rPr lang="es-ES" dirty="0" err="1"/>
              <a:t>the</a:t>
            </a:r>
            <a:r>
              <a:rPr lang="es-ES" dirty="0"/>
              <a:t> 5 grades </a:t>
            </a:r>
            <a:endParaRPr lang="es-ES" dirty="0" smtClean="0"/>
          </a:p>
          <a:p>
            <a:pPr>
              <a:lnSpc>
                <a:spcPct val="90000"/>
              </a:lnSpc>
            </a:pPr>
            <a:r>
              <a:rPr lang="es-ES" dirty="0" err="1" smtClean="0"/>
              <a:t>Calculate</a:t>
            </a:r>
            <a:r>
              <a:rPr lang="es-ES" dirty="0" smtClean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average</a:t>
            </a:r>
            <a:endParaRPr lang="es-ES" dirty="0"/>
          </a:p>
          <a:p>
            <a:pPr lvl="1">
              <a:lnSpc>
                <a:spcPct val="90000"/>
              </a:lnSpc>
            </a:pPr>
            <a:endParaRPr lang="es-ES" sz="2400" dirty="0"/>
          </a:p>
          <a:p>
            <a:pPr>
              <a:buNone/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4456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432048" y="0"/>
            <a:ext cx="8711952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2048" y="0"/>
            <a:ext cx="853244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Arrays</a:t>
            </a:r>
            <a:r>
              <a:rPr lang="es-ES" sz="3000" cap="all" dirty="0" smtClean="0">
                <a:latin typeface="Nexa Bold" pitchFamily="50" charset="0"/>
              </a:rPr>
              <a:t>’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reality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 marL="0" indent="0">
              <a:buNone/>
              <a:defRPr/>
            </a:pP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array</a:t>
            </a:r>
            <a:r>
              <a:rPr lang="es-ES" dirty="0"/>
              <a:t> of a </a:t>
            </a:r>
            <a:r>
              <a:rPr lang="es-ES" dirty="0" err="1"/>
              <a:t>basic</a:t>
            </a:r>
            <a:r>
              <a:rPr lang="es-ES" dirty="0"/>
              <a:t> </a:t>
            </a:r>
            <a:r>
              <a:rPr lang="es-ES" dirty="0" err="1"/>
              <a:t>type</a:t>
            </a:r>
            <a:r>
              <a:rPr lang="es-ES" dirty="0"/>
              <a:t>, </a:t>
            </a:r>
            <a:r>
              <a:rPr lang="es-ES" dirty="0" err="1"/>
              <a:t>regardless</a:t>
            </a:r>
            <a:r>
              <a:rPr lang="es-ES" dirty="0"/>
              <a:t> of </a:t>
            </a:r>
            <a:r>
              <a:rPr lang="es-ES" dirty="0" err="1"/>
              <a:t>length</a:t>
            </a:r>
            <a:r>
              <a:rPr lang="es-ES" dirty="0"/>
              <a:t>, defines a </a:t>
            </a:r>
            <a:r>
              <a:rPr lang="es-ES" dirty="0" err="1"/>
              <a:t>class</a:t>
            </a:r>
            <a:r>
              <a:rPr lang="es-ES" dirty="0"/>
              <a:t>.</a:t>
            </a:r>
          </a:p>
          <a:p>
            <a:pPr>
              <a:buNone/>
              <a:defRPr/>
            </a:pPr>
            <a:endParaRPr lang="es-ES" sz="1800" dirty="0" smtClean="0">
              <a:solidFill>
                <a:srgbClr val="3333CC"/>
              </a:solidFill>
              <a:latin typeface="Courier New" charset="0"/>
            </a:endParaRPr>
          </a:p>
          <a:p>
            <a:pPr>
              <a:buNone/>
              <a:defRPr/>
            </a:pPr>
            <a:r>
              <a:rPr lang="es-ES" sz="2200" dirty="0" err="1" smtClean="0">
                <a:solidFill>
                  <a:srgbClr val="3333CC"/>
                </a:solidFill>
                <a:latin typeface="Courier New" charset="0"/>
              </a:rPr>
              <a:t>int</a:t>
            </a:r>
            <a:r>
              <a:rPr lang="es-ES" sz="2200" dirty="0">
                <a:latin typeface="Courier New" charset="0"/>
              </a:rPr>
              <a:t>[] </a:t>
            </a:r>
            <a:r>
              <a:rPr lang="es-ES" sz="2200" dirty="0" err="1">
                <a:latin typeface="Courier New" charset="0"/>
              </a:rPr>
              <a:t>array</a:t>
            </a:r>
            <a:r>
              <a:rPr lang="es-ES" sz="2200" dirty="0">
                <a:latin typeface="Courier New" charset="0"/>
              </a:rPr>
              <a:t> = </a:t>
            </a:r>
            <a:r>
              <a:rPr lang="es-ES" sz="2200" dirty="0">
                <a:solidFill>
                  <a:srgbClr val="3333CC"/>
                </a:solidFill>
                <a:latin typeface="Courier New" charset="0"/>
              </a:rPr>
              <a:t>new</a:t>
            </a:r>
            <a:r>
              <a:rPr lang="es-ES" sz="2200" dirty="0">
                <a:latin typeface="Courier New" charset="0"/>
              </a:rPr>
              <a:t> </a:t>
            </a:r>
            <a:r>
              <a:rPr lang="es-ES" sz="2200" dirty="0" err="1">
                <a:solidFill>
                  <a:srgbClr val="3333CC"/>
                </a:solidFill>
                <a:latin typeface="Courier New" charset="0"/>
              </a:rPr>
              <a:t>int</a:t>
            </a:r>
            <a:r>
              <a:rPr lang="es-ES" sz="2200" dirty="0">
                <a:latin typeface="Courier New" charset="0"/>
              </a:rPr>
              <a:t>[8];</a:t>
            </a:r>
          </a:p>
          <a:p>
            <a:pPr>
              <a:buNone/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90439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432048" y="0"/>
            <a:ext cx="8711952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2048" y="0"/>
            <a:ext cx="853244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Arrays</a:t>
            </a:r>
            <a:r>
              <a:rPr lang="es-ES" sz="3000" cap="all" dirty="0" smtClean="0">
                <a:latin typeface="Nexa Bold" pitchFamily="50" charset="0"/>
              </a:rPr>
              <a:t>’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reality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lnSpcReduction="10000"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Integers</a:t>
            </a:r>
            <a:r>
              <a:rPr lang="es-ES" dirty="0"/>
              <a:t> </a:t>
            </a:r>
            <a:r>
              <a:rPr lang="es-ES" dirty="0" err="1"/>
              <a:t>arrays</a:t>
            </a:r>
            <a:r>
              <a:rPr lang="es-ES" dirty="0"/>
              <a:t> are a </a:t>
            </a:r>
            <a:r>
              <a:rPr lang="es-ES" dirty="0" err="1"/>
              <a:t>class</a:t>
            </a:r>
            <a:endParaRPr lang="es-ES" dirty="0"/>
          </a:p>
          <a:p>
            <a:endParaRPr lang="es-ES" dirty="0" smtClean="0"/>
          </a:p>
          <a:p>
            <a:r>
              <a:rPr lang="es-ES" dirty="0" err="1" smtClean="0"/>
              <a:t>Boolean</a:t>
            </a:r>
            <a:r>
              <a:rPr lang="es-ES" dirty="0" smtClean="0"/>
              <a:t> </a:t>
            </a:r>
            <a:r>
              <a:rPr lang="es-ES" dirty="0" err="1"/>
              <a:t>arrays</a:t>
            </a:r>
            <a:r>
              <a:rPr lang="es-ES" dirty="0"/>
              <a:t> are </a:t>
            </a:r>
            <a:r>
              <a:rPr lang="es-ES" dirty="0" err="1"/>
              <a:t>another</a:t>
            </a:r>
            <a:r>
              <a:rPr lang="es-ES" dirty="0"/>
              <a:t> </a:t>
            </a:r>
            <a:r>
              <a:rPr lang="es-ES" dirty="0" err="1"/>
              <a:t>class</a:t>
            </a:r>
            <a:endParaRPr lang="es-ES" dirty="0"/>
          </a:p>
          <a:p>
            <a:endParaRPr lang="es-ES" dirty="0" smtClean="0"/>
          </a:p>
          <a:p>
            <a:r>
              <a:rPr lang="es-ES" dirty="0" smtClean="0"/>
              <a:t>Byte </a:t>
            </a:r>
            <a:r>
              <a:rPr lang="es-ES" dirty="0" err="1"/>
              <a:t>arrays</a:t>
            </a:r>
            <a:r>
              <a:rPr lang="es-ES" dirty="0"/>
              <a:t> are </a:t>
            </a:r>
            <a:r>
              <a:rPr lang="es-ES" dirty="0" err="1"/>
              <a:t>another</a:t>
            </a:r>
            <a:r>
              <a:rPr lang="es-ES" dirty="0"/>
              <a:t> </a:t>
            </a:r>
            <a:r>
              <a:rPr lang="es-ES" dirty="0" err="1"/>
              <a:t>class</a:t>
            </a:r>
            <a:endParaRPr lang="es-ES" dirty="0"/>
          </a:p>
          <a:p>
            <a:endParaRPr lang="es-ES" dirty="0" smtClean="0"/>
          </a:p>
          <a:p>
            <a:r>
              <a:rPr lang="es-ES" dirty="0" err="1" smtClean="0"/>
              <a:t>Doubles</a:t>
            </a:r>
            <a:r>
              <a:rPr lang="es-ES" dirty="0" smtClean="0"/>
              <a:t> </a:t>
            </a:r>
            <a:r>
              <a:rPr lang="es-ES" dirty="0" err="1"/>
              <a:t>arrays</a:t>
            </a:r>
            <a:r>
              <a:rPr lang="es-ES" dirty="0"/>
              <a:t> are </a:t>
            </a:r>
            <a:r>
              <a:rPr lang="es-ES" dirty="0" err="1"/>
              <a:t>another</a:t>
            </a:r>
            <a:r>
              <a:rPr lang="es-ES" dirty="0"/>
              <a:t> </a:t>
            </a:r>
            <a:r>
              <a:rPr lang="es-ES" dirty="0" err="1"/>
              <a:t>class</a:t>
            </a:r>
            <a:endParaRPr lang="es-ES" dirty="0"/>
          </a:p>
          <a:p>
            <a:endParaRPr lang="es-ES" dirty="0" smtClean="0"/>
          </a:p>
          <a:p>
            <a:r>
              <a:rPr lang="es-ES" dirty="0" err="1" smtClean="0"/>
              <a:t>String</a:t>
            </a:r>
            <a:r>
              <a:rPr lang="es-ES" dirty="0" smtClean="0"/>
              <a:t> </a:t>
            </a:r>
            <a:r>
              <a:rPr lang="es-ES" dirty="0" err="1"/>
              <a:t>arrays</a:t>
            </a:r>
            <a:r>
              <a:rPr lang="es-ES" dirty="0"/>
              <a:t> are </a:t>
            </a:r>
            <a:r>
              <a:rPr lang="es-ES" dirty="0" err="1"/>
              <a:t>another</a:t>
            </a:r>
            <a:r>
              <a:rPr lang="es-ES" dirty="0"/>
              <a:t> </a:t>
            </a:r>
            <a:r>
              <a:rPr lang="es-ES" dirty="0" err="1"/>
              <a:t>class</a:t>
            </a:r>
            <a:endParaRPr lang="es-ES" dirty="0"/>
          </a:p>
          <a:p>
            <a:endParaRPr lang="es-ES" dirty="0" smtClean="0"/>
          </a:p>
          <a:p>
            <a:r>
              <a:rPr lang="es-ES" dirty="0" smtClean="0"/>
              <a:t>Can </a:t>
            </a:r>
            <a:r>
              <a:rPr lang="es-ES" dirty="0"/>
              <a:t>I </a:t>
            </a:r>
            <a:r>
              <a:rPr lang="es-ES" dirty="0" err="1"/>
              <a:t>have</a:t>
            </a:r>
            <a:r>
              <a:rPr lang="es-ES" dirty="0"/>
              <a:t> Scanner </a:t>
            </a:r>
            <a:r>
              <a:rPr lang="es-ES" dirty="0" err="1"/>
              <a:t>arrays</a:t>
            </a:r>
            <a:r>
              <a:rPr lang="es-ES" dirty="0"/>
              <a:t>?</a:t>
            </a:r>
          </a:p>
          <a:p>
            <a:pPr lvl="1"/>
            <a:r>
              <a:rPr lang="es-ES" dirty="0"/>
              <a:t>Of </a:t>
            </a:r>
            <a:r>
              <a:rPr lang="es-ES" dirty="0" err="1"/>
              <a:t>course</a:t>
            </a:r>
            <a:r>
              <a:rPr lang="es-ES" dirty="0"/>
              <a:t>. </a:t>
            </a:r>
            <a:r>
              <a:rPr lang="es-ES" dirty="0" err="1"/>
              <a:t>Doesn</a:t>
            </a:r>
            <a:r>
              <a:rPr lang="es-ES" altLang="es-ES" dirty="0" err="1"/>
              <a:t>’</a:t>
            </a:r>
            <a:r>
              <a:rPr lang="es-ES" dirty="0" err="1"/>
              <a:t>t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much</a:t>
            </a:r>
            <a:r>
              <a:rPr lang="es-ES" dirty="0"/>
              <a:t> </a:t>
            </a:r>
            <a:r>
              <a:rPr lang="es-ES" dirty="0" err="1"/>
              <a:t>sense</a:t>
            </a:r>
            <a:r>
              <a:rPr lang="es-ES" dirty="0"/>
              <a:t>, </a:t>
            </a:r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can</a:t>
            </a:r>
          </a:p>
          <a:p>
            <a:pPr>
              <a:buNone/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64201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432048" y="0"/>
            <a:ext cx="8711952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2048" y="0"/>
            <a:ext cx="853244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Arrays</a:t>
            </a:r>
            <a:r>
              <a:rPr lang="es-ES" sz="3000" cap="all" dirty="0" smtClean="0">
                <a:latin typeface="Nexa Bold" pitchFamily="50" charset="0"/>
              </a:rPr>
              <a:t>’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attributes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90000"/>
              </a:lnSpc>
            </a:pPr>
            <a:r>
              <a:rPr lang="es-ES" dirty="0" err="1"/>
              <a:t>Length</a:t>
            </a:r>
            <a:endParaRPr lang="es-ES" dirty="0"/>
          </a:p>
          <a:p>
            <a:pPr lvl="1">
              <a:lnSpc>
                <a:spcPct val="90000"/>
              </a:lnSpc>
            </a:pPr>
            <a:r>
              <a:rPr lang="es-ES" dirty="0" err="1"/>
              <a:t>Contains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value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equals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number</a:t>
            </a:r>
            <a:r>
              <a:rPr lang="es-ES" dirty="0"/>
              <a:t> of </a:t>
            </a:r>
            <a:r>
              <a:rPr lang="es-ES" dirty="0" err="1"/>
              <a:t>array</a:t>
            </a:r>
            <a:r>
              <a:rPr lang="es-ES" dirty="0"/>
              <a:t> </a:t>
            </a:r>
            <a:r>
              <a:rPr lang="es-ES" dirty="0" err="1"/>
              <a:t>elements</a:t>
            </a:r>
            <a:r>
              <a:rPr lang="es-ES" dirty="0"/>
              <a:t>.</a:t>
            </a:r>
          </a:p>
          <a:p>
            <a:pPr lvl="2">
              <a:lnSpc>
                <a:spcPct val="90000"/>
              </a:lnSpc>
            </a:pPr>
            <a:r>
              <a:rPr lang="es-ES" dirty="0" err="1"/>
              <a:t>Can</a:t>
            </a:r>
            <a:r>
              <a:rPr lang="es-ES" altLang="es-ES" dirty="0" err="1"/>
              <a:t>’</a:t>
            </a:r>
            <a:r>
              <a:rPr lang="es-ES" dirty="0" err="1"/>
              <a:t>t</a:t>
            </a:r>
            <a:r>
              <a:rPr lang="es-ES" dirty="0"/>
              <a:t> be </a:t>
            </a:r>
            <a:r>
              <a:rPr lang="es-ES" dirty="0" err="1"/>
              <a:t>modified</a:t>
            </a:r>
            <a:endParaRPr lang="es-ES" dirty="0"/>
          </a:p>
          <a:p>
            <a:pPr lvl="1">
              <a:lnSpc>
                <a:spcPct val="90000"/>
              </a:lnSpc>
            </a:pP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attribute</a:t>
            </a:r>
            <a:r>
              <a:rPr lang="es-ES" dirty="0"/>
              <a:t> of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array</a:t>
            </a:r>
            <a:r>
              <a:rPr lang="es-ES" dirty="0"/>
              <a:t>.</a:t>
            </a:r>
          </a:p>
          <a:p>
            <a:pPr lvl="1">
              <a:lnSpc>
                <a:spcPct val="90000"/>
              </a:lnSpc>
            </a:pPr>
            <a:r>
              <a:rPr lang="es-ES" dirty="0" err="1"/>
              <a:t>You</a:t>
            </a:r>
            <a:r>
              <a:rPr lang="es-ES" dirty="0"/>
              <a:t> can </a:t>
            </a:r>
            <a:r>
              <a:rPr lang="es-ES" dirty="0" err="1"/>
              <a:t>access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attribute</a:t>
            </a:r>
            <a:r>
              <a:rPr lang="es-ES" dirty="0"/>
              <a:t> </a:t>
            </a:r>
            <a:r>
              <a:rPr lang="es-ES" dirty="0" err="1"/>
              <a:t>through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variable </a:t>
            </a:r>
            <a:r>
              <a:rPr lang="es-ES" dirty="0" err="1"/>
              <a:t>that</a:t>
            </a:r>
            <a:r>
              <a:rPr lang="es-ES" dirty="0"/>
              <a:t> has a </a:t>
            </a:r>
            <a:r>
              <a:rPr lang="es-ES" dirty="0" err="1"/>
              <a:t>reference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a </a:t>
            </a:r>
            <a:r>
              <a:rPr lang="es-ES" dirty="0" err="1"/>
              <a:t>specific</a:t>
            </a:r>
            <a:r>
              <a:rPr lang="es-ES" dirty="0"/>
              <a:t> </a:t>
            </a:r>
            <a:r>
              <a:rPr lang="es-ES" dirty="0" err="1"/>
              <a:t>instance</a:t>
            </a:r>
            <a:r>
              <a:rPr lang="es-ES" dirty="0"/>
              <a:t>.</a:t>
            </a:r>
          </a:p>
          <a:p>
            <a:pPr lvl="1">
              <a:lnSpc>
                <a:spcPct val="90000"/>
              </a:lnSpc>
              <a:buNone/>
            </a:pPr>
            <a:endParaRPr lang="es-ES" dirty="0"/>
          </a:p>
          <a:p>
            <a:pPr>
              <a:lnSpc>
                <a:spcPct val="90000"/>
              </a:lnSpc>
              <a:buNone/>
            </a:pPr>
            <a:r>
              <a:rPr lang="es-ES" sz="2200" dirty="0">
                <a:latin typeface="Courier New" pitchFamily="49" charset="0"/>
                <a:cs typeface="Courier New" pitchFamily="49" charset="0"/>
              </a:rPr>
              <a:t>&lt;IDENTIFIER VAR&gt;.</a:t>
            </a:r>
            <a:r>
              <a:rPr lang="es-ES" sz="2200" b="1" dirty="0" err="1">
                <a:latin typeface="Courier New" pitchFamily="49" charset="0"/>
                <a:cs typeface="Courier New" pitchFamily="49" charset="0"/>
              </a:rPr>
              <a:t>length</a:t>
            </a:r>
            <a:endParaRPr lang="es-ES" sz="2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6978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432048" y="0"/>
            <a:ext cx="8711952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2048" y="0"/>
            <a:ext cx="853244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Arrays</a:t>
            </a:r>
            <a:r>
              <a:rPr lang="es-ES" sz="3000" cap="all" dirty="0" smtClean="0">
                <a:latin typeface="Nexa Bold" pitchFamily="50" charset="0"/>
              </a:rPr>
              <a:t>’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attributes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 marL="0" indent="0">
              <a:buNone/>
            </a:pPr>
            <a:r>
              <a:rPr lang="es-ES" sz="22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s-ES" sz="2200" dirty="0">
                <a:latin typeface="Courier New" pitchFamily="49" charset="0"/>
              </a:rPr>
              <a:t>[] </a:t>
            </a:r>
            <a:r>
              <a:rPr lang="es-ES" sz="2200" dirty="0" err="1">
                <a:latin typeface="Courier New" pitchFamily="49" charset="0"/>
              </a:rPr>
              <a:t>intArray</a:t>
            </a:r>
            <a:r>
              <a:rPr lang="es-ES" sz="2200" dirty="0">
                <a:latin typeface="Courier New" pitchFamily="49" charset="0"/>
              </a:rPr>
              <a:t> = </a:t>
            </a:r>
            <a:r>
              <a:rPr lang="es-ES" sz="2200" dirty="0">
                <a:solidFill>
                  <a:srgbClr val="3333CC"/>
                </a:solidFill>
                <a:latin typeface="Courier New" pitchFamily="49" charset="0"/>
              </a:rPr>
              <a:t>new</a:t>
            </a:r>
            <a:r>
              <a:rPr lang="es-ES" sz="2200" dirty="0">
                <a:latin typeface="Courier New" pitchFamily="49" charset="0"/>
              </a:rPr>
              <a:t> </a:t>
            </a:r>
            <a:r>
              <a:rPr lang="es-ES" sz="22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s-ES" sz="2200" dirty="0">
                <a:latin typeface="Courier New" pitchFamily="49" charset="0"/>
              </a:rPr>
              <a:t>[8];</a:t>
            </a:r>
            <a:r>
              <a:rPr lang="es-ES" sz="2200" dirty="0"/>
              <a:t> </a:t>
            </a:r>
            <a:endParaRPr lang="es-ES" sz="2200" dirty="0">
              <a:solidFill>
                <a:srgbClr val="1FA0BE"/>
              </a:solidFill>
            </a:endParaRPr>
          </a:p>
          <a:p>
            <a:pPr marL="457200" lvl="1" indent="0">
              <a:buNone/>
            </a:pPr>
            <a:r>
              <a:rPr lang="es-ES" dirty="0" smtClean="0">
                <a:solidFill>
                  <a:srgbClr val="1FA0BE"/>
                </a:solidFill>
              </a:rPr>
              <a:t>// </a:t>
            </a:r>
            <a:r>
              <a:rPr lang="es-ES" dirty="0" err="1" smtClean="0">
                <a:solidFill>
                  <a:srgbClr val="1FA0BE"/>
                </a:solidFill>
              </a:rPr>
              <a:t>Array</a:t>
            </a:r>
            <a:r>
              <a:rPr lang="es-ES" dirty="0" smtClean="0">
                <a:solidFill>
                  <a:srgbClr val="1FA0BE"/>
                </a:solidFill>
              </a:rPr>
              <a:t> </a:t>
            </a:r>
            <a:r>
              <a:rPr lang="es-ES" dirty="0">
                <a:solidFill>
                  <a:srgbClr val="1FA0BE"/>
                </a:solidFill>
              </a:rPr>
              <a:t>of 8 </a:t>
            </a:r>
            <a:r>
              <a:rPr lang="es-ES" dirty="0" err="1">
                <a:solidFill>
                  <a:srgbClr val="1FA0BE"/>
                </a:solidFill>
              </a:rPr>
              <a:t>integers</a:t>
            </a:r>
            <a:endParaRPr lang="es-ES" dirty="0">
              <a:solidFill>
                <a:srgbClr val="1FA0BE"/>
              </a:solidFill>
            </a:endParaRPr>
          </a:p>
          <a:p>
            <a:pPr marL="0" indent="0">
              <a:buNone/>
            </a:pPr>
            <a:r>
              <a:rPr lang="es-ES" sz="2200" dirty="0" err="1">
                <a:solidFill>
                  <a:srgbClr val="3333CC"/>
                </a:solidFill>
                <a:latin typeface="Courier New" pitchFamily="49" charset="0"/>
              </a:rPr>
              <a:t>boolean</a:t>
            </a:r>
            <a:r>
              <a:rPr lang="es-ES" sz="2200" dirty="0">
                <a:latin typeface="Courier New" pitchFamily="49" charset="0"/>
              </a:rPr>
              <a:t>[] </a:t>
            </a:r>
            <a:r>
              <a:rPr lang="es-ES" sz="2200" dirty="0" err="1">
                <a:latin typeface="Courier New" pitchFamily="49" charset="0"/>
              </a:rPr>
              <a:t>boolArray</a:t>
            </a:r>
            <a:r>
              <a:rPr lang="es-ES" sz="2200" dirty="0">
                <a:latin typeface="Courier New" pitchFamily="49" charset="0"/>
              </a:rPr>
              <a:t> = </a:t>
            </a:r>
            <a:r>
              <a:rPr lang="es-ES" sz="2200" dirty="0">
                <a:solidFill>
                  <a:srgbClr val="3333CC"/>
                </a:solidFill>
                <a:latin typeface="Courier New" pitchFamily="49" charset="0"/>
              </a:rPr>
              <a:t>new </a:t>
            </a:r>
            <a:r>
              <a:rPr lang="es-ES" sz="2200" dirty="0" err="1">
                <a:solidFill>
                  <a:srgbClr val="3333CC"/>
                </a:solidFill>
                <a:latin typeface="Courier New" pitchFamily="49" charset="0"/>
              </a:rPr>
              <a:t>boolean</a:t>
            </a:r>
            <a:r>
              <a:rPr lang="es-ES" sz="2200" dirty="0">
                <a:latin typeface="Courier New" pitchFamily="49" charset="0"/>
              </a:rPr>
              <a:t>[50]; </a:t>
            </a:r>
          </a:p>
          <a:p>
            <a:pPr marL="457200" lvl="1" indent="0">
              <a:buNone/>
            </a:pPr>
            <a:r>
              <a:rPr lang="es-ES" dirty="0" smtClean="0">
                <a:solidFill>
                  <a:srgbClr val="1FA0BE"/>
                </a:solidFill>
              </a:rPr>
              <a:t>// </a:t>
            </a:r>
            <a:r>
              <a:rPr lang="es-ES" dirty="0" err="1" smtClean="0">
                <a:solidFill>
                  <a:srgbClr val="1FA0BE"/>
                </a:solidFill>
              </a:rPr>
              <a:t>Array</a:t>
            </a:r>
            <a:r>
              <a:rPr lang="es-ES" dirty="0" smtClean="0">
                <a:solidFill>
                  <a:srgbClr val="1FA0BE"/>
                </a:solidFill>
              </a:rPr>
              <a:t> </a:t>
            </a:r>
            <a:r>
              <a:rPr lang="es-ES" dirty="0">
                <a:solidFill>
                  <a:srgbClr val="1FA0BE"/>
                </a:solidFill>
              </a:rPr>
              <a:t>of 50 </a:t>
            </a:r>
            <a:r>
              <a:rPr lang="es-ES" dirty="0" err="1">
                <a:solidFill>
                  <a:srgbClr val="1FA0BE"/>
                </a:solidFill>
              </a:rPr>
              <a:t>boolean</a:t>
            </a:r>
            <a:r>
              <a:rPr lang="es-ES" dirty="0">
                <a:solidFill>
                  <a:srgbClr val="1FA0BE"/>
                </a:solidFill>
              </a:rPr>
              <a:t> </a:t>
            </a:r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r>
              <a:rPr lang="es-ES" sz="22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s-ES" sz="2200" dirty="0">
                <a:latin typeface="Courier New" pitchFamily="49" charset="0"/>
              </a:rPr>
              <a:t> </a:t>
            </a:r>
            <a:r>
              <a:rPr lang="es-ES" sz="2200" dirty="0" err="1">
                <a:latin typeface="Courier New" pitchFamily="49" charset="0"/>
              </a:rPr>
              <a:t>length</a:t>
            </a:r>
            <a:r>
              <a:rPr lang="es-ES" sz="2200" dirty="0">
                <a:latin typeface="Courier New" pitchFamily="49" charset="0"/>
              </a:rPr>
              <a:t> = </a:t>
            </a:r>
            <a:r>
              <a:rPr lang="es-ES" sz="2200" dirty="0" err="1">
                <a:latin typeface="Courier New" pitchFamily="49" charset="0"/>
              </a:rPr>
              <a:t>intArray.length</a:t>
            </a:r>
            <a:r>
              <a:rPr lang="es-ES" sz="2200" dirty="0">
                <a:latin typeface="Courier New" pitchFamily="49" charset="0"/>
              </a:rPr>
              <a:t>  </a:t>
            </a:r>
            <a:r>
              <a:rPr lang="es-ES" sz="2200" dirty="0">
                <a:solidFill>
                  <a:srgbClr val="1FA0BE"/>
                </a:solidFill>
              </a:rPr>
              <a:t>// </a:t>
            </a:r>
            <a:r>
              <a:rPr lang="es-ES" sz="2200" dirty="0" err="1">
                <a:solidFill>
                  <a:srgbClr val="1FA0BE"/>
                </a:solidFill>
              </a:rPr>
              <a:t>length</a:t>
            </a:r>
            <a:r>
              <a:rPr lang="es-ES" sz="2200" dirty="0">
                <a:solidFill>
                  <a:srgbClr val="1FA0BE"/>
                </a:solidFill>
              </a:rPr>
              <a:t> </a:t>
            </a:r>
            <a:r>
              <a:rPr lang="es-ES" sz="2200" dirty="0" err="1">
                <a:solidFill>
                  <a:srgbClr val="1FA0BE"/>
                </a:solidFill>
              </a:rPr>
              <a:t>is</a:t>
            </a:r>
            <a:r>
              <a:rPr lang="es-ES" sz="2200" dirty="0">
                <a:solidFill>
                  <a:srgbClr val="1FA0BE"/>
                </a:solidFill>
              </a:rPr>
              <a:t> 8</a:t>
            </a:r>
          </a:p>
          <a:p>
            <a:pPr marL="0" indent="0">
              <a:buNone/>
            </a:pPr>
            <a:r>
              <a:rPr lang="es-ES" sz="22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s-ES" sz="2200" dirty="0">
                <a:latin typeface="Courier New" pitchFamily="49" charset="0"/>
              </a:rPr>
              <a:t> </a:t>
            </a:r>
            <a:r>
              <a:rPr lang="es-ES" sz="2200" dirty="0" err="1">
                <a:latin typeface="Courier New" pitchFamily="49" charset="0"/>
              </a:rPr>
              <a:t>value</a:t>
            </a:r>
            <a:r>
              <a:rPr lang="es-ES" sz="2200" dirty="0">
                <a:latin typeface="Courier New" pitchFamily="49" charset="0"/>
              </a:rPr>
              <a:t> = </a:t>
            </a:r>
            <a:r>
              <a:rPr lang="es-ES" sz="2200" dirty="0" err="1">
                <a:latin typeface="Courier New" pitchFamily="49" charset="0"/>
              </a:rPr>
              <a:t>boolArray.length</a:t>
            </a:r>
            <a:r>
              <a:rPr lang="es-ES" sz="2200" dirty="0">
                <a:latin typeface="Courier New" pitchFamily="49" charset="0"/>
              </a:rPr>
              <a:t> + 22 / </a:t>
            </a:r>
            <a:r>
              <a:rPr lang="es-ES" sz="2200" dirty="0" err="1">
                <a:latin typeface="Courier New" pitchFamily="49" charset="0"/>
              </a:rPr>
              <a:t>length</a:t>
            </a:r>
            <a:r>
              <a:rPr lang="es-ES" sz="2200" dirty="0">
                <a:latin typeface="Courier New" pitchFamily="49" charset="0"/>
              </a:rPr>
              <a:t>  </a:t>
            </a:r>
            <a:endParaRPr lang="es-ES" sz="2200" dirty="0" smtClean="0">
              <a:latin typeface="Courier New" pitchFamily="49" charset="0"/>
            </a:endParaRPr>
          </a:p>
          <a:p>
            <a:pPr marL="0" indent="0">
              <a:buNone/>
            </a:pPr>
            <a:r>
              <a:rPr lang="es-ES" sz="2200" dirty="0" smtClean="0">
                <a:solidFill>
                  <a:srgbClr val="1FA0BE"/>
                </a:solidFill>
              </a:rPr>
              <a:t>//</a:t>
            </a:r>
            <a:r>
              <a:rPr lang="es-ES" sz="2200" dirty="0" smtClean="0">
                <a:solidFill>
                  <a:schemeClr val="bg2"/>
                </a:solidFill>
              </a:rPr>
              <a:t> </a:t>
            </a:r>
            <a:r>
              <a:rPr lang="es-ES" sz="2200" dirty="0" err="1">
                <a:solidFill>
                  <a:srgbClr val="1FA0BE"/>
                </a:solidFill>
              </a:rPr>
              <a:t>value</a:t>
            </a:r>
            <a:r>
              <a:rPr lang="es-ES" sz="2200" dirty="0">
                <a:solidFill>
                  <a:srgbClr val="1FA0BE"/>
                </a:solidFill>
              </a:rPr>
              <a:t> </a:t>
            </a:r>
            <a:r>
              <a:rPr lang="es-ES" sz="2200" dirty="0" err="1">
                <a:solidFill>
                  <a:srgbClr val="1FA0BE"/>
                </a:solidFill>
              </a:rPr>
              <a:t>is</a:t>
            </a:r>
            <a:r>
              <a:rPr lang="es-ES" sz="2200" dirty="0">
                <a:solidFill>
                  <a:srgbClr val="1FA0BE"/>
                </a:solidFill>
              </a:rPr>
              <a:t> 9</a:t>
            </a:r>
          </a:p>
          <a:p>
            <a:pPr>
              <a:buNone/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93271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smtClean="0">
                <a:latin typeface="Nexa Bold" pitchFamily="50" charset="0"/>
              </a:rPr>
              <a:t>Blocks and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scope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Each</a:t>
            </a:r>
            <a:r>
              <a:rPr lang="es-ES" dirty="0"/>
              <a:t> time </a:t>
            </a:r>
            <a:r>
              <a:rPr lang="es-ES" altLang="es-ES" dirty="0"/>
              <a:t>‘</a:t>
            </a:r>
            <a:r>
              <a:rPr lang="es-ES" dirty="0"/>
              <a:t>{</a:t>
            </a:r>
            <a:r>
              <a:rPr lang="es-ES" altLang="es-ES" dirty="0"/>
              <a:t>‘</a:t>
            </a:r>
            <a:r>
              <a:rPr lang="es-ES" dirty="0"/>
              <a:t> and </a:t>
            </a:r>
            <a:r>
              <a:rPr lang="es-ES" altLang="es-ES" dirty="0"/>
              <a:t>‘</a:t>
            </a:r>
            <a:r>
              <a:rPr lang="es-ES" dirty="0"/>
              <a:t>}</a:t>
            </a:r>
            <a:r>
              <a:rPr lang="es-ES" altLang="es-ES" dirty="0"/>
              <a:t>’</a:t>
            </a:r>
            <a:r>
              <a:rPr lang="es-ES" dirty="0"/>
              <a:t> are </a:t>
            </a:r>
            <a:r>
              <a:rPr lang="es-ES" dirty="0" err="1"/>
              <a:t>displayed</a:t>
            </a:r>
            <a:r>
              <a:rPr lang="es-ES" dirty="0"/>
              <a:t>, </a:t>
            </a:r>
            <a:r>
              <a:rPr lang="es-ES" dirty="0" err="1"/>
              <a:t>we</a:t>
            </a:r>
            <a:r>
              <a:rPr lang="es-ES" dirty="0"/>
              <a:t> define a new block and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tabulated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right</a:t>
            </a:r>
            <a:r>
              <a:rPr lang="es-ES" altLang="ja-JP" dirty="0"/>
              <a:t>.</a:t>
            </a:r>
          </a:p>
          <a:p>
            <a:pPr lvl="1"/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definition</a:t>
            </a:r>
            <a:endParaRPr lang="es-ES" dirty="0"/>
          </a:p>
          <a:p>
            <a:pPr lvl="1"/>
            <a:r>
              <a:rPr lang="es-ES" dirty="0" err="1"/>
              <a:t>Method</a:t>
            </a:r>
            <a:r>
              <a:rPr lang="es-ES" dirty="0"/>
              <a:t> </a:t>
            </a:r>
            <a:r>
              <a:rPr lang="es-ES" dirty="0" err="1"/>
              <a:t>definition</a:t>
            </a:r>
            <a:endParaRPr lang="es-ES" dirty="0"/>
          </a:p>
          <a:p>
            <a:pPr lvl="1"/>
            <a:r>
              <a:rPr lang="es-ES" dirty="0" err="1"/>
              <a:t>Internal</a:t>
            </a:r>
            <a:r>
              <a:rPr lang="es-ES" dirty="0"/>
              <a:t> block of a control </a:t>
            </a:r>
            <a:r>
              <a:rPr lang="es-ES" dirty="0" err="1"/>
              <a:t>structure</a:t>
            </a:r>
            <a:endParaRPr lang="es-ES" dirty="0"/>
          </a:p>
          <a:p>
            <a:pPr lvl="2"/>
            <a:r>
              <a:rPr lang="es-ES" dirty="0" err="1"/>
              <a:t>if</a:t>
            </a:r>
            <a:r>
              <a:rPr lang="es-ES" dirty="0"/>
              <a:t>, </a:t>
            </a:r>
            <a:r>
              <a:rPr lang="es-ES" dirty="0" err="1"/>
              <a:t>else</a:t>
            </a:r>
            <a:r>
              <a:rPr lang="es-ES" dirty="0"/>
              <a:t>, </a:t>
            </a:r>
            <a:r>
              <a:rPr lang="es-ES" dirty="0" err="1"/>
              <a:t>switch</a:t>
            </a:r>
            <a:r>
              <a:rPr lang="es-ES" dirty="0"/>
              <a:t>, </a:t>
            </a:r>
            <a:r>
              <a:rPr lang="es-ES" dirty="0" err="1"/>
              <a:t>while</a:t>
            </a:r>
            <a:r>
              <a:rPr lang="es-ES" dirty="0"/>
              <a:t>, do </a:t>
            </a:r>
            <a:r>
              <a:rPr lang="es-ES" dirty="0" err="1"/>
              <a:t>while</a:t>
            </a:r>
            <a:r>
              <a:rPr lang="es-ES" dirty="0"/>
              <a:t> and </a:t>
            </a:r>
            <a:r>
              <a:rPr lang="es-ES" dirty="0" err="1"/>
              <a:t>for</a:t>
            </a:r>
            <a:r>
              <a:rPr lang="es-ES" dirty="0"/>
              <a:t> define </a:t>
            </a:r>
            <a:r>
              <a:rPr lang="es-ES" dirty="0" err="1"/>
              <a:t>scope</a:t>
            </a:r>
            <a:r>
              <a:rPr lang="es-ES" dirty="0"/>
              <a:t>.</a:t>
            </a:r>
          </a:p>
          <a:p>
            <a:endParaRPr lang="es-ES" dirty="0" smtClean="0"/>
          </a:p>
          <a:p>
            <a:r>
              <a:rPr lang="es-ES" dirty="0" err="1" smtClean="0"/>
              <a:t>Each</a:t>
            </a:r>
            <a:r>
              <a:rPr lang="es-ES" dirty="0" smtClean="0"/>
              <a:t> </a:t>
            </a:r>
            <a:r>
              <a:rPr lang="es-ES" dirty="0"/>
              <a:t>block defines a </a:t>
            </a:r>
            <a:r>
              <a:rPr lang="es-ES" b="1" dirty="0" err="1"/>
              <a:t>scope</a:t>
            </a:r>
            <a:endParaRPr lang="es-ES" b="1" dirty="0"/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321210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432048" y="0"/>
            <a:ext cx="8711952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2048" y="0"/>
            <a:ext cx="853244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smtClean="0">
                <a:latin typeface="Nexa Bold" pitchFamily="50" charset="0"/>
              </a:rPr>
              <a:t>note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 marL="0" indent="0">
              <a:buNone/>
            </a:pPr>
            <a:r>
              <a:rPr lang="es-ES" b="1" dirty="0"/>
              <a:t>Note: </a:t>
            </a:r>
            <a:endParaRPr lang="es-ES" b="1" dirty="0" smtClean="0"/>
          </a:p>
          <a:p>
            <a:r>
              <a:rPr lang="es-ES" dirty="0" err="1" smtClean="0"/>
              <a:t>Without</a:t>
            </a:r>
            <a:r>
              <a:rPr lang="es-ES" dirty="0" smtClean="0"/>
              <a:t> </a:t>
            </a:r>
            <a:r>
              <a:rPr lang="es-ES" dirty="0" err="1"/>
              <a:t>realizing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,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beginning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were</a:t>
            </a:r>
            <a:r>
              <a:rPr lang="es-ES" dirty="0"/>
              <a:t> </a:t>
            </a:r>
            <a:r>
              <a:rPr lang="es-ES" dirty="0" err="1"/>
              <a:t>already</a:t>
            </a:r>
            <a:r>
              <a:rPr lang="es-ES" dirty="0"/>
              <a:t> </a:t>
            </a:r>
            <a:r>
              <a:rPr lang="es-ES" dirty="0" err="1"/>
              <a:t>working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arrays</a:t>
            </a:r>
            <a:r>
              <a:rPr lang="es-ES" dirty="0"/>
              <a:t>.</a:t>
            </a:r>
          </a:p>
          <a:p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look </a:t>
            </a:r>
            <a:r>
              <a:rPr lang="es-ES" dirty="0" err="1"/>
              <a:t>closely</a:t>
            </a:r>
            <a:r>
              <a:rPr lang="es-ES" dirty="0"/>
              <a:t> at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method</a:t>
            </a:r>
            <a:r>
              <a:rPr lang="es-ES" dirty="0"/>
              <a:t> "</a:t>
            </a:r>
            <a:r>
              <a:rPr lang="es-ES" dirty="0" err="1"/>
              <a:t>main</a:t>
            </a:r>
            <a:r>
              <a:rPr lang="es-ES" altLang="es-ES" dirty="0"/>
              <a:t>”</a:t>
            </a:r>
            <a:r>
              <a:rPr lang="es-ES" dirty="0"/>
              <a:t>, </a:t>
            </a:r>
            <a:r>
              <a:rPr lang="es-ES" dirty="0" err="1"/>
              <a:t>you</a:t>
            </a:r>
            <a:r>
              <a:rPr lang="es-ES" dirty="0"/>
              <a:t> can </a:t>
            </a:r>
            <a:r>
              <a:rPr lang="es-ES" dirty="0" err="1"/>
              <a:t>see</a:t>
            </a:r>
            <a:r>
              <a:rPr lang="es-ES" dirty="0"/>
              <a:t> a </a:t>
            </a:r>
            <a:r>
              <a:rPr lang="es-ES" dirty="0" err="1"/>
              <a:t>parameter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array</a:t>
            </a:r>
            <a:r>
              <a:rPr lang="es-ES" dirty="0"/>
              <a:t> of </a:t>
            </a:r>
            <a:r>
              <a:rPr lang="es-ES" dirty="0" err="1"/>
              <a:t>Strings</a:t>
            </a:r>
            <a:r>
              <a:rPr lang="es-ES" altLang="ja-JP" dirty="0"/>
              <a:t>.</a:t>
            </a:r>
          </a:p>
          <a:p>
            <a:endParaRPr lang="en-US" dirty="0"/>
          </a:p>
          <a:p>
            <a:r>
              <a:rPr lang="en-US" dirty="0" smtClean="0"/>
              <a:t>Public </a:t>
            </a:r>
            <a:r>
              <a:rPr lang="en-US" dirty="0"/>
              <a:t>static void main(</a:t>
            </a:r>
            <a:r>
              <a:rPr lang="en-US" b="1" dirty="0"/>
              <a:t>String[]</a:t>
            </a:r>
            <a:r>
              <a:rPr lang="en-US" dirty="0"/>
              <a:t> </a:t>
            </a:r>
            <a:r>
              <a:rPr lang="en-US" dirty="0" err="1"/>
              <a:t>args</a:t>
            </a:r>
            <a:r>
              <a:rPr lang="en-US" dirty="0"/>
              <a:t>) 	</a:t>
            </a:r>
          </a:p>
          <a:p>
            <a:pPr lvl="1"/>
            <a:r>
              <a:rPr lang="en-US" dirty="0" err="1"/>
              <a:t>args</a:t>
            </a:r>
            <a:r>
              <a:rPr lang="en-US" dirty="0"/>
              <a:t> comes with the arguments needed to invoke the program</a:t>
            </a:r>
            <a:r>
              <a:rPr lang="es-ES" dirty="0"/>
              <a:t>.</a:t>
            </a:r>
          </a:p>
          <a:p>
            <a:pPr lvl="2"/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argument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a </a:t>
            </a:r>
            <a:r>
              <a:rPr lang="es-ES" dirty="0" err="1"/>
              <a:t>String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9536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432048" y="0"/>
            <a:ext cx="8711952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2048" y="0"/>
            <a:ext cx="853244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array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example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fontScale="25000" lnSpcReduction="20000"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80000"/>
              </a:lnSpc>
              <a:spcBef>
                <a:spcPts val="436"/>
              </a:spcBef>
              <a:buNone/>
            </a:pPr>
            <a:r>
              <a:rPr lang="en-US" sz="5600" dirty="0">
                <a:solidFill>
                  <a:srgbClr val="3333CC"/>
                </a:solidFill>
                <a:latin typeface="Courier New" pitchFamily="49" charset="0"/>
              </a:rPr>
              <a:t>public class</a:t>
            </a:r>
            <a:r>
              <a:rPr lang="en-US" sz="5600" dirty="0">
                <a:latin typeface="Courier New" pitchFamily="49" charset="0"/>
              </a:rPr>
              <a:t> </a:t>
            </a:r>
            <a:r>
              <a:rPr lang="en-US" sz="5600" dirty="0" err="1">
                <a:latin typeface="Courier New" pitchFamily="49" charset="0"/>
              </a:rPr>
              <a:t>DemoArray</a:t>
            </a:r>
            <a:endParaRPr lang="en-US" sz="5600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36"/>
              </a:spcBef>
              <a:buNone/>
            </a:pPr>
            <a:r>
              <a:rPr lang="en-US" sz="5600" dirty="0">
                <a:latin typeface="Courier New" pitchFamily="49" charset="0"/>
              </a:rPr>
              <a:t>{	</a:t>
            </a:r>
          </a:p>
          <a:p>
            <a:pPr>
              <a:lnSpc>
                <a:spcPct val="80000"/>
              </a:lnSpc>
              <a:spcBef>
                <a:spcPts val="436"/>
              </a:spcBef>
              <a:buNone/>
            </a:pPr>
            <a:r>
              <a:rPr lang="en-US" sz="5600" dirty="0">
                <a:latin typeface="Courier New" pitchFamily="49" charset="0"/>
              </a:rPr>
              <a:t>	</a:t>
            </a:r>
            <a:r>
              <a:rPr lang="en-US" sz="5600" dirty="0">
                <a:solidFill>
                  <a:srgbClr val="3333CC"/>
                </a:solidFill>
                <a:latin typeface="Courier New" pitchFamily="49" charset="0"/>
              </a:rPr>
              <a:t>public static void main</a:t>
            </a:r>
            <a:r>
              <a:rPr lang="en-US" sz="5600" dirty="0">
                <a:latin typeface="Courier New" pitchFamily="49" charset="0"/>
              </a:rPr>
              <a:t>(String[] </a:t>
            </a:r>
            <a:r>
              <a:rPr lang="en-US" sz="5600" dirty="0" err="1">
                <a:latin typeface="Courier New" pitchFamily="49" charset="0"/>
              </a:rPr>
              <a:t>args</a:t>
            </a:r>
            <a:r>
              <a:rPr lang="en-US" sz="5600" dirty="0">
                <a:latin typeface="Courier New" pitchFamily="49" charset="0"/>
              </a:rPr>
              <a:t>) 	</a:t>
            </a:r>
          </a:p>
          <a:p>
            <a:pPr>
              <a:lnSpc>
                <a:spcPct val="80000"/>
              </a:lnSpc>
              <a:spcBef>
                <a:spcPts val="436"/>
              </a:spcBef>
              <a:buNone/>
            </a:pPr>
            <a:r>
              <a:rPr lang="es-ES" sz="5600" dirty="0">
                <a:latin typeface="Courier New" pitchFamily="49" charset="0"/>
              </a:rPr>
              <a:t>	{        </a:t>
            </a:r>
          </a:p>
          <a:p>
            <a:pPr>
              <a:lnSpc>
                <a:spcPct val="80000"/>
              </a:lnSpc>
              <a:spcBef>
                <a:spcPts val="436"/>
              </a:spcBef>
              <a:buNone/>
            </a:pPr>
            <a:r>
              <a:rPr lang="es-ES" sz="5600" dirty="0">
                <a:latin typeface="Courier New" pitchFamily="49" charset="0"/>
              </a:rPr>
              <a:t>		</a:t>
            </a:r>
            <a:r>
              <a:rPr lang="es-ES" sz="56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s-ES" sz="5600" dirty="0">
                <a:latin typeface="Courier New" pitchFamily="49" charset="0"/>
              </a:rPr>
              <a:t>[] </a:t>
            </a:r>
            <a:r>
              <a:rPr lang="es-ES" sz="5600" dirty="0" err="1">
                <a:latin typeface="Courier New" pitchFamily="49" charset="0"/>
              </a:rPr>
              <a:t>myArray</a:t>
            </a:r>
            <a:r>
              <a:rPr lang="es-ES" sz="5600" dirty="0">
                <a:latin typeface="Courier New" pitchFamily="49" charset="0"/>
              </a:rPr>
              <a:t>; // variable </a:t>
            </a:r>
            <a:r>
              <a:rPr lang="es-ES" sz="5600" dirty="0" err="1">
                <a:latin typeface="Courier New" pitchFamily="49" charset="0"/>
              </a:rPr>
              <a:t>that</a:t>
            </a:r>
            <a:r>
              <a:rPr lang="es-ES" sz="5600" dirty="0">
                <a:latin typeface="Courier New" pitchFamily="49" charset="0"/>
              </a:rPr>
              <a:t> </a:t>
            </a:r>
            <a:r>
              <a:rPr lang="es-ES" sz="5600" dirty="0" err="1">
                <a:latin typeface="Courier New" pitchFamily="49" charset="0"/>
              </a:rPr>
              <a:t>references</a:t>
            </a:r>
            <a:r>
              <a:rPr lang="es-ES" sz="5600" dirty="0">
                <a:latin typeface="Courier New" pitchFamily="49" charset="0"/>
              </a:rPr>
              <a:t> </a:t>
            </a:r>
            <a:r>
              <a:rPr lang="es-ES" sz="5600" dirty="0" err="1">
                <a:latin typeface="Courier New" pitchFamily="49" charset="0"/>
              </a:rPr>
              <a:t>the</a:t>
            </a:r>
            <a:r>
              <a:rPr lang="es-ES" sz="5600" dirty="0">
                <a:latin typeface="Courier New" pitchFamily="49" charset="0"/>
              </a:rPr>
              <a:t> </a:t>
            </a:r>
            <a:r>
              <a:rPr lang="es-ES" sz="5600" dirty="0" err="1">
                <a:latin typeface="Courier New" pitchFamily="49" charset="0"/>
              </a:rPr>
              <a:t>array</a:t>
            </a:r>
            <a:r>
              <a:rPr lang="es-ES" sz="5600" dirty="0">
                <a:latin typeface="Courier New" pitchFamily="49" charset="0"/>
              </a:rPr>
              <a:t>       	</a:t>
            </a:r>
          </a:p>
          <a:p>
            <a:pPr>
              <a:lnSpc>
                <a:spcPct val="80000"/>
              </a:lnSpc>
              <a:spcBef>
                <a:spcPts val="436"/>
              </a:spcBef>
              <a:buNone/>
            </a:pPr>
            <a:r>
              <a:rPr lang="es-ES" sz="5600" dirty="0">
                <a:latin typeface="Courier New" pitchFamily="49" charset="0"/>
              </a:rPr>
              <a:t>		</a:t>
            </a:r>
            <a:r>
              <a:rPr lang="es-ES" sz="5600" dirty="0" err="1">
                <a:latin typeface="Courier New" pitchFamily="49" charset="0"/>
              </a:rPr>
              <a:t>myArray</a:t>
            </a:r>
            <a:r>
              <a:rPr lang="es-ES" sz="5600" dirty="0">
                <a:latin typeface="Courier New" pitchFamily="49" charset="0"/>
              </a:rPr>
              <a:t> = </a:t>
            </a:r>
            <a:r>
              <a:rPr lang="es-ES" sz="5600" dirty="0">
                <a:solidFill>
                  <a:srgbClr val="3333CC"/>
                </a:solidFill>
                <a:latin typeface="Courier New" pitchFamily="49" charset="0"/>
              </a:rPr>
              <a:t>new </a:t>
            </a:r>
            <a:r>
              <a:rPr lang="es-ES" sz="56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s-ES" sz="5600" dirty="0">
                <a:latin typeface="Courier New" pitchFamily="49" charset="0"/>
              </a:rPr>
              <a:t>[10]; // </a:t>
            </a:r>
            <a:r>
              <a:rPr lang="es-ES" sz="5600" dirty="0" err="1">
                <a:latin typeface="Courier New" pitchFamily="49" charset="0"/>
              </a:rPr>
              <a:t>creating</a:t>
            </a:r>
            <a:r>
              <a:rPr lang="es-ES" sz="5600" dirty="0">
                <a:latin typeface="Courier New" pitchFamily="49" charset="0"/>
              </a:rPr>
              <a:t> </a:t>
            </a:r>
            <a:r>
              <a:rPr lang="es-ES" sz="5600" dirty="0" err="1">
                <a:latin typeface="Courier New" pitchFamily="49" charset="0"/>
              </a:rPr>
              <a:t>integer</a:t>
            </a:r>
            <a:r>
              <a:rPr lang="es-ES" sz="5600" dirty="0">
                <a:latin typeface="Courier New" pitchFamily="49" charset="0"/>
              </a:rPr>
              <a:t> </a:t>
            </a:r>
            <a:r>
              <a:rPr lang="es-ES" sz="5600" dirty="0" err="1">
                <a:latin typeface="Courier New" pitchFamily="49" charset="0"/>
              </a:rPr>
              <a:t>array</a:t>
            </a:r>
            <a:r>
              <a:rPr lang="es-ES" sz="5600" dirty="0">
                <a:latin typeface="Courier New" pitchFamily="49" charset="0"/>
              </a:rPr>
              <a:t>, 10 </a:t>
            </a:r>
            <a:r>
              <a:rPr lang="es-ES" sz="5600" dirty="0" err="1">
                <a:latin typeface="Courier New" pitchFamily="49" charset="0"/>
              </a:rPr>
              <a:t>elements</a:t>
            </a:r>
            <a:endParaRPr lang="es-ES" sz="5600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36"/>
              </a:spcBef>
              <a:buNone/>
            </a:pPr>
            <a:r>
              <a:rPr lang="es-ES" sz="5600" dirty="0">
                <a:latin typeface="Courier New" pitchFamily="49" charset="0"/>
              </a:rPr>
              <a:t>		</a:t>
            </a:r>
            <a:r>
              <a:rPr lang="es-ES" sz="5600" dirty="0" err="1">
                <a:latin typeface="Courier New" pitchFamily="49" charset="0"/>
              </a:rPr>
              <a:t>myArray</a:t>
            </a:r>
            <a:r>
              <a:rPr lang="es-ES" sz="5600" dirty="0">
                <a:latin typeface="Courier New" pitchFamily="49" charset="0"/>
              </a:rPr>
              <a:t>[0] = 100; 	</a:t>
            </a:r>
          </a:p>
          <a:p>
            <a:pPr>
              <a:lnSpc>
                <a:spcPct val="80000"/>
              </a:lnSpc>
              <a:spcBef>
                <a:spcPts val="436"/>
              </a:spcBef>
              <a:buNone/>
            </a:pPr>
            <a:r>
              <a:rPr lang="es-ES" sz="5600" dirty="0">
                <a:latin typeface="Courier New" pitchFamily="49" charset="0"/>
              </a:rPr>
              <a:t>		</a:t>
            </a:r>
            <a:r>
              <a:rPr lang="es-ES" sz="5600" dirty="0" err="1">
                <a:latin typeface="Courier New" pitchFamily="49" charset="0"/>
              </a:rPr>
              <a:t>myArray</a:t>
            </a:r>
            <a:r>
              <a:rPr lang="es-ES" sz="5600" dirty="0">
                <a:latin typeface="Courier New" pitchFamily="49" charset="0"/>
              </a:rPr>
              <a:t>[1] = 200; 	</a:t>
            </a:r>
          </a:p>
          <a:p>
            <a:pPr>
              <a:lnSpc>
                <a:spcPct val="80000"/>
              </a:lnSpc>
              <a:spcBef>
                <a:spcPts val="436"/>
              </a:spcBef>
              <a:buNone/>
            </a:pPr>
            <a:r>
              <a:rPr lang="es-ES" sz="5600" dirty="0">
                <a:latin typeface="Courier New" pitchFamily="49" charset="0"/>
              </a:rPr>
              <a:t>		</a:t>
            </a:r>
            <a:r>
              <a:rPr lang="es-ES" sz="5600" dirty="0" err="1">
                <a:latin typeface="Courier New" pitchFamily="49" charset="0"/>
              </a:rPr>
              <a:t>myArray</a:t>
            </a:r>
            <a:r>
              <a:rPr lang="es-ES" sz="5600" dirty="0">
                <a:latin typeface="Courier New" pitchFamily="49" charset="0"/>
              </a:rPr>
              <a:t>[2] = 300;</a:t>
            </a:r>
          </a:p>
          <a:p>
            <a:pPr>
              <a:lnSpc>
                <a:spcPct val="80000"/>
              </a:lnSpc>
              <a:spcBef>
                <a:spcPts val="436"/>
              </a:spcBef>
              <a:buNone/>
            </a:pPr>
            <a:r>
              <a:rPr lang="es-ES" sz="5600" dirty="0">
                <a:latin typeface="Courier New" pitchFamily="49" charset="0"/>
              </a:rPr>
              <a:t>		</a:t>
            </a:r>
            <a:r>
              <a:rPr lang="es-ES" sz="5600" dirty="0" err="1">
                <a:latin typeface="Courier New" pitchFamily="49" charset="0"/>
              </a:rPr>
              <a:t>myArray</a:t>
            </a:r>
            <a:r>
              <a:rPr lang="es-ES" sz="5600" dirty="0">
                <a:latin typeface="Courier New" pitchFamily="49" charset="0"/>
              </a:rPr>
              <a:t>[3] = 400;</a:t>
            </a:r>
          </a:p>
          <a:p>
            <a:pPr>
              <a:lnSpc>
                <a:spcPct val="80000"/>
              </a:lnSpc>
              <a:spcBef>
                <a:spcPts val="436"/>
              </a:spcBef>
              <a:buNone/>
            </a:pPr>
            <a:r>
              <a:rPr lang="es-ES" sz="5600" dirty="0">
                <a:latin typeface="Courier New" pitchFamily="49" charset="0"/>
              </a:rPr>
              <a:t>		</a:t>
            </a:r>
            <a:r>
              <a:rPr lang="es-ES" sz="5600" dirty="0" err="1">
                <a:latin typeface="Courier New" pitchFamily="49" charset="0"/>
              </a:rPr>
              <a:t>myArray</a:t>
            </a:r>
            <a:r>
              <a:rPr lang="es-ES" sz="5600" dirty="0">
                <a:latin typeface="Courier New" pitchFamily="49" charset="0"/>
              </a:rPr>
              <a:t>[4] = 500;</a:t>
            </a:r>
          </a:p>
          <a:p>
            <a:pPr>
              <a:lnSpc>
                <a:spcPct val="80000"/>
              </a:lnSpc>
              <a:spcBef>
                <a:spcPts val="436"/>
              </a:spcBef>
              <a:buNone/>
            </a:pPr>
            <a:r>
              <a:rPr lang="es-ES" sz="5600" dirty="0">
                <a:latin typeface="Courier New" pitchFamily="49" charset="0"/>
              </a:rPr>
              <a:t>		</a:t>
            </a:r>
            <a:r>
              <a:rPr lang="es-ES" sz="5600" dirty="0" err="1">
                <a:latin typeface="Courier New" pitchFamily="49" charset="0"/>
              </a:rPr>
              <a:t>myArray</a:t>
            </a:r>
            <a:r>
              <a:rPr lang="es-ES" sz="5600" dirty="0">
                <a:latin typeface="Courier New" pitchFamily="49" charset="0"/>
              </a:rPr>
              <a:t>[5] = 600;</a:t>
            </a:r>
          </a:p>
          <a:p>
            <a:pPr>
              <a:lnSpc>
                <a:spcPct val="80000"/>
              </a:lnSpc>
              <a:spcBef>
                <a:spcPts val="436"/>
              </a:spcBef>
              <a:buNone/>
            </a:pPr>
            <a:r>
              <a:rPr lang="es-ES" sz="5600" dirty="0">
                <a:latin typeface="Courier New" pitchFamily="49" charset="0"/>
              </a:rPr>
              <a:t>		</a:t>
            </a:r>
            <a:r>
              <a:rPr lang="es-ES" sz="5600" dirty="0" err="1">
                <a:latin typeface="Courier New" pitchFamily="49" charset="0"/>
              </a:rPr>
              <a:t>myArray</a:t>
            </a:r>
            <a:r>
              <a:rPr lang="es-ES" sz="5600" dirty="0">
                <a:latin typeface="Courier New" pitchFamily="49" charset="0"/>
              </a:rPr>
              <a:t>[6] = 700;</a:t>
            </a:r>
          </a:p>
          <a:p>
            <a:pPr>
              <a:lnSpc>
                <a:spcPct val="80000"/>
              </a:lnSpc>
              <a:spcBef>
                <a:spcPts val="436"/>
              </a:spcBef>
              <a:buNone/>
            </a:pPr>
            <a:r>
              <a:rPr lang="es-ES" sz="5600" dirty="0">
                <a:latin typeface="Courier New" pitchFamily="49" charset="0"/>
              </a:rPr>
              <a:t>		</a:t>
            </a:r>
            <a:r>
              <a:rPr lang="es-ES" sz="5600" dirty="0" err="1">
                <a:latin typeface="Courier New" pitchFamily="49" charset="0"/>
              </a:rPr>
              <a:t>myArray</a:t>
            </a:r>
            <a:r>
              <a:rPr lang="es-ES" sz="5600" dirty="0">
                <a:latin typeface="Courier New" pitchFamily="49" charset="0"/>
              </a:rPr>
              <a:t>[7] = 800;</a:t>
            </a:r>
          </a:p>
          <a:p>
            <a:pPr>
              <a:lnSpc>
                <a:spcPct val="80000"/>
              </a:lnSpc>
              <a:spcBef>
                <a:spcPts val="436"/>
              </a:spcBef>
              <a:buNone/>
            </a:pPr>
            <a:r>
              <a:rPr lang="es-ES" sz="5600" dirty="0">
                <a:latin typeface="Courier New" pitchFamily="49" charset="0"/>
              </a:rPr>
              <a:t>		</a:t>
            </a:r>
            <a:r>
              <a:rPr lang="es-ES" sz="5600" dirty="0" err="1">
                <a:latin typeface="Courier New" pitchFamily="49" charset="0"/>
              </a:rPr>
              <a:t>myArray</a:t>
            </a:r>
            <a:r>
              <a:rPr lang="es-ES" sz="5600" dirty="0">
                <a:latin typeface="Courier New" pitchFamily="49" charset="0"/>
              </a:rPr>
              <a:t>[8] = 900;</a:t>
            </a:r>
          </a:p>
          <a:p>
            <a:pPr>
              <a:lnSpc>
                <a:spcPct val="80000"/>
              </a:lnSpc>
              <a:spcBef>
                <a:spcPts val="436"/>
              </a:spcBef>
              <a:buNone/>
            </a:pPr>
            <a:r>
              <a:rPr lang="es-ES" sz="5600" dirty="0">
                <a:latin typeface="Courier New" pitchFamily="49" charset="0"/>
              </a:rPr>
              <a:t>		</a:t>
            </a:r>
            <a:r>
              <a:rPr lang="es-ES" sz="5600" dirty="0" err="1">
                <a:latin typeface="Courier New" pitchFamily="49" charset="0"/>
              </a:rPr>
              <a:t>myArray</a:t>
            </a:r>
            <a:r>
              <a:rPr lang="es-ES" sz="5600" dirty="0">
                <a:latin typeface="Courier New" pitchFamily="49" charset="0"/>
              </a:rPr>
              <a:t>[9] = 1000;</a:t>
            </a:r>
          </a:p>
          <a:p>
            <a:pPr>
              <a:lnSpc>
                <a:spcPct val="80000"/>
              </a:lnSpc>
              <a:spcBef>
                <a:spcPts val="436"/>
              </a:spcBef>
              <a:buNone/>
            </a:pPr>
            <a:r>
              <a:rPr lang="es-ES" sz="5600" dirty="0">
                <a:latin typeface="Courier New" pitchFamily="49" charset="0"/>
              </a:rPr>
              <a:t>		</a:t>
            </a:r>
            <a:r>
              <a:rPr lang="es-ES" sz="5600" dirty="0" err="1">
                <a:latin typeface="Courier New" pitchFamily="49" charset="0"/>
              </a:rPr>
              <a:t>System.out.println</a:t>
            </a:r>
            <a:r>
              <a:rPr lang="es-ES" sz="5600" dirty="0">
                <a:latin typeface="Courier New" pitchFamily="49" charset="0"/>
              </a:rPr>
              <a:t>(</a:t>
            </a:r>
            <a:r>
              <a:rPr lang="es-ES" altLang="es-ES" sz="5600" dirty="0">
                <a:latin typeface="Courier New" pitchFamily="49" charset="0"/>
              </a:rPr>
              <a:t>”</a:t>
            </a:r>
            <a:r>
              <a:rPr lang="es-ES" altLang="ja-JP" sz="5600" dirty="0" err="1">
                <a:latin typeface="Courier New" pitchFamily="49" charset="0"/>
              </a:rPr>
              <a:t>Index</a:t>
            </a:r>
            <a:r>
              <a:rPr lang="es-ES" altLang="ja-JP" sz="5600" dirty="0">
                <a:latin typeface="Courier New" pitchFamily="49" charset="0"/>
              </a:rPr>
              <a:t> 0: "   </a:t>
            </a:r>
            <a:r>
              <a:rPr lang="es-ES" altLang="ja-JP" sz="5600" dirty="0" err="1">
                <a:latin typeface="Courier New" pitchFamily="49" charset="0"/>
              </a:rPr>
              <a:t>myArray</a:t>
            </a:r>
            <a:r>
              <a:rPr lang="es-ES" altLang="ja-JP" sz="5600" dirty="0">
                <a:latin typeface="Courier New" pitchFamily="49" charset="0"/>
              </a:rPr>
              <a:t>[0]);</a:t>
            </a:r>
          </a:p>
          <a:p>
            <a:pPr>
              <a:lnSpc>
                <a:spcPct val="80000"/>
              </a:lnSpc>
              <a:spcBef>
                <a:spcPts val="436"/>
              </a:spcBef>
              <a:buNone/>
            </a:pPr>
            <a:r>
              <a:rPr lang="es-ES" sz="5600" dirty="0">
                <a:latin typeface="Courier New" pitchFamily="49" charset="0"/>
              </a:rPr>
              <a:t>		</a:t>
            </a:r>
            <a:r>
              <a:rPr lang="es-ES" sz="5600" dirty="0" err="1">
                <a:latin typeface="Courier New" pitchFamily="49" charset="0"/>
              </a:rPr>
              <a:t>System.out.println</a:t>
            </a:r>
            <a:r>
              <a:rPr lang="es-ES" sz="5600" dirty="0">
                <a:latin typeface="Courier New" pitchFamily="49" charset="0"/>
              </a:rPr>
              <a:t>(</a:t>
            </a:r>
            <a:r>
              <a:rPr lang="es-ES" altLang="es-ES" sz="5600" dirty="0">
                <a:latin typeface="Courier New" pitchFamily="49" charset="0"/>
              </a:rPr>
              <a:t>”</a:t>
            </a:r>
            <a:r>
              <a:rPr lang="es-ES" altLang="ja-JP" sz="5600" dirty="0" err="1">
                <a:latin typeface="Courier New" pitchFamily="49" charset="0"/>
              </a:rPr>
              <a:t>Index</a:t>
            </a:r>
            <a:r>
              <a:rPr lang="es-ES" altLang="ja-JP" sz="5600" dirty="0">
                <a:latin typeface="Courier New" pitchFamily="49" charset="0"/>
              </a:rPr>
              <a:t> 1: "   </a:t>
            </a:r>
            <a:r>
              <a:rPr lang="es-ES" altLang="ja-JP" sz="5600" dirty="0" err="1">
                <a:latin typeface="Courier New" pitchFamily="49" charset="0"/>
              </a:rPr>
              <a:t>myArray</a:t>
            </a:r>
            <a:r>
              <a:rPr lang="es-ES" altLang="ja-JP" sz="5600" dirty="0">
                <a:latin typeface="Courier New" pitchFamily="49" charset="0"/>
              </a:rPr>
              <a:t>[1]);</a:t>
            </a:r>
          </a:p>
          <a:p>
            <a:pPr>
              <a:lnSpc>
                <a:spcPct val="80000"/>
              </a:lnSpc>
              <a:spcBef>
                <a:spcPts val="436"/>
              </a:spcBef>
              <a:buNone/>
            </a:pPr>
            <a:r>
              <a:rPr lang="es-ES" sz="5600" dirty="0">
                <a:latin typeface="Courier New" pitchFamily="49" charset="0"/>
              </a:rPr>
              <a:t>		</a:t>
            </a:r>
            <a:r>
              <a:rPr lang="es-ES" sz="5600" dirty="0" err="1">
                <a:latin typeface="Courier New" pitchFamily="49" charset="0"/>
              </a:rPr>
              <a:t>System.out.println</a:t>
            </a:r>
            <a:r>
              <a:rPr lang="es-ES" sz="5600" dirty="0">
                <a:latin typeface="Courier New" pitchFamily="49" charset="0"/>
              </a:rPr>
              <a:t>(</a:t>
            </a:r>
            <a:r>
              <a:rPr lang="es-ES" altLang="es-ES" sz="5600" dirty="0">
                <a:latin typeface="Courier New" pitchFamily="49" charset="0"/>
              </a:rPr>
              <a:t>”</a:t>
            </a:r>
            <a:r>
              <a:rPr lang="es-ES" altLang="ja-JP" sz="5600" dirty="0" err="1">
                <a:latin typeface="Courier New" pitchFamily="49" charset="0"/>
              </a:rPr>
              <a:t>Index</a:t>
            </a:r>
            <a:r>
              <a:rPr lang="es-ES" altLang="ja-JP" sz="5600" dirty="0">
                <a:latin typeface="Courier New" pitchFamily="49" charset="0"/>
              </a:rPr>
              <a:t> 2: "   </a:t>
            </a:r>
            <a:r>
              <a:rPr lang="es-ES" altLang="ja-JP" sz="5600" dirty="0" err="1">
                <a:latin typeface="Courier New" pitchFamily="49" charset="0"/>
              </a:rPr>
              <a:t>myArray</a:t>
            </a:r>
            <a:r>
              <a:rPr lang="es-ES" altLang="ja-JP" sz="5600" dirty="0">
                <a:latin typeface="Courier New" pitchFamily="49" charset="0"/>
              </a:rPr>
              <a:t>[2]);</a:t>
            </a:r>
          </a:p>
          <a:p>
            <a:pPr>
              <a:lnSpc>
                <a:spcPct val="80000"/>
              </a:lnSpc>
              <a:spcBef>
                <a:spcPts val="436"/>
              </a:spcBef>
              <a:buNone/>
            </a:pPr>
            <a:r>
              <a:rPr lang="es-ES" sz="5600" dirty="0">
                <a:latin typeface="Courier New" pitchFamily="49" charset="0"/>
              </a:rPr>
              <a:t>		</a:t>
            </a:r>
            <a:r>
              <a:rPr lang="es-ES" sz="5600" dirty="0" err="1">
                <a:latin typeface="Courier New" pitchFamily="49" charset="0"/>
              </a:rPr>
              <a:t>System.out.println</a:t>
            </a:r>
            <a:r>
              <a:rPr lang="es-ES" sz="5600" dirty="0">
                <a:latin typeface="Courier New" pitchFamily="49" charset="0"/>
              </a:rPr>
              <a:t>(</a:t>
            </a:r>
            <a:r>
              <a:rPr lang="es-ES" altLang="es-ES" sz="5600" dirty="0">
                <a:latin typeface="Courier New" pitchFamily="49" charset="0"/>
              </a:rPr>
              <a:t>”</a:t>
            </a:r>
            <a:r>
              <a:rPr lang="es-ES" altLang="ja-JP" sz="5600" dirty="0" err="1">
                <a:latin typeface="Courier New" pitchFamily="49" charset="0"/>
              </a:rPr>
              <a:t>Index</a:t>
            </a:r>
            <a:r>
              <a:rPr lang="es-ES" altLang="ja-JP" sz="5600" dirty="0">
                <a:latin typeface="Courier New" pitchFamily="49" charset="0"/>
              </a:rPr>
              <a:t> 3: "   </a:t>
            </a:r>
            <a:r>
              <a:rPr lang="es-ES" altLang="ja-JP" sz="5600" dirty="0" err="1">
                <a:latin typeface="Courier New" pitchFamily="49" charset="0"/>
              </a:rPr>
              <a:t>myArray</a:t>
            </a:r>
            <a:r>
              <a:rPr lang="es-ES" altLang="ja-JP" sz="5600" dirty="0">
                <a:latin typeface="Courier New" pitchFamily="49" charset="0"/>
              </a:rPr>
              <a:t>[3]);</a:t>
            </a:r>
          </a:p>
          <a:p>
            <a:pPr>
              <a:lnSpc>
                <a:spcPct val="80000"/>
              </a:lnSpc>
              <a:spcBef>
                <a:spcPts val="436"/>
              </a:spcBef>
              <a:buNone/>
            </a:pPr>
            <a:r>
              <a:rPr lang="es-ES" sz="5600" dirty="0">
                <a:latin typeface="Courier New" pitchFamily="49" charset="0"/>
              </a:rPr>
              <a:t>		</a:t>
            </a:r>
            <a:r>
              <a:rPr lang="es-ES" sz="5600" dirty="0" err="1">
                <a:latin typeface="Courier New" pitchFamily="49" charset="0"/>
              </a:rPr>
              <a:t>System.out.println</a:t>
            </a:r>
            <a:r>
              <a:rPr lang="es-ES" sz="5600" dirty="0">
                <a:latin typeface="Courier New" pitchFamily="49" charset="0"/>
              </a:rPr>
              <a:t>(</a:t>
            </a:r>
            <a:r>
              <a:rPr lang="es-ES" altLang="es-ES" sz="5600" dirty="0">
                <a:latin typeface="Courier New" pitchFamily="49" charset="0"/>
              </a:rPr>
              <a:t>”</a:t>
            </a:r>
            <a:r>
              <a:rPr lang="es-ES" altLang="ja-JP" sz="5600" dirty="0" err="1">
                <a:latin typeface="Courier New" pitchFamily="49" charset="0"/>
              </a:rPr>
              <a:t>Index</a:t>
            </a:r>
            <a:r>
              <a:rPr lang="es-ES" altLang="ja-JP" sz="5600" dirty="0">
                <a:latin typeface="Courier New" pitchFamily="49" charset="0"/>
              </a:rPr>
              <a:t> 4: "   </a:t>
            </a:r>
            <a:r>
              <a:rPr lang="es-ES" altLang="ja-JP" sz="5600" dirty="0" err="1">
                <a:latin typeface="Courier New" pitchFamily="49" charset="0"/>
              </a:rPr>
              <a:t>myArray</a:t>
            </a:r>
            <a:r>
              <a:rPr lang="es-ES" altLang="ja-JP" sz="5600" dirty="0">
                <a:latin typeface="Courier New" pitchFamily="49" charset="0"/>
              </a:rPr>
              <a:t>[4]);</a:t>
            </a:r>
          </a:p>
          <a:p>
            <a:pPr>
              <a:lnSpc>
                <a:spcPct val="80000"/>
              </a:lnSpc>
              <a:spcBef>
                <a:spcPts val="436"/>
              </a:spcBef>
              <a:buNone/>
            </a:pPr>
            <a:r>
              <a:rPr lang="es-ES" sz="5600" dirty="0">
                <a:latin typeface="Courier New" pitchFamily="49" charset="0"/>
              </a:rPr>
              <a:t>		</a:t>
            </a:r>
            <a:r>
              <a:rPr lang="es-ES" sz="5600" dirty="0" err="1">
                <a:latin typeface="Courier New" pitchFamily="49" charset="0"/>
              </a:rPr>
              <a:t>System.out.println</a:t>
            </a:r>
            <a:r>
              <a:rPr lang="es-ES" sz="5600" dirty="0">
                <a:latin typeface="Courier New" pitchFamily="49" charset="0"/>
              </a:rPr>
              <a:t>(</a:t>
            </a:r>
            <a:r>
              <a:rPr lang="es-ES" altLang="es-ES" sz="5600" dirty="0">
                <a:latin typeface="Courier New" pitchFamily="49" charset="0"/>
              </a:rPr>
              <a:t>”</a:t>
            </a:r>
            <a:r>
              <a:rPr lang="es-ES" altLang="ja-JP" sz="5600" dirty="0" err="1">
                <a:latin typeface="Courier New" pitchFamily="49" charset="0"/>
              </a:rPr>
              <a:t>Index</a:t>
            </a:r>
            <a:r>
              <a:rPr lang="es-ES" altLang="ja-JP" sz="5600" dirty="0">
                <a:latin typeface="Courier New" pitchFamily="49" charset="0"/>
              </a:rPr>
              <a:t> 5: "   </a:t>
            </a:r>
            <a:r>
              <a:rPr lang="es-ES" altLang="ja-JP" sz="5600" dirty="0" err="1">
                <a:latin typeface="Courier New" pitchFamily="49" charset="0"/>
              </a:rPr>
              <a:t>myArray</a:t>
            </a:r>
            <a:r>
              <a:rPr lang="es-ES" altLang="ja-JP" sz="5600" dirty="0">
                <a:latin typeface="Courier New" pitchFamily="49" charset="0"/>
              </a:rPr>
              <a:t>[5]);</a:t>
            </a:r>
          </a:p>
          <a:p>
            <a:pPr>
              <a:lnSpc>
                <a:spcPct val="80000"/>
              </a:lnSpc>
              <a:spcBef>
                <a:spcPts val="436"/>
              </a:spcBef>
              <a:buNone/>
            </a:pPr>
            <a:r>
              <a:rPr lang="es-ES" sz="5600" dirty="0">
                <a:latin typeface="Courier New" pitchFamily="49" charset="0"/>
              </a:rPr>
              <a:t>		</a:t>
            </a:r>
            <a:r>
              <a:rPr lang="es-ES" sz="5600" dirty="0" err="1">
                <a:latin typeface="Courier New" pitchFamily="49" charset="0"/>
              </a:rPr>
              <a:t>System.out.println</a:t>
            </a:r>
            <a:r>
              <a:rPr lang="es-ES" sz="5600" dirty="0">
                <a:latin typeface="Courier New" pitchFamily="49" charset="0"/>
              </a:rPr>
              <a:t>(</a:t>
            </a:r>
            <a:r>
              <a:rPr lang="es-ES" altLang="es-ES" sz="5600" dirty="0">
                <a:latin typeface="Courier New" pitchFamily="49" charset="0"/>
              </a:rPr>
              <a:t>”</a:t>
            </a:r>
            <a:r>
              <a:rPr lang="es-ES" altLang="ja-JP" sz="5600" dirty="0" err="1">
                <a:latin typeface="Courier New" pitchFamily="49" charset="0"/>
              </a:rPr>
              <a:t>Index</a:t>
            </a:r>
            <a:r>
              <a:rPr lang="es-ES" altLang="ja-JP" sz="5600" dirty="0">
                <a:latin typeface="Courier New" pitchFamily="49" charset="0"/>
              </a:rPr>
              <a:t> 6: "   </a:t>
            </a:r>
            <a:r>
              <a:rPr lang="es-ES" altLang="ja-JP" sz="5600" dirty="0" err="1">
                <a:latin typeface="Courier New" pitchFamily="49" charset="0"/>
              </a:rPr>
              <a:t>myArray</a:t>
            </a:r>
            <a:r>
              <a:rPr lang="es-ES" altLang="ja-JP" sz="5600" dirty="0">
                <a:latin typeface="Courier New" pitchFamily="49" charset="0"/>
              </a:rPr>
              <a:t>[6]);</a:t>
            </a:r>
          </a:p>
          <a:p>
            <a:pPr>
              <a:lnSpc>
                <a:spcPct val="80000"/>
              </a:lnSpc>
              <a:spcBef>
                <a:spcPts val="436"/>
              </a:spcBef>
              <a:buNone/>
            </a:pPr>
            <a:r>
              <a:rPr lang="es-ES" sz="5600" dirty="0">
                <a:latin typeface="Courier New" pitchFamily="49" charset="0"/>
              </a:rPr>
              <a:t>		</a:t>
            </a:r>
            <a:r>
              <a:rPr lang="es-ES" sz="5600" dirty="0" err="1">
                <a:latin typeface="Courier New" pitchFamily="49" charset="0"/>
              </a:rPr>
              <a:t>System.out.println</a:t>
            </a:r>
            <a:r>
              <a:rPr lang="es-ES" sz="5600" dirty="0">
                <a:latin typeface="Courier New" pitchFamily="49" charset="0"/>
              </a:rPr>
              <a:t>(</a:t>
            </a:r>
            <a:r>
              <a:rPr lang="es-ES" altLang="es-ES" sz="5600" dirty="0">
                <a:latin typeface="Courier New" pitchFamily="49" charset="0"/>
              </a:rPr>
              <a:t>”</a:t>
            </a:r>
            <a:r>
              <a:rPr lang="es-ES" altLang="ja-JP" sz="5600" dirty="0" err="1">
                <a:latin typeface="Courier New" pitchFamily="49" charset="0"/>
              </a:rPr>
              <a:t>Index</a:t>
            </a:r>
            <a:r>
              <a:rPr lang="es-ES" altLang="ja-JP" sz="5600" dirty="0">
                <a:latin typeface="Courier New" pitchFamily="49" charset="0"/>
              </a:rPr>
              <a:t> 7: "   </a:t>
            </a:r>
            <a:r>
              <a:rPr lang="es-ES" altLang="ja-JP" sz="5600" dirty="0" err="1">
                <a:latin typeface="Courier New" pitchFamily="49" charset="0"/>
              </a:rPr>
              <a:t>myArray</a:t>
            </a:r>
            <a:r>
              <a:rPr lang="es-ES" altLang="ja-JP" sz="5600" dirty="0">
                <a:latin typeface="Courier New" pitchFamily="49" charset="0"/>
              </a:rPr>
              <a:t>[7]);</a:t>
            </a:r>
          </a:p>
          <a:p>
            <a:pPr>
              <a:lnSpc>
                <a:spcPct val="80000"/>
              </a:lnSpc>
              <a:spcBef>
                <a:spcPts val="436"/>
              </a:spcBef>
              <a:buNone/>
            </a:pPr>
            <a:r>
              <a:rPr lang="es-ES" sz="5600" dirty="0">
                <a:latin typeface="Courier New" pitchFamily="49" charset="0"/>
              </a:rPr>
              <a:t>		</a:t>
            </a:r>
            <a:r>
              <a:rPr lang="es-ES" sz="5600" dirty="0" err="1">
                <a:latin typeface="Courier New" pitchFamily="49" charset="0"/>
              </a:rPr>
              <a:t>System.out.println</a:t>
            </a:r>
            <a:r>
              <a:rPr lang="es-ES" sz="5600" dirty="0">
                <a:latin typeface="Courier New" pitchFamily="49" charset="0"/>
              </a:rPr>
              <a:t>(</a:t>
            </a:r>
            <a:r>
              <a:rPr lang="es-ES" altLang="es-ES" sz="5600" dirty="0">
                <a:latin typeface="Courier New" pitchFamily="49" charset="0"/>
              </a:rPr>
              <a:t>”</a:t>
            </a:r>
            <a:r>
              <a:rPr lang="es-ES" altLang="ja-JP" sz="5600" dirty="0" err="1">
                <a:latin typeface="Courier New" pitchFamily="49" charset="0"/>
              </a:rPr>
              <a:t>Index</a:t>
            </a:r>
            <a:r>
              <a:rPr lang="es-ES" altLang="ja-JP" sz="5600" dirty="0">
                <a:latin typeface="Courier New" pitchFamily="49" charset="0"/>
              </a:rPr>
              <a:t> 8: "   </a:t>
            </a:r>
            <a:r>
              <a:rPr lang="es-ES" altLang="ja-JP" sz="5600" dirty="0" err="1">
                <a:latin typeface="Courier New" pitchFamily="49" charset="0"/>
              </a:rPr>
              <a:t>myArray</a:t>
            </a:r>
            <a:r>
              <a:rPr lang="es-ES" altLang="ja-JP" sz="5600" dirty="0">
                <a:latin typeface="Courier New" pitchFamily="49" charset="0"/>
              </a:rPr>
              <a:t>[8]);</a:t>
            </a:r>
          </a:p>
          <a:p>
            <a:pPr>
              <a:lnSpc>
                <a:spcPct val="80000"/>
              </a:lnSpc>
              <a:spcBef>
                <a:spcPts val="436"/>
              </a:spcBef>
              <a:buNone/>
            </a:pPr>
            <a:r>
              <a:rPr lang="es-ES" sz="5600" dirty="0">
                <a:latin typeface="Courier New" pitchFamily="49" charset="0"/>
              </a:rPr>
              <a:t>		</a:t>
            </a:r>
            <a:r>
              <a:rPr lang="es-ES" sz="5600" dirty="0" err="1">
                <a:latin typeface="Courier New" pitchFamily="49" charset="0"/>
              </a:rPr>
              <a:t>System.out.println</a:t>
            </a:r>
            <a:r>
              <a:rPr lang="es-ES" sz="5600" dirty="0">
                <a:latin typeface="Courier New" pitchFamily="49" charset="0"/>
              </a:rPr>
              <a:t>(</a:t>
            </a:r>
            <a:r>
              <a:rPr lang="es-ES" altLang="es-ES" sz="5600" dirty="0">
                <a:latin typeface="Courier New" pitchFamily="49" charset="0"/>
              </a:rPr>
              <a:t>”</a:t>
            </a:r>
            <a:r>
              <a:rPr lang="es-ES" altLang="ja-JP" sz="5600" dirty="0" err="1">
                <a:latin typeface="Courier New" pitchFamily="49" charset="0"/>
              </a:rPr>
              <a:t>Index</a:t>
            </a:r>
            <a:r>
              <a:rPr lang="es-ES" altLang="ja-JP" sz="5600" dirty="0">
                <a:latin typeface="Courier New" pitchFamily="49" charset="0"/>
              </a:rPr>
              <a:t> 9: "   </a:t>
            </a:r>
            <a:r>
              <a:rPr lang="es-ES" altLang="ja-JP" sz="5600" dirty="0" err="1">
                <a:latin typeface="Courier New" pitchFamily="49" charset="0"/>
              </a:rPr>
              <a:t>myArray</a:t>
            </a:r>
            <a:r>
              <a:rPr lang="es-ES" altLang="ja-JP" sz="5600" dirty="0">
                <a:latin typeface="Courier New" pitchFamily="49" charset="0"/>
              </a:rPr>
              <a:t>[9]);   </a:t>
            </a:r>
          </a:p>
          <a:p>
            <a:pPr>
              <a:lnSpc>
                <a:spcPct val="80000"/>
              </a:lnSpc>
              <a:spcBef>
                <a:spcPts val="436"/>
              </a:spcBef>
              <a:buNone/>
            </a:pPr>
            <a:r>
              <a:rPr lang="es-ES" sz="5600" dirty="0">
                <a:latin typeface="Courier New" pitchFamily="49" charset="0"/>
              </a:rPr>
              <a:t>	} </a:t>
            </a:r>
          </a:p>
          <a:p>
            <a:pPr>
              <a:lnSpc>
                <a:spcPct val="80000"/>
              </a:lnSpc>
              <a:spcBef>
                <a:spcPts val="436"/>
              </a:spcBef>
              <a:buNone/>
            </a:pPr>
            <a:r>
              <a:rPr lang="es-ES" sz="56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9561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432048" y="0"/>
            <a:ext cx="8711952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2048" y="0"/>
            <a:ext cx="853244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Arrays</a:t>
            </a:r>
            <a:r>
              <a:rPr lang="es-ES" sz="3000" cap="all" dirty="0" smtClean="0">
                <a:latin typeface="Nexa Bold" pitchFamily="50" charset="0"/>
              </a:rPr>
              <a:t> and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iterations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 (i)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 smtClean="0"/>
              <a:t>Arrays</a:t>
            </a:r>
            <a:r>
              <a:rPr lang="es-ES" dirty="0" smtClean="0"/>
              <a:t> </a:t>
            </a:r>
            <a:r>
              <a:rPr lang="es-ES" dirty="0"/>
              <a:t>are "</a:t>
            </a:r>
            <a:r>
              <a:rPr lang="es-ES" dirty="0" err="1"/>
              <a:t>friends</a:t>
            </a:r>
            <a:r>
              <a:rPr lang="es-ES" dirty="0"/>
              <a:t>" of </a:t>
            </a:r>
            <a:r>
              <a:rPr lang="es-ES" dirty="0" err="1"/>
              <a:t>iteration</a:t>
            </a:r>
            <a:r>
              <a:rPr lang="es-ES" dirty="0"/>
              <a:t> </a:t>
            </a:r>
            <a:r>
              <a:rPr lang="es-ES" dirty="0" err="1" smtClean="0"/>
              <a:t>statements</a:t>
            </a:r>
            <a:r>
              <a:rPr lang="es-ES" dirty="0" smtClean="0"/>
              <a:t>.</a:t>
            </a:r>
            <a:endParaRPr lang="es-ES" dirty="0"/>
          </a:p>
          <a:p>
            <a:endParaRPr lang="es-ES" dirty="0" smtClean="0"/>
          </a:p>
          <a:p>
            <a:r>
              <a:rPr lang="es-ES" dirty="0" err="1" smtClean="0"/>
              <a:t>Iterations</a:t>
            </a:r>
            <a:r>
              <a:rPr lang="es-ES" dirty="0" smtClean="0"/>
              <a:t> </a:t>
            </a:r>
            <a:r>
              <a:rPr lang="es-ES" dirty="0"/>
              <a:t>are </a:t>
            </a:r>
            <a:r>
              <a:rPr lang="es-ES" dirty="0" err="1"/>
              <a:t>used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traverse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elements</a:t>
            </a:r>
            <a:r>
              <a:rPr lang="es-ES" dirty="0"/>
              <a:t> of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array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greater</a:t>
            </a:r>
            <a:r>
              <a:rPr lang="es-ES" dirty="0"/>
              <a:t> </a:t>
            </a:r>
            <a:r>
              <a:rPr lang="es-ES" dirty="0" err="1"/>
              <a:t>flexibility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4897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432048" y="0"/>
            <a:ext cx="8711952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2048" y="0"/>
            <a:ext cx="853244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Arrays</a:t>
            </a:r>
            <a:r>
              <a:rPr lang="es-ES" sz="3000" cap="all" dirty="0" smtClean="0">
                <a:latin typeface="Nexa Bold" pitchFamily="50" charset="0"/>
              </a:rPr>
              <a:t> and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iterations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 (ii)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1600" dirty="0">
                <a:solidFill>
                  <a:srgbClr val="3333CC"/>
                </a:solidFill>
                <a:latin typeface="Courier New" pitchFamily="49" charset="0"/>
              </a:rPr>
              <a:t>public class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DemoArrayFor</a:t>
            </a:r>
            <a:endParaRPr lang="en-US" sz="16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>
                <a:solidFill>
                  <a:srgbClr val="3333CC"/>
                </a:solidFill>
                <a:latin typeface="Courier New" pitchFamily="49" charset="0"/>
              </a:rPr>
              <a:t>public static void main</a:t>
            </a:r>
            <a:r>
              <a:rPr lang="en-US" sz="1600" dirty="0">
                <a:latin typeface="Courier New" pitchFamily="49" charset="0"/>
              </a:rPr>
              <a:t>(String[] </a:t>
            </a:r>
            <a:r>
              <a:rPr lang="en-US" sz="1600" dirty="0" err="1">
                <a:latin typeface="Courier New" pitchFamily="49" charset="0"/>
              </a:rPr>
              <a:t>args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s-E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s-ES" sz="1600" dirty="0">
                <a:latin typeface="Courier New" pitchFamily="49" charset="0"/>
              </a:rPr>
              <a:t>        	</a:t>
            </a:r>
            <a:r>
              <a:rPr lang="es-ES" sz="16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s-ES" sz="1600" dirty="0">
                <a:latin typeface="Courier New" pitchFamily="49" charset="0"/>
              </a:rPr>
              <a:t>[] </a:t>
            </a:r>
            <a:r>
              <a:rPr lang="es-ES" sz="1600" dirty="0" err="1">
                <a:latin typeface="Courier New" pitchFamily="49" charset="0"/>
              </a:rPr>
              <a:t>myArray</a:t>
            </a:r>
            <a:r>
              <a:rPr lang="es-ES" sz="1600" dirty="0">
                <a:latin typeface="Courier New" pitchFamily="49" charset="0"/>
              </a:rPr>
              <a:t>; </a:t>
            </a:r>
          </a:p>
          <a:p>
            <a:pPr>
              <a:lnSpc>
                <a:spcPct val="80000"/>
              </a:lnSpc>
              <a:buNone/>
            </a:pPr>
            <a:r>
              <a:rPr lang="es-ES" sz="1600" dirty="0">
                <a:latin typeface="Courier New" pitchFamily="49" charset="0"/>
              </a:rPr>
              <a:t>       	</a:t>
            </a:r>
            <a:r>
              <a:rPr lang="es-ES" sz="1600" dirty="0" err="1">
                <a:latin typeface="Courier New" pitchFamily="49" charset="0"/>
              </a:rPr>
              <a:t>myArray</a:t>
            </a:r>
            <a:r>
              <a:rPr lang="es-ES" sz="1600" dirty="0">
                <a:latin typeface="Courier New" pitchFamily="49" charset="0"/>
              </a:rPr>
              <a:t> = new </a:t>
            </a:r>
            <a:r>
              <a:rPr lang="es-ES" sz="1600" dirty="0" err="1">
                <a:latin typeface="Courier New" pitchFamily="49" charset="0"/>
              </a:rPr>
              <a:t>int</a:t>
            </a:r>
            <a:r>
              <a:rPr lang="es-ES" sz="1600" dirty="0">
                <a:latin typeface="Courier New" pitchFamily="49" charset="0"/>
              </a:rPr>
              <a:t>[10]; </a:t>
            </a:r>
          </a:p>
          <a:p>
            <a:pPr>
              <a:lnSpc>
                <a:spcPct val="80000"/>
              </a:lnSpc>
              <a:buNone/>
            </a:pPr>
            <a:r>
              <a:rPr lang="es-ES" sz="1600" dirty="0">
                <a:latin typeface="Courier New" pitchFamily="49" charset="0"/>
              </a:rPr>
              <a:t>                </a:t>
            </a:r>
          </a:p>
          <a:p>
            <a:pPr>
              <a:lnSpc>
                <a:spcPct val="80000"/>
              </a:lnSpc>
              <a:buNone/>
            </a:pPr>
            <a:r>
              <a:rPr lang="es-ES" sz="1600" dirty="0">
                <a:latin typeface="Courier New" pitchFamily="49" charset="0"/>
              </a:rPr>
              <a:t>		</a:t>
            </a:r>
            <a:r>
              <a:rPr lang="en-US" sz="16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i = 0;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latin typeface="Courier New" pitchFamily="49" charset="0"/>
              </a:rPr>
              <a:t>		</a:t>
            </a:r>
            <a:r>
              <a:rPr lang="es-ES" sz="1600" dirty="0" err="1">
                <a:solidFill>
                  <a:srgbClr val="3333CC"/>
                </a:solidFill>
                <a:latin typeface="Courier New" pitchFamily="49" charset="0"/>
              </a:rPr>
              <a:t>for</a:t>
            </a:r>
            <a:r>
              <a:rPr lang="es-ES" sz="1600" dirty="0">
                <a:latin typeface="Courier New" pitchFamily="49" charset="0"/>
              </a:rPr>
              <a:t> (i = 0;i &lt; 10;i++) </a:t>
            </a:r>
          </a:p>
          <a:p>
            <a:pPr>
              <a:lnSpc>
                <a:spcPct val="80000"/>
              </a:lnSpc>
              <a:buNone/>
            </a:pPr>
            <a:r>
              <a:rPr lang="es-ES" sz="1600" dirty="0">
                <a:latin typeface="Courier New" pitchFamily="49" charset="0"/>
              </a:rPr>
              <a:t>		{</a:t>
            </a:r>
          </a:p>
          <a:p>
            <a:pPr>
              <a:lnSpc>
                <a:spcPct val="80000"/>
              </a:lnSpc>
              <a:buNone/>
            </a:pPr>
            <a:r>
              <a:rPr lang="es-ES" sz="1600" dirty="0">
                <a:latin typeface="Courier New" pitchFamily="49" charset="0"/>
              </a:rPr>
              <a:t>			// use </a:t>
            </a:r>
            <a:r>
              <a:rPr lang="es-ES" sz="1600" dirty="0" err="1">
                <a:latin typeface="Courier New" pitchFamily="49" charset="0"/>
              </a:rPr>
              <a:t>the</a:t>
            </a:r>
            <a:r>
              <a:rPr lang="es-ES" sz="1600" dirty="0">
                <a:latin typeface="Courier New" pitchFamily="49" charset="0"/>
              </a:rPr>
              <a:t> </a:t>
            </a:r>
            <a:r>
              <a:rPr lang="es-ES" sz="1600" dirty="0" err="1">
                <a:latin typeface="Courier New" pitchFamily="49" charset="0"/>
              </a:rPr>
              <a:t>counter</a:t>
            </a:r>
            <a:r>
              <a:rPr lang="es-ES" sz="1600" dirty="0">
                <a:latin typeface="Courier New" pitchFamily="49" charset="0"/>
              </a:rPr>
              <a:t> </a:t>
            </a:r>
            <a:r>
              <a:rPr lang="es-ES" sz="1600" dirty="0" err="1">
                <a:latin typeface="Courier New" pitchFamily="49" charset="0"/>
              </a:rPr>
              <a:t>to</a:t>
            </a:r>
            <a:r>
              <a:rPr lang="es-ES" sz="1600" dirty="0">
                <a:latin typeface="Courier New" pitchFamily="49" charset="0"/>
              </a:rPr>
              <a:t> </a:t>
            </a:r>
            <a:r>
              <a:rPr lang="es-ES" sz="1600" dirty="0" err="1">
                <a:latin typeface="Courier New" pitchFamily="49" charset="0"/>
              </a:rPr>
              <a:t>assign</a:t>
            </a:r>
            <a:r>
              <a:rPr lang="es-ES" sz="1600" dirty="0">
                <a:latin typeface="Courier New" pitchFamily="49" charset="0"/>
              </a:rPr>
              <a:t> a </a:t>
            </a:r>
            <a:r>
              <a:rPr lang="es-ES" sz="1600" dirty="0" err="1">
                <a:latin typeface="Courier New" pitchFamily="49" charset="0"/>
              </a:rPr>
              <a:t>value</a:t>
            </a:r>
            <a:r>
              <a:rPr lang="es-ES" sz="1600" dirty="0">
                <a:latin typeface="Courier New" pitchFamily="49" charset="0"/>
              </a:rPr>
              <a:t> </a:t>
            </a:r>
            <a:r>
              <a:rPr lang="es-ES" sz="1600" dirty="0" err="1">
                <a:latin typeface="Courier New" pitchFamily="49" charset="0"/>
              </a:rPr>
              <a:t>to</a:t>
            </a:r>
            <a:r>
              <a:rPr lang="es-ES" sz="1600" dirty="0">
                <a:latin typeface="Courier New" pitchFamily="49" charset="0"/>
              </a:rPr>
              <a:t> </a:t>
            </a:r>
            <a:r>
              <a:rPr lang="es-ES" sz="1600" dirty="0" err="1">
                <a:latin typeface="Courier New" pitchFamily="49" charset="0"/>
              </a:rPr>
              <a:t>each</a:t>
            </a:r>
            <a:r>
              <a:rPr lang="es-ES" sz="1600" dirty="0">
                <a:latin typeface="Courier New" pitchFamily="49" charset="0"/>
              </a:rPr>
              <a:t> </a:t>
            </a:r>
            <a:r>
              <a:rPr lang="es-ES" sz="1600" dirty="0" err="1">
                <a:latin typeface="Courier New" pitchFamily="49" charset="0"/>
              </a:rPr>
              <a:t>element</a:t>
            </a:r>
            <a:endParaRPr lang="es-ES" sz="16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s-ES" sz="1600" dirty="0">
                <a:latin typeface="Courier New" pitchFamily="49" charset="0"/>
              </a:rPr>
              <a:t>        		</a:t>
            </a:r>
            <a:r>
              <a:rPr lang="es-ES" sz="1600" dirty="0" err="1">
                <a:latin typeface="Courier New" pitchFamily="49" charset="0"/>
              </a:rPr>
              <a:t>myArray</a:t>
            </a:r>
            <a:r>
              <a:rPr lang="es-ES" sz="1600" dirty="0">
                <a:latin typeface="Courier New" pitchFamily="49" charset="0"/>
              </a:rPr>
              <a:t>[i] = 100 * i; 		</a:t>
            </a:r>
          </a:p>
          <a:p>
            <a:pPr>
              <a:lnSpc>
                <a:spcPct val="80000"/>
              </a:lnSpc>
              <a:buNone/>
            </a:pPr>
            <a:r>
              <a:rPr lang="es-ES" sz="1600" dirty="0">
                <a:latin typeface="Courier New" pitchFamily="49" charset="0"/>
              </a:rPr>
              <a:t>		}</a:t>
            </a:r>
            <a:endParaRPr lang="en-US" sz="16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latin typeface="Courier New" pitchFamily="49" charset="0"/>
              </a:rPr>
              <a:t>		</a:t>
            </a:r>
            <a:r>
              <a:rPr lang="en-US" sz="1600" dirty="0">
                <a:solidFill>
                  <a:srgbClr val="3333CC"/>
                </a:solidFill>
                <a:latin typeface="Courier New" pitchFamily="49" charset="0"/>
              </a:rPr>
              <a:t>for</a:t>
            </a:r>
            <a:r>
              <a:rPr lang="en-US" sz="1600" dirty="0">
                <a:latin typeface="Courier New" pitchFamily="49" charset="0"/>
              </a:rPr>
              <a:t> (i = 0;i &lt; 10;i++)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latin typeface="Courier New" pitchFamily="49" charset="0"/>
              </a:rPr>
              <a:t>		{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latin typeface="Courier New" pitchFamily="49" charset="0"/>
              </a:rPr>
              <a:t>			</a:t>
            </a:r>
            <a:r>
              <a:rPr lang="es-ES" sz="1600" dirty="0">
                <a:latin typeface="Courier New" pitchFamily="49" charset="0"/>
              </a:rPr>
              <a:t>// use </a:t>
            </a:r>
            <a:r>
              <a:rPr lang="es-ES" sz="1600" dirty="0" err="1">
                <a:latin typeface="Courier New" pitchFamily="49" charset="0"/>
              </a:rPr>
              <a:t>the</a:t>
            </a:r>
            <a:r>
              <a:rPr lang="es-ES" sz="1600" dirty="0">
                <a:latin typeface="Courier New" pitchFamily="49" charset="0"/>
              </a:rPr>
              <a:t> </a:t>
            </a:r>
            <a:r>
              <a:rPr lang="es-ES" sz="1600" dirty="0" err="1">
                <a:latin typeface="Courier New" pitchFamily="49" charset="0"/>
              </a:rPr>
              <a:t>counter</a:t>
            </a:r>
            <a:r>
              <a:rPr lang="es-ES" sz="1600" dirty="0">
                <a:latin typeface="Courier New" pitchFamily="49" charset="0"/>
              </a:rPr>
              <a:t> </a:t>
            </a:r>
            <a:r>
              <a:rPr lang="es-ES" sz="1600" dirty="0" err="1">
                <a:latin typeface="Courier New" pitchFamily="49" charset="0"/>
              </a:rPr>
              <a:t>to</a:t>
            </a:r>
            <a:r>
              <a:rPr lang="es-ES" sz="1600" dirty="0">
                <a:latin typeface="Courier New" pitchFamily="49" charset="0"/>
              </a:rPr>
              <a:t> </a:t>
            </a:r>
            <a:r>
              <a:rPr lang="es-ES" sz="1600" dirty="0" err="1">
                <a:latin typeface="Courier New" pitchFamily="49" charset="0"/>
              </a:rPr>
              <a:t>access</a:t>
            </a:r>
            <a:r>
              <a:rPr lang="es-ES" sz="1600" dirty="0">
                <a:latin typeface="Courier New" pitchFamily="49" charset="0"/>
              </a:rPr>
              <a:t> </a:t>
            </a:r>
            <a:r>
              <a:rPr lang="es-ES" sz="1600" dirty="0" err="1">
                <a:latin typeface="Courier New" pitchFamily="49" charset="0"/>
              </a:rPr>
              <a:t>each</a:t>
            </a:r>
            <a:r>
              <a:rPr lang="es-ES" sz="1600" dirty="0">
                <a:latin typeface="Courier New" pitchFamily="49" charset="0"/>
              </a:rPr>
              <a:t> </a:t>
            </a:r>
            <a:r>
              <a:rPr lang="es-ES" sz="1600" dirty="0" err="1">
                <a:latin typeface="Courier New" pitchFamily="49" charset="0"/>
              </a:rPr>
              <a:t>element</a:t>
            </a:r>
            <a:r>
              <a:rPr lang="es-ES" altLang="es-ES" sz="1600" dirty="0" err="1">
                <a:latin typeface="Courier New" pitchFamily="49" charset="0"/>
              </a:rPr>
              <a:t>’</a:t>
            </a:r>
            <a:r>
              <a:rPr lang="es-ES" sz="1600" dirty="0" err="1">
                <a:latin typeface="Courier New" pitchFamily="49" charset="0"/>
              </a:rPr>
              <a:t>s</a:t>
            </a:r>
            <a:r>
              <a:rPr lang="es-ES" sz="1600" dirty="0">
                <a:latin typeface="Courier New" pitchFamily="49" charset="0"/>
              </a:rPr>
              <a:t> </a:t>
            </a:r>
            <a:r>
              <a:rPr lang="es-ES" sz="1600" dirty="0" err="1">
                <a:latin typeface="Courier New" pitchFamily="49" charset="0"/>
              </a:rPr>
              <a:t>value</a:t>
            </a:r>
            <a:endParaRPr lang="es-ES" sz="16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s-ES" sz="1600" dirty="0">
                <a:latin typeface="Courier New" pitchFamily="49" charset="0"/>
              </a:rPr>
              <a:t>			</a:t>
            </a:r>
            <a:r>
              <a:rPr lang="es-ES" sz="1600" dirty="0" err="1">
                <a:latin typeface="Courier New" pitchFamily="49" charset="0"/>
              </a:rPr>
              <a:t>System.out.println</a:t>
            </a:r>
            <a:r>
              <a:rPr lang="es-ES" sz="1600" dirty="0">
                <a:latin typeface="Courier New" pitchFamily="49" charset="0"/>
              </a:rPr>
              <a:t>(</a:t>
            </a:r>
            <a:r>
              <a:rPr lang="es-ES" altLang="es-ES" sz="1600" dirty="0">
                <a:latin typeface="Courier New" pitchFamily="49" charset="0"/>
              </a:rPr>
              <a:t>”</a:t>
            </a:r>
            <a:r>
              <a:rPr lang="es-ES" altLang="ja-JP" sz="1600" dirty="0" err="1">
                <a:latin typeface="Courier New" pitchFamily="49" charset="0"/>
              </a:rPr>
              <a:t>Index</a:t>
            </a:r>
            <a:r>
              <a:rPr lang="es-ES" altLang="ja-JP" sz="1600" dirty="0">
                <a:latin typeface="Courier New" pitchFamily="49" charset="0"/>
              </a:rPr>
              <a:t>: " + i + </a:t>
            </a:r>
            <a:r>
              <a:rPr lang="es-ES" altLang="ja-JP" sz="1600" dirty="0" err="1">
                <a:latin typeface="Courier New" pitchFamily="49" charset="0"/>
              </a:rPr>
              <a:t>myArray</a:t>
            </a:r>
            <a:r>
              <a:rPr lang="es-ES" altLang="ja-JP" sz="1600" dirty="0">
                <a:latin typeface="Courier New" pitchFamily="49" charset="0"/>
              </a:rPr>
              <a:t>[i]); 	}</a:t>
            </a:r>
          </a:p>
          <a:p>
            <a:pPr>
              <a:lnSpc>
                <a:spcPct val="80000"/>
              </a:lnSpc>
              <a:buNone/>
            </a:pPr>
            <a:r>
              <a:rPr lang="es-ES" sz="1600" dirty="0"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None/>
            </a:pPr>
            <a:r>
              <a:rPr lang="es-ES" sz="16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0587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432048" y="0"/>
            <a:ext cx="8711952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2048" y="0"/>
            <a:ext cx="853244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Arrays</a:t>
            </a:r>
            <a:r>
              <a:rPr lang="es-ES" sz="3000" cap="all" dirty="0" smtClean="0">
                <a:latin typeface="Nexa Bold" pitchFamily="50" charset="0"/>
              </a:rPr>
              <a:t>, </a:t>
            </a:r>
            <a:r>
              <a:rPr lang="es-ES" sz="3000" cap="all" dirty="0" err="1" smtClean="0">
                <a:latin typeface="Nexa Bold" pitchFamily="50" charset="0"/>
              </a:rPr>
              <a:t>iterations</a:t>
            </a:r>
            <a:r>
              <a:rPr lang="es-ES" sz="3000" cap="all" dirty="0" smtClean="0">
                <a:latin typeface="Nexa Bold" pitchFamily="50" charset="0"/>
              </a:rPr>
              <a:t> and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length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1600" dirty="0">
                <a:solidFill>
                  <a:srgbClr val="3333CC"/>
                </a:solidFill>
                <a:latin typeface="Courier New" pitchFamily="49" charset="0"/>
              </a:rPr>
              <a:t>public class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DemoArrayFor</a:t>
            </a:r>
            <a:endParaRPr lang="en-US" sz="16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>
                <a:solidFill>
                  <a:srgbClr val="3333CC"/>
                </a:solidFill>
                <a:latin typeface="Courier New" pitchFamily="49" charset="0"/>
              </a:rPr>
              <a:t>public static void main</a:t>
            </a:r>
            <a:r>
              <a:rPr lang="en-US" sz="1600" dirty="0">
                <a:latin typeface="Courier New" pitchFamily="49" charset="0"/>
              </a:rPr>
              <a:t>(String[] </a:t>
            </a:r>
            <a:r>
              <a:rPr lang="en-US" sz="1600" dirty="0" err="1">
                <a:latin typeface="Courier New" pitchFamily="49" charset="0"/>
              </a:rPr>
              <a:t>args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s-E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s-ES" sz="1600" dirty="0">
                <a:latin typeface="Courier New" pitchFamily="49" charset="0"/>
              </a:rPr>
              <a:t>        	</a:t>
            </a:r>
            <a:r>
              <a:rPr lang="es-ES" sz="16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s-ES" sz="1600" dirty="0">
                <a:latin typeface="Courier New" pitchFamily="49" charset="0"/>
              </a:rPr>
              <a:t>[] </a:t>
            </a:r>
            <a:r>
              <a:rPr lang="es-ES" sz="1600" dirty="0" err="1">
                <a:latin typeface="Courier New" pitchFamily="49" charset="0"/>
              </a:rPr>
              <a:t>myArray</a:t>
            </a:r>
            <a:r>
              <a:rPr lang="es-ES" sz="1600" dirty="0">
                <a:latin typeface="Courier New" pitchFamily="49" charset="0"/>
              </a:rPr>
              <a:t>; </a:t>
            </a:r>
          </a:p>
          <a:p>
            <a:pPr>
              <a:lnSpc>
                <a:spcPct val="80000"/>
              </a:lnSpc>
              <a:buNone/>
            </a:pPr>
            <a:r>
              <a:rPr lang="es-ES" sz="1600" dirty="0">
                <a:latin typeface="Courier New" pitchFamily="49" charset="0"/>
              </a:rPr>
              <a:t>       	</a:t>
            </a:r>
            <a:r>
              <a:rPr lang="es-ES" sz="1600" dirty="0" err="1">
                <a:latin typeface="Courier New" pitchFamily="49" charset="0"/>
              </a:rPr>
              <a:t>myArray</a:t>
            </a:r>
            <a:r>
              <a:rPr lang="es-ES" sz="1600" dirty="0">
                <a:latin typeface="Courier New" pitchFamily="49" charset="0"/>
              </a:rPr>
              <a:t> = new </a:t>
            </a:r>
            <a:r>
              <a:rPr lang="es-ES" sz="1600" dirty="0" err="1">
                <a:latin typeface="Courier New" pitchFamily="49" charset="0"/>
              </a:rPr>
              <a:t>int</a:t>
            </a:r>
            <a:r>
              <a:rPr lang="es-ES" sz="1600" dirty="0">
                <a:latin typeface="Courier New" pitchFamily="49" charset="0"/>
              </a:rPr>
              <a:t>[10]; </a:t>
            </a:r>
          </a:p>
          <a:p>
            <a:pPr>
              <a:lnSpc>
                <a:spcPct val="80000"/>
              </a:lnSpc>
              <a:buNone/>
            </a:pPr>
            <a:r>
              <a:rPr lang="es-ES" sz="1600" dirty="0">
                <a:latin typeface="Courier New" pitchFamily="49" charset="0"/>
              </a:rPr>
              <a:t>                </a:t>
            </a:r>
          </a:p>
          <a:p>
            <a:pPr>
              <a:lnSpc>
                <a:spcPct val="80000"/>
              </a:lnSpc>
              <a:buNone/>
            </a:pPr>
            <a:r>
              <a:rPr lang="es-ES" sz="1600" dirty="0">
                <a:latin typeface="Courier New" pitchFamily="49" charset="0"/>
              </a:rPr>
              <a:t>		</a:t>
            </a:r>
            <a:r>
              <a:rPr lang="en-US" sz="16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i = 0;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latin typeface="Courier New" pitchFamily="49" charset="0"/>
              </a:rPr>
              <a:t>		</a:t>
            </a:r>
            <a:r>
              <a:rPr lang="es-ES" sz="1600" dirty="0" err="1">
                <a:solidFill>
                  <a:srgbClr val="3333CC"/>
                </a:solidFill>
                <a:latin typeface="Courier New" pitchFamily="49" charset="0"/>
              </a:rPr>
              <a:t>for</a:t>
            </a:r>
            <a:r>
              <a:rPr lang="es-ES" sz="1600" dirty="0">
                <a:latin typeface="Courier New" pitchFamily="49" charset="0"/>
              </a:rPr>
              <a:t> (i = 0;i &lt; </a:t>
            </a:r>
            <a:r>
              <a:rPr lang="es-ES" sz="1600" b="1" dirty="0" err="1">
                <a:latin typeface="Courier New" pitchFamily="49" charset="0"/>
              </a:rPr>
              <a:t>myArray</a:t>
            </a:r>
            <a:r>
              <a:rPr lang="en-US" sz="1600" b="1" dirty="0">
                <a:latin typeface="Courier New" pitchFamily="49" charset="0"/>
              </a:rPr>
              <a:t>.length</a:t>
            </a:r>
            <a:r>
              <a:rPr lang="es-ES" sz="1600" dirty="0">
                <a:latin typeface="Courier New" pitchFamily="49" charset="0"/>
              </a:rPr>
              <a:t>;i++) </a:t>
            </a:r>
          </a:p>
          <a:p>
            <a:pPr>
              <a:lnSpc>
                <a:spcPct val="80000"/>
              </a:lnSpc>
              <a:buNone/>
            </a:pPr>
            <a:r>
              <a:rPr lang="es-ES" sz="1600" dirty="0">
                <a:latin typeface="Courier New" pitchFamily="49" charset="0"/>
              </a:rPr>
              <a:t>		{</a:t>
            </a:r>
          </a:p>
          <a:p>
            <a:pPr>
              <a:lnSpc>
                <a:spcPct val="80000"/>
              </a:lnSpc>
              <a:buNone/>
            </a:pPr>
            <a:r>
              <a:rPr lang="es-ES" sz="1600" dirty="0">
                <a:latin typeface="Courier New" pitchFamily="49" charset="0"/>
              </a:rPr>
              <a:t>			</a:t>
            </a:r>
            <a:r>
              <a:rPr lang="es-ES" sz="1600" dirty="0" err="1">
                <a:latin typeface="Courier New" pitchFamily="49" charset="0"/>
              </a:rPr>
              <a:t>myArray</a:t>
            </a:r>
            <a:r>
              <a:rPr lang="es-ES" sz="1600" dirty="0">
                <a:latin typeface="Courier New" pitchFamily="49" charset="0"/>
              </a:rPr>
              <a:t>[i] = 100 * i; 		</a:t>
            </a:r>
          </a:p>
          <a:p>
            <a:pPr>
              <a:lnSpc>
                <a:spcPct val="80000"/>
              </a:lnSpc>
              <a:buNone/>
            </a:pPr>
            <a:r>
              <a:rPr lang="es-ES" sz="1600" dirty="0">
                <a:latin typeface="Courier New" pitchFamily="49" charset="0"/>
              </a:rPr>
              <a:t>		}</a:t>
            </a:r>
            <a:endParaRPr lang="en-US" sz="16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latin typeface="Courier New" pitchFamily="49" charset="0"/>
              </a:rPr>
              <a:t>		</a:t>
            </a:r>
            <a:r>
              <a:rPr lang="en-US" sz="1600" dirty="0">
                <a:solidFill>
                  <a:srgbClr val="3333CC"/>
                </a:solidFill>
                <a:latin typeface="Courier New" pitchFamily="49" charset="0"/>
              </a:rPr>
              <a:t>for</a:t>
            </a:r>
            <a:r>
              <a:rPr lang="en-US" sz="1600" dirty="0">
                <a:latin typeface="Courier New" pitchFamily="49" charset="0"/>
              </a:rPr>
              <a:t> (i = 0;i &lt; </a:t>
            </a:r>
            <a:r>
              <a:rPr lang="en-US" sz="1600" b="1" dirty="0" err="1">
                <a:latin typeface="Courier New" pitchFamily="49" charset="0"/>
              </a:rPr>
              <a:t>myArray.length</a:t>
            </a:r>
            <a:r>
              <a:rPr lang="en-US" sz="1600" dirty="0" err="1">
                <a:latin typeface="Courier New" pitchFamily="49" charset="0"/>
              </a:rPr>
              <a:t>;i</a:t>
            </a:r>
            <a:r>
              <a:rPr lang="en-US" sz="1600" dirty="0">
                <a:latin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latin typeface="Courier New" pitchFamily="49" charset="0"/>
              </a:rPr>
              <a:t>		{</a:t>
            </a:r>
          </a:p>
          <a:p>
            <a:pPr>
              <a:lnSpc>
                <a:spcPct val="80000"/>
              </a:lnSpc>
              <a:buNone/>
            </a:pPr>
            <a:r>
              <a:rPr lang="es-ES" sz="1600" dirty="0">
                <a:latin typeface="Courier New" pitchFamily="49" charset="0"/>
              </a:rPr>
              <a:t>			</a:t>
            </a:r>
            <a:r>
              <a:rPr lang="es-ES" sz="1600" dirty="0" err="1">
                <a:latin typeface="Courier New" pitchFamily="49" charset="0"/>
              </a:rPr>
              <a:t>System.out.println</a:t>
            </a:r>
            <a:r>
              <a:rPr lang="es-ES" sz="1600" dirty="0">
                <a:latin typeface="Courier New" pitchFamily="49" charset="0"/>
              </a:rPr>
              <a:t>(</a:t>
            </a:r>
            <a:r>
              <a:rPr lang="es-ES" altLang="es-ES" sz="1600" dirty="0">
                <a:latin typeface="Courier New" pitchFamily="49" charset="0"/>
              </a:rPr>
              <a:t>”</a:t>
            </a:r>
            <a:r>
              <a:rPr lang="es-ES" altLang="ja-JP" sz="1600" dirty="0" err="1">
                <a:latin typeface="Courier New" pitchFamily="49" charset="0"/>
              </a:rPr>
              <a:t>Index</a:t>
            </a:r>
            <a:r>
              <a:rPr lang="es-ES" altLang="ja-JP" sz="1600" dirty="0">
                <a:latin typeface="Courier New" pitchFamily="49" charset="0"/>
              </a:rPr>
              <a:t>: " + i + </a:t>
            </a:r>
            <a:r>
              <a:rPr lang="es-ES" altLang="ja-JP" sz="1600" dirty="0" err="1">
                <a:latin typeface="Courier New" pitchFamily="49" charset="0"/>
              </a:rPr>
              <a:t>myArray</a:t>
            </a:r>
            <a:r>
              <a:rPr lang="es-ES" altLang="ja-JP" sz="1600" dirty="0">
                <a:latin typeface="Courier New" pitchFamily="49" charset="0"/>
              </a:rPr>
              <a:t>[i]); 	}</a:t>
            </a:r>
          </a:p>
          <a:p>
            <a:pPr>
              <a:lnSpc>
                <a:spcPct val="80000"/>
              </a:lnSpc>
              <a:buNone/>
            </a:pPr>
            <a:r>
              <a:rPr lang="es-ES" sz="1600" dirty="0"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None/>
            </a:pPr>
            <a:r>
              <a:rPr lang="es-ES" sz="1600" dirty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None/>
            </a:pPr>
            <a:endParaRPr lang="es-ES" sz="2000" dirty="0"/>
          </a:p>
          <a:p>
            <a:pPr>
              <a:lnSpc>
                <a:spcPct val="80000"/>
              </a:lnSpc>
              <a:buNone/>
            </a:pPr>
            <a:r>
              <a:rPr lang="es-ES" sz="2200" dirty="0"/>
              <a:t>(+) </a:t>
            </a:r>
            <a:r>
              <a:rPr lang="es-ES" sz="2200" dirty="0" err="1"/>
              <a:t>If</a:t>
            </a:r>
            <a:r>
              <a:rPr lang="es-ES" sz="2200" dirty="0"/>
              <a:t> I </a:t>
            </a:r>
            <a:r>
              <a:rPr lang="es-ES" sz="2200" dirty="0" err="1"/>
              <a:t>change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amount</a:t>
            </a:r>
            <a:r>
              <a:rPr lang="es-ES" sz="2200" dirty="0"/>
              <a:t> of </a:t>
            </a:r>
            <a:r>
              <a:rPr lang="es-ES" sz="2200" dirty="0" err="1"/>
              <a:t>elements</a:t>
            </a:r>
            <a:r>
              <a:rPr lang="es-ES" sz="2200" dirty="0"/>
              <a:t> </a:t>
            </a:r>
            <a:r>
              <a:rPr lang="es-ES" sz="2200" dirty="0" err="1"/>
              <a:t>when</a:t>
            </a:r>
            <a:r>
              <a:rPr lang="es-ES" sz="2200" dirty="0"/>
              <a:t> I </a:t>
            </a:r>
            <a:r>
              <a:rPr lang="es-ES" sz="2200" dirty="0" err="1"/>
              <a:t>contruct</a:t>
            </a:r>
            <a:r>
              <a:rPr lang="es-ES" sz="2200" dirty="0"/>
              <a:t> </a:t>
            </a:r>
            <a:r>
              <a:rPr lang="es-ES" sz="2200" dirty="0" err="1"/>
              <a:t>my</a:t>
            </a:r>
            <a:r>
              <a:rPr lang="es-ES" sz="2200" dirty="0"/>
              <a:t> </a:t>
            </a:r>
            <a:r>
              <a:rPr lang="es-ES" sz="2200" dirty="0" err="1"/>
              <a:t>array</a:t>
            </a:r>
            <a:r>
              <a:rPr lang="es-ES" sz="2200" dirty="0"/>
              <a:t>, I </a:t>
            </a:r>
            <a:r>
              <a:rPr lang="es-ES" sz="2200" dirty="0" err="1"/>
              <a:t>don</a:t>
            </a:r>
            <a:r>
              <a:rPr lang="es-ES" altLang="es-ES" sz="2200" dirty="0" err="1"/>
              <a:t>’</a:t>
            </a:r>
            <a:r>
              <a:rPr lang="es-ES" sz="2200" dirty="0" err="1"/>
              <a:t>t</a:t>
            </a:r>
            <a:r>
              <a:rPr lang="es-ES" sz="2200" dirty="0"/>
              <a:t> </a:t>
            </a:r>
            <a:r>
              <a:rPr lang="es-ES" sz="2200" dirty="0" err="1"/>
              <a:t>need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 </a:t>
            </a:r>
            <a:r>
              <a:rPr lang="es-ES" sz="2200" dirty="0" err="1"/>
              <a:t>change</a:t>
            </a:r>
            <a:r>
              <a:rPr lang="es-ES" sz="2200" dirty="0"/>
              <a:t> </a:t>
            </a:r>
            <a:r>
              <a:rPr lang="es-ES" sz="2200" dirty="0" err="1"/>
              <a:t>it</a:t>
            </a:r>
            <a:r>
              <a:rPr lang="es-ES" sz="2200" dirty="0"/>
              <a:t> </a:t>
            </a:r>
            <a:r>
              <a:rPr lang="es-ES" sz="2200" dirty="0" err="1"/>
              <a:t>on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</a:t>
            </a:r>
            <a:r>
              <a:rPr lang="es-ES" sz="2200" dirty="0" err="1"/>
              <a:t>condition</a:t>
            </a:r>
            <a:r>
              <a:rPr lang="es-ES" sz="2200" dirty="0"/>
              <a:t> </a:t>
            </a:r>
            <a:r>
              <a:rPr lang="es-ES" sz="2200" dirty="0" err="1"/>
              <a:t>too</a:t>
            </a:r>
            <a:r>
              <a:rPr lang="es-E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8192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432048" y="0"/>
            <a:ext cx="8711952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2048" y="0"/>
            <a:ext cx="853244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Array’s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usage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90000"/>
              </a:lnSpc>
            </a:pP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main</a:t>
            </a:r>
            <a:r>
              <a:rPr lang="es-MX" dirty="0"/>
              <a:t> use of </a:t>
            </a:r>
            <a:r>
              <a:rPr lang="es-MX" dirty="0" err="1"/>
              <a:t>arrays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store</a:t>
            </a:r>
            <a:r>
              <a:rPr lang="es-MX" dirty="0"/>
              <a:t> a </a:t>
            </a:r>
            <a:r>
              <a:rPr lang="es-MX" dirty="0" err="1"/>
              <a:t>collection</a:t>
            </a:r>
            <a:r>
              <a:rPr lang="es-MX" dirty="0"/>
              <a:t> of </a:t>
            </a:r>
            <a:r>
              <a:rPr lang="es-MX" dirty="0" err="1"/>
              <a:t>information</a:t>
            </a:r>
            <a:r>
              <a:rPr lang="es-MX" dirty="0"/>
              <a:t>,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example</a:t>
            </a:r>
            <a:r>
              <a:rPr lang="es-MX" dirty="0"/>
              <a:t>, </a:t>
            </a:r>
            <a:r>
              <a:rPr lang="es-MX" dirty="0" err="1"/>
              <a:t>all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orders</a:t>
            </a:r>
            <a:r>
              <a:rPr lang="es-MX" dirty="0"/>
              <a:t> of a </a:t>
            </a:r>
            <a:r>
              <a:rPr lang="es-MX" dirty="0" err="1"/>
              <a:t>store</a:t>
            </a:r>
            <a:r>
              <a:rPr lang="es-MX" dirty="0"/>
              <a:t>, </a:t>
            </a:r>
            <a:r>
              <a:rPr lang="es-MX" dirty="0" err="1"/>
              <a:t>all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names</a:t>
            </a:r>
            <a:r>
              <a:rPr lang="es-MX" dirty="0"/>
              <a:t> of </a:t>
            </a:r>
            <a:r>
              <a:rPr lang="es-MX" dirty="0" err="1"/>
              <a:t>my</a:t>
            </a:r>
            <a:r>
              <a:rPr lang="es-MX" dirty="0"/>
              <a:t> </a:t>
            </a:r>
            <a:r>
              <a:rPr lang="es-MX" dirty="0" err="1"/>
              <a:t>customers</a:t>
            </a:r>
            <a:r>
              <a:rPr lang="es-MX" dirty="0"/>
              <a:t>, </a:t>
            </a:r>
            <a:r>
              <a:rPr lang="es-MX" dirty="0" err="1"/>
              <a:t>all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products</a:t>
            </a:r>
            <a:r>
              <a:rPr lang="es-MX" dirty="0"/>
              <a:t> </a:t>
            </a:r>
            <a:r>
              <a:rPr lang="es-MX" dirty="0" err="1"/>
              <a:t>that</a:t>
            </a:r>
            <a:r>
              <a:rPr lang="es-MX" dirty="0"/>
              <a:t> are </a:t>
            </a:r>
            <a:r>
              <a:rPr lang="es-MX" dirty="0" err="1"/>
              <a:t>sold</a:t>
            </a:r>
            <a:r>
              <a:rPr lang="es-MX" dirty="0"/>
              <a:t>.</a:t>
            </a:r>
          </a:p>
          <a:p>
            <a:pPr>
              <a:lnSpc>
                <a:spcPct val="90000"/>
              </a:lnSpc>
            </a:pPr>
            <a:endParaRPr lang="es-MX" dirty="0" smtClean="0"/>
          </a:p>
          <a:p>
            <a:pPr>
              <a:lnSpc>
                <a:spcPct val="90000"/>
              </a:lnSpc>
            </a:pPr>
            <a:r>
              <a:rPr lang="es-MX" dirty="0" smtClean="0"/>
              <a:t>Java </a:t>
            </a:r>
            <a:r>
              <a:rPr lang="es-MX" dirty="0"/>
              <a:t>uses </a:t>
            </a:r>
            <a:r>
              <a:rPr lang="es-MX" dirty="0" err="1"/>
              <a:t>arrays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implement</a:t>
            </a:r>
            <a:r>
              <a:rPr lang="es-MX" dirty="0"/>
              <a:t> </a:t>
            </a:r>
            <a:r>
              <a:rPr lang="es-MX" dirty="0" err="1"/>
              <a:t>class</a:t>
            </a:r>
            <a:r>
              <a:rPr lang="es-MX" dirty="0"/>
              <a:t> </a:t>
            </a:r>
            <a:r>
              <a:rPr lang="es-MX" dirty="0" err="1" smtClean="0"/>
              <a:t>String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0845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432048" y="0"/>
            <a:ext cx="8711952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2048" y="0"/>
            <a:ext cx="853244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Using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latin typeface="Nexa Bold" pitchFamily="50" charset="0"/>
              </a:rPr>
              <a:t>cycles</a:t>
            </a:r>
            <a:r>
              <a:rPr lang="es-ES" sz="3000" cap="all" dirty="0" smtClean="0">
                <a:latin typeface="Nexa Bold" pitchFamily="50" charset="0"/>
              </a:rPr>
              <a:t> and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lenght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90000"/>
              </a:lnSpc>
            </a:pPr>
            <a:r>
              <a:rPr lang="es-ES" dirty="0" err="1">
                <a:latin typeface="+mn-lt"/>
              </a:rPr>
              <a:t>Let</a:t>
            </a:r>
            <a:r>
              <a:rPr lang="es-ES" altLang="es-ES" dirty="0" err="1">
                <a:latin typeface="+mn-lt"/>
              </a:rPr>
              <a:t>’</a:t>
            </a:r>
            <a:r>
              <a:rPr lang="es-ES" dirty="0" err="1">
                <a:latin typeface="+mn-lt"/>
              </a:rPr>
              <a:t>s</a:t>
            </a:r>
            <a:r>
              <a:rPr lang="es-ES" dirty="0">
                <a:latin typeface="+mn-lt"/>
              </a:rPr>
              <a:t> </a:t>
            </a:r>
            <a:r>
              <a:rPr lang="es-ES" dirty="0" err="1">
                <a:latin typeface="+mn-lt"/>
              </a:rPr>
              <a:t>develop</a:t>
            </a:r>
            <a:r>
              <a:rPr lang="es-ES" dirty="0">
                <a:latin typeface="+mn-lt"/>
              </a:rPr>
              <a:t> a Java </a:t>
            </a:r>
            <a:r>
              <a:rPr lang="es-ES" dirty="0" err="1">
                <a:latin typeface="+mn-lt"/>
              </a:rPr>
              <a:t>application</a:t>
            </a:r>
            <a:r>
              <a:rPr lang="es-ES" dirty="0">
                <a:latin typeface="+mn-lt"/>
              </a:rPr>
              <a:t> </a:t>
            </a:r>
            <a:r>
              <a:rPr lang="es-ES" dirty="0" err="1">
                <a:latin typeface="+mn-lt"/>
              </a:rPr>
              <a:t>that</a:t>
            </a:r>
            <a:r>
              <a:rPr lang="es-ES" dirty="0">
                <a:latin typeface="+mn-lt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s-ES" dirty="0" err="1"/>
              <a:t>Creates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array</a:t>
            </a:r>
            <a:r>
              <a:rPr lang="es-ES" dirty="0"/>
              <a:t> </a:t>
            </a:r>
            <a:r>
              <a:rPr lang="es-ES" dirty="0" err="1"/>
              <a:t>called</a:t>
            </a:r>
            <a:r>
              <a:rPr lang="es-ES" dirty="0"/>
              <a:t> </a:t>
            </a:r>
            <a:r>
              <a:rPr lang="ja-JP" altLang="es-ES" dirty="0"/>
              <a:t>“</a:t>
            </a:r>
            <a:r>
              <a:rPr lang="es-ES" altLang="ja-JP" dirty="0"/>
              <a:t>grades</a:t>
            </a:r>
            <a:r>
              <a:rPr lang="ja-JP" altLang="es-ES" dirty="0"/>
              <a:t>”</a:t>
            </a:r>
            <a:r>
              <a:rPr lang="es-ES" altLang="ja-JP" dirty="0"/>
              <a:t> </a:t>
            </a:r>
            <a:r>
              <a:rPr lang="es-ES" altLang="ja-JP" dirty="0" err="1"/>
              <a:t>with</a:t>
            </a:r>
            <a:r>
              <a:rPr lang="es-ES" altLang="ja-JP" dirty="0"/>
              <a:t> 5 </a:t>
            </a:r>
            <a:r>
              <a:rPr lang="es-ES" altLang="ja-JP" dirty="0" err="1"/>
              <a:t>integers</a:t>
            </a:r>
            <a:r>
              <a:rPr lang="es-ES" altLang="ja-JP" dirty="0"/>
              <a:t> </a:t>
            </a:r>
            <a:r>
              <a:rPr lang="es-ES" altLang="ja-JP" dirty="0" err="1"/>
              <a:t>that</a:t>
            </a:r>
            <a:r>
              <a:rPr lang="es-ES" altLang="ja-JP" dirty="0"/>
              <a:t> </a:t>
            </a:r>
            <a:r>
              <a:rPr lang="es-ES" altLang="ja-JP" dirty="0" err="1"/>
              <a:t>will</a:t>
            </a:r>
            <a:r>
              <a:rPr lang="es-ES" altLang="ja-JP" dirty="0"/>
              <a:t> </a:t>
            </a:r>
            <a:r>
              <a:rPr lang="es-ES" altLang="ja-JP" dirty="0" err="1"/>
              <a:t>store</a:t>
            </a:r>
            <a:r>
              <a:rPr lang="es-ES" altLang="ja-JP" dirty="0"/>
              <a:t> </a:t>
            </a:r>
            <a:r>
              <a:rPr lang="es-ES" altLang="ja-JP" dirty="0" err="1"/>
              <a:t>students</a:t>
            </a:r>
            <a:r>
              <a:rPr lang="es-ES" altLang="ja-JP" dirty="0"/>
              <a:t>’ grades</a:t>
            </a:r>
          </a:p>
          <a:p>
            <a:pPr lvl="2">
              <a:lnSpc>
                <a:spcPct val="90000"/>
              </a:lnSpc>
            </a:pPr>
            <a:r>
              <a:rPr lang="es-ES" dirty="0"/>
              <a:t>Declare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integer</a:t>
            </a:r>
            <a:r>
              <a:rPr lang="es-ES" dirty="0"/>
              <a:t> </a:t>
            </a:r>
            <a:r>
              <a:rPr lang="es-ES" dirty="0" err="1"/>
              <a:t>array</a:t>
            </a:r>
            <a:r>
              <a:rPr lang="es-ES" dirty="0"/>
              <a:t> </a:t>
            </a:r>
            <a:r>
              <a:rPr lang="ja-JP" altLang="es-ES" dirty="0"/>
              <a:t>“</a:t>
            </a:r>
            <a:r>
              <a:rPr lang="es-ES" altLang="ja-JP" dirty="0"/>
              <a:t>grades</a:t>
            </a:r>
            <a:r>
              <a:rPr lang="ja-JP" altLang="es-ES" dirty="0"/>
              <a:t>”</a:t>
            </a:r>
            <a:endParaRPr lang="es-ES" altLang="ja-JP" dirty="0"/>
          </a:p>
          <a:p>
            <a:pPr lvl="2">
              <a:lnSpc>
                <a:spcPct val="90000"/>
              </a:lnSpc>
            </a:pPr>
            <a:r>
              <a:rPr lang="es-ES" dirty="0" err="1"/>
              <a:t>Construct</a:t>
            </a:r>
            <a:r>
              <a:rPr lang="es-ES" dirty="0"/>
              <a:t> a 5 </a:t>
            </a:r>
            <a:r>
              <a:rPr lang="es-ES" dirty="0" err="1"/>
              <a:t>element</a:t>
            </a:r>
            <a:r>
              <a:rPr lang="es-ES" dirty="0"/>
              <a:t> </a:t>
            </a:r>
            <a:r>
              <a:rPr lang="es-ES" dirty="0" err="1"/>
              <a:t>arrayarray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previous</a:t>
            </a:r>
            <a:r>
              <a:rPr lang="es-ES" dirty="0"/>
              <a:t> variable.</a:t>
            </a:r>
          </a:p>
          <a:p>
            <a:pPr lvl="2">
              <a:lnSpc>
                <a:spcPct val="90000"/>
              </a:lnSpc>
            </a:pPr>
            <a:r>
              <a:rPr lang="es-ES" dirty="0" err="1"/>
              <a:t>Let</a:t>
            </a:r>
            <a:r>
              <a:rPr lang="es-ES" altLang="es-ES" dirty="0" err="1"/>
              <a:t>’</a:t>
            </a:r>
            <a:r>
              <a:rPr lang="es-ES" dirty="0" err="1"/>
              <a:t>s</a:t>
            </a:r>
            <a:r>
              <a:rPr lang="es-ES" dirty="0"/>
              <a:t> </a:t>
            </a:r>
            <a:r>
              <a:rPr lang="es-ES" dirty="0" err="1"/>
              <a:t>store</a:t>
            </a:r>
            <a:r>
              <a:rPr lang="es-ES" dirty="0"/>
              <a:t> 5 </a:t>
            </a:r>
            <a:r>
              <a:rPr lang="es-ES" dirty="0" err="1"/>
              <a:t>values</a:t>
            </a:r>
            <a:endParaRPr lang="es-ES" dirty="0"/>
          </a:p>
          <a:p>
            <a:pPr lvl="3">
              <a:lnSpc>
                <a:spcPct val="90000"/>
              </a:lnSpc>
            </a:pPr>
            <a:r>
              <a:rPr lang="es-ES" dirty="0"/>
              <a:t>Use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index</a:t>
            </a:r>
            <a:endParaRPr lang="es-ES" dirty="0"/>
          </a:p>
          <a:p>
            <a:pPr lvl="1">
              <a:lnSpc>
                <a:spcPct val="90000"/>
              </a:lnSpc>
            </a:pPr>
            <a:r>
              <a:rPr lang="es-ES" dirty="0" err="1"/>
              <a:t>Adds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5 grades </a:t>
            </a:r>
          </a:p>
          <a:p>
            <a:pPr lvl="1">
              <a:lnSpc>
                <a:spcPct val="90000"/>
              </a:lnSpc>
            </a:pPr>
            <a:r>
              <a:rPr lang="es-ES" dirty="0" err="1"/>
              <a:t>Calculates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average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71799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432048" y="0"/>
            <a:ext cx="8711952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2048" y="0"/>
            <a:ext cx="853244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matrix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 marL="0" indent="0">
              <a:buNone/>
              <a:defRPr/>
            </a:pPr>
            <a:r>
              <a:rPr lang="es-ES" dirty="0"/>
              <a:t>A </a:t>
            </a:r>
            <a:r>
              <a:rPr lang="es-ES" dirty="0" err="1"/>
              <a:t>matrix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another</a:t>
            </a:r>
            <a:r>
              <a:rPr lang="es-ES" dirty="0"/>
              <a:t> data </a:t>
            </a:r>
            <a:r>
              <a:rPr lang="es-ES" dirty="0" err="1"/>
              <a:t>structure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groups</a:t>
            </a:r>
            <a:r>
              <a:rPr lang="es-ES" dirty="0"/>
              <a:t> </a:t>
            </a:r>
            <a:r>
              <a:rPr lang="es-ES" dirty="0" err="1"/>
              <a:t>arrays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8778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432048" y="0"/>
            <a:ext cx="8711952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2048" y="0"/>
            <a:ext cx="853244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Matrix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>
                <a:solidFill>
                  <a:srgbClr val="1FA0BE"/>
                </a:solidFill>
                <a:latin typeface="Nexa Bold" pitchFamily="50" charset="0"/>
              </a:rPr>
              <a:t>Concept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pic>
        <p:nvPicPr>
          <p:cNvPr id="9" name="Marcador de contenido 2" descr="matrix2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552" r="-29552"/>
          <a:stretch>
            <a:fillRect/>
          </a:stretch>
        </p:blipFill>
        <p:spPr>
          <a:xfrm>
            <a:off x="-561256" y="1628800"/>
            <a:ext cx="8229600" cy="4525963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492896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578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matrix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Declaration</a:t>
            </a:r>
            <a:endParaRPr lang="es-ES" dirty="0"/>
          </a:p>
          <a:p>
            <a:pPr>
              <a:buNone/>
            </a:pPr>
            <a:r>
              <a:rPr lang="es-ES" sz="2200" dirty="0">
                <a:latin typeface="Courier New" pitchFamily="49" charset="0"/>
              </a:rPr>
              <a:t>	&lt;</a:t>
            </a:r>
            <a:r>
              <a:rPr lang="es-ES" sz="2200" dirty="0" err="1">
                <a:latin typeface="Courier New" pitchFamily="49" charset="0"/>
              </a:rPr>
              <a:t>type</a:t>
            </a:r>
            <a:r>
              <a:rPr lang="es-ES" sz="2200" dirty="0">
                <a:latin typeface="Courier New" pitchFamily="49" charset="0"/>
              </a:rPr>
              <a:t>&gt; &lt;</a:t>
            </a:r>
            <a:r>
              <a:rPr lang="es-ES" sz="2200" dirty="0" err="1">
                <a:latin typeface="Courier New" pitchFamily="49" charset="0"/>
              </a:rPr>
              <a:t>name</a:t>
            </a:r>
            <a:r>
              <a:rPr lang="es-ES" sz="2200" dirty="0">
                <a:latin typeface="Courier New" pitchFamily="49" charset="0"/>
              </a:rPr>
              <a:t>&gt;[][];</a:t>
            </a:r>
          </a:p>
          <a:p>
            <a:pPr lvl="1">
              <a:buNone/>
            </a:pPr>
            <a:endParaRPr lang="es-ES" sz="2600" dirty="0">
              <a:latin typeface="Courier New" pitchFamily="49" charset="0"/>
            </a:endParaRPr>
          </a:p>
          <a:p>
            <a:r>
              <a:rPr lang="es-ES" dirty="0" err="1"/>
              <a:t>Construction</a:t>
            </a:r>
            <a:endParaRPr lang="es-ES" dirty="0"/>
          </a:p>
          <a:p>
            <a:pPr>
              <a:buNone/>
            </a:pPr>
            <a:r>
              <a:rPr lang="es-ES" sz="2200" dirty="0">
                <a:latin typeface="Courier New" pitchFamily="49" charset="0"/>
              </a:rPr>
              <a:t>	&lt;</a:t>
            </a:r>
            <a:r>
              <a:rPr lang="es-ES" sz="2200" dirty="0" err="1">
                <a:latin typeface="Courier New" pitchFamily="49" charset="0"/>
              </a:rPr>
              <a:t>name</a:t>
            </a:r>
            <a:r>
              <a:rPr lang="es-ES" sz="2200" dirty="0">
                <a:latin typeface="Courier New" pitchFamily="49" charset="0"/>
              </a:rPr>
              <a:t>&gt; = new &lt;</a:t>
            </a:r>
            <a:r>
              <a:rPr lang="es-ES" sz="2200" dirty="0" err="1">
                <a:latin typeface="Courier New" pitchFamily="49" charset="0"/>
              </a:rPr>
              <a:t>type</a:t>
            </a:r>
            <a:r>
              <a:rPr lang="es-ES" sz="2200" dirty="0">
                <a:latin typeface="Courier New" pitchFamily="49" charset="0"/>
              </a:rPr>
              <a:t>&gt;[ROWS][COLS];</a:t>
            </a:r>
          </a:p>
          <a:p>
            <a:endParaRPr lang="es-ES" dirty="0"/>
          </a:p>
          <a:p>
            <a:r>
              <a:rPr lang="es-ES" dirty="0"/>
              <a:t>Access</a:t>
            </a:r>
          </a:p>
          <a:p>
            <a:pPr>
              <a:buNone/>
            </a:pPr>
            <a:r>
              <a:rPr lang="es-ES" sz="2200" dirty="0">
                <a:latin typeface="Courier New" pitchFamily="49" charset="0"/>
              </a:rPr>
              <a:t>	&lt;</a:t>
            </a:r>
            <a:r>
              <a:rPr lang="es-ES" sz="2200" dirty="0" err="1">
                <a:latin typeface="Courier New" pitchFamily="49" charset="0"/>
              </a:rPr>
              <a:t>name</a:t>
            </a:r>
            <a:r>
              <a:rPr lang="es-ES" sz="2200" dirty="0">
                <a:latin typeface="Courier New" pitchFamily="49" charset="0"/>
              </a:rPr>
              <a:t>&gt;[ROW][COL]</a:t>
            </a:r>
          </a:p>
        </p:txBody>
      </p:sp>
    </p:spTree>
    <p:extLst>
      <p:ext uri="{BB962C8B-B14F-4D97-AF65-F5344CB8AC3E}">
        <p14:creationId xmlns:p14="http://schemas.microsoft.com/office/powerpoint/2010/main" val="317306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Scope</a:t>
            </a:r>
            <a:r>
              <a:rPr lang="es-ES" sz="3000" cap="all" dirty="0" smtClean="0">
                <a:latin typeface="Nexa Bold" pitchFamily="50" charset="0"/>
              </a:rPr>
              <a:t> - 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local variables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90000"/>
              </a:lnSpc>
            </a:pP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declaration</a:t>
            </a:r>
            <a:r>
              <a:rPr lang="es-ES" dirty="0"/>
              <a:t> of a variable </a:t>
            </a:r>
            <a:r>
              <a:rPr lang="es-ES" dirty="0" err="1"/>
              <a:t>is</a:t>
            </a:r>
            <a:r>
              <a:rPr lang="es-ES" dirty="0"/>
              <a:t> done </a:t>
            </a:r>
            <a:r>
              <a:rPr lang="es-ES" dirty="0" err="1"/>
              <a:t>within</a:t>
            </a:r>
            <a:r>
              <a:rPr lang="es-ES" dirty="0"/>
              <a:t> a </a:t>
            </a:r>
            <a:r>
              <a:rPr lang="es-ES" dirty="0" err="1"/>
              <a:t>scope</a:t>
            </a:r>
            <a:r>
              <a:rPr lang="es-ES" dirty="0"/>
              <a:t> and 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determined</a:t>
            </a:r>
            <a:r>
              <a:rPr lang="es-ES" dirty="0"/>
              <a:t> </a:t>
            </a:r>
            <a:r>
              <a:rPr lang="es-ES" dirty="0" err="1"/>
              <a:t>where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can be </a:t>
            </a:r>
            <a:r>
              <a:rPr lang="es-ES" dirty="0" err="1"/>
              <a:t>used</a:t>
            </a:r>
            <a:r>
              <a:rPr lang="es-ES" dirty="0"/>
              <a:t>.</a:t>
            </a:r>
          </a:p>
          <a:p>
            <a:pPr lvl="1">
              <a:lnSpc>
                <a:spcPct val="90000"/>
              </a:lnSpc>
            </a:pP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scope</a:t>
            </a:r>
            <a:r>
              <a:rPr lang="es-ES" dirty="0"/>
              <a:t> </a:t>
            </a:r>
            <a:r>
              <a:rPr lang="es-ES" dirty="0" err="1"/>
              <a:t>corresponds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body</a:t>
            </a:r>
            <a:r>
              <a:rPr lang="es-ES" dirty="0"/>
              <a:t> a </a:t>
            </a:r>
            <a:r>
              <a:rPr lang="es-ES" dirty="0" err="1"/>
              <a:t>method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call</a:t>
            </a:r>
            <a:r>
              <a:rPr lang="es-ES" dirty="0"/>
              <a:t> </a:t>
            </a:r>
            <a:r>
              <a:rPr lang="es-ES" dirty="0" err="1"/>
              <a:t>them</a:t>
            </a:r>
            <a:r>
              <a:rPr lang="es-ES" dirty="0"/>
              <a:t> local variables.</a:t>
            </a:r>
          </a:p>
          <a:p>
            <a:pPr lvl="2">
              <a:lnSpc>
                <a:spcPct val="90000"/>
              </a:lnSpc>
            </a:pPr>
            <a:r>
              <a:rPr lang="es-ES" dirty="0" err="1"/>
              <a:t>Temporary</a:t>
            </a:r>
            <a:r>
              <a:rPr lang="es-ES" dirty="0"/>
              <a:t> variables </a:t>
            </a:r>
            <a:r>
              <a:rPr lang="es-ES" dirty="0" err="1"/>
              <a:t>to</a:t>
            </a:r>
            <a:r>
              <a:rPr lang="es-ES" dirty="0"/>
              <a:t> be </a:t>
            </a:r>
            <a:r>
              <a:rPr lang="es-ES" dirty="0" err="1"/>
              <a:t>used</a:t>
            </a:r>
            <a:r>
              <a:rPr lang="es-ES" dirty="0"/>
              <a:t> </a:t>
            </a:r>
            <a:r>
              <a:rPr lang="es-ES" dirty="0" err="1"/>
              <a:t>within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method</a:t>
            </a:r>
            <a:endParaRPr lang="es-ES" dirty="0"/>
          </a:p>
          <a:p>
            <a:pPr lvl="2">
              <a:lnSpc>
                <a:spcPct val="90000"/>
              </a:lnSpc>
            </a:pPr>
            <a:r>
              <a:rPr lang="es-ES" dirty="0" err="1"/>
              <a:t>It</a:t>
            </a:r>
            <a:r>
              <a:rPr lang="es-ES" dirty="0"/>
              <a:t> can be </a:t>
            </a:r>
            <a:r>
              <a:rPr lang="es-ES" dirty="0" err="1"/>
              <a:t>declared</a:t>
            </a:r>
            <a:r>
              <a:rPr lang="es-ES" dirty="0"/>
              <a:t> in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part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block</a:t>
            </a:r>
          </a:p>
          <a:p>
            <a:pPr lvl="3">
              <a:lnSpc>
                <a:spcPct val="90000"/>
              </a:lnSpc>
            </a:pPr>
            <a:r>
              <a:rPr lang="es-ES" dirty="0"/>
              <a:t>And </a:t>
            </a:r>
            <a:r>
              <a:rPr lang="es-ES" dirty="0" err="1"/>
              <a:t>it</a:t>
            </a:r>
            <a:r>
              <a:rPr lang="es-ES" dirty="0"/>
              <a:t> can be </a:t>
            </a:r>
            <a:r>
              <a:rPr lang="es-ES" dirty="0" err="1"/>
              <a:t>accessed</a:t>
            </a:r>
            <a:r>
              <a:rPr lang="es-ES" dirty="0"/>
              <a:t> in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sentence</a:t>
            </a:r>
            <a:r>
              <a:rPr lang="es-ES" dirty="0"/>
              <a:t> </a:t>
            </a:r>
            <a:r>
              <a:rPr lang="es-ES" dirty="0" err="1"/>
              <a:t>after</a:t>
            </a:r>
            <a:r>
              <a:rPr lang="es-ES" dirty="0"/>
              <a:t> </a:t>
            </a:r>
            <a:r>
              <a:rPr lang="es-ES" dirty="0" err="1"/>
              <a:t>declaration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221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Matrix</a:t>
            </a:r>
            <a:r>
              <a:rPr lang="es-ES" sz="3000" cap="all" dirty="0" smtClean="0">
                <a:latin typeface="Nexa Bold" pitchFamily="50" charset="0"/>
              </a:rPr>
              <a:t> and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iteration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buNone/>
              <a:defRPr/>
            </a:pPr>
            <a:r>
              <a:rPr lang="es-ES" sz="2200" dirty="0" err="1">
                <a:solidFill>
                  <a:srgbClr val="3333CC"/>
                </a:solidFill>
                <a:latin typeface="Courier New" charset="0"/>
              </a:rPr>
              <a:t>int</a:t>
            </a:r>
            <a:r>
              <a:rPr lang="es-ES" sz="2200" dirty="0">
                <a:latin typeface="Courier New" charset="0"/>
              </a:rPr>
              <a:t> </a:t>
            </a:r>
            <a:r>
              <a:rPr lang="es-ES" sz="2200" dirty="0" err="1">
                <a:latin typeface="Courier New" charset="0"/>
              </a:rPr>
              <a:t>mat</a:t>
            </a:r>
            <a:r>
              <a:rPr lang="es-ES" sz="2200" dirty="0">
                <a:latin typeface="Courier New" charset="0"/>
              </a:rPr>
              <a:t>[][] = </a:t>
            </a:r>
            <a:r>
              <a:rPr lang="es-ES" sz="2200" dirty="0">
                <a:solidFill>
                  <a:srgbClr val="3333CC"/>
                </a:solidFill>
                <a:latin typeface="Courier New" charset="0"/>
              </a:rPr>
              <a:t>new </a:t>
            </a:r>
            <a:r>
              <a:rPr lang="es-ES" sz="2200" dirty="0" err="1">
                <a:solidFill>
                  <a:srgbClr val="3333CC"/>
                </a:solidFill>
                <a:latin typeface="Courier New" charset="0"/>
              </a:rPr>
              <a:t>int</a:t>
            </a:r>
            <a:r>
              <a:rPr lang="es-ES" sz="2200" dirty="0">
                <a:latin typeface="Courier New" charset="0"/>
              </a:rPr>
              <a:t>[5][3];</a:t>
            </a:r>
          </a:p>
          <a:p>
            <a:pPr>
              <a:buNone/>
              <a:defRPr/>
            </a:pPr>
            <a:r>
              <a:rPr lang="es-ES" sz="2200" dirty="0" err="1">
                <a:latin typeface="Courier New" charset="0"/>
              </a:rPr>
              <a:t>for</a:t>
            </a:r>
            <a:r>
              <a:rPr lang="es-ES" sz="2200" dirty="0">
                <a:latin typeface="Courier New" charset="0"/>
              </a:rPr>
              <a:t> (</a:t>
            </a:r>
            <a:r>
              <a:rPr lang="es-ES" sz="2200" dirty="0" err="1">
                <a:solidFill>
                  <a:srgbClr val="3333CC"/>
                </a:solidFill>
                <a:latin typeface="Courier New" charset="0"/>
              </a:rPr>
              <a:t>int</a:t>
            </a:r>
            <a:r>
              <a:rPr lang="es-ES" sz="2200" dirty="0">
                <a:latin typeface="Courier New" charset="0"/>
              </a:rPr>
              <a:t> i = 0; i &lt; 5; i++)</a:t>
            </a:r>
          </a:p>
          <a:p>
            <a:pPr>
              <a:buNone/>
              <a:defRPr/>
            </a:pPr>
            <a:r>
              <a:rPr lang="es-ES" sz="2200" dirty="0">
                <a:latin typeface="Courier New" charset="0"/>
              </a:rPr>
              <a:t>{</a:t>
            </a:r>
          </a:p>
          <a:p>
            <a:pPr>
              <a:buNone/>
              <a:defRPr/>
            </a:pPr>
            <a:r>
              <a:rPr lang="es-ES" sz="2200" dirty="0">
                <a:latin typeface="Courier New" charset="0"/>
              </a:rPr>
              <a:t>	</a:t>
            </a:r>
            <a:r>
              <a:rPr lang="es-ES" sz="2200" dirty="0" err="1">
                <a:latin typeface="Courier New" charset="0"/>
              </a:rPr>
              <a:t>for</a:t>
            </a:r>
            <a:r>
              <a:rPr lang="es-ES" sz="2200" dirty="0">
                <a:latin typeface="Courier New" charset="0"/>
              </a:rPr>
              <a:t> (</a:t>
            </a:r>
            <a:r>
              <a:rPr lang="es-ES" sz="2200" dirty="0" err="1">
                <a:solidFill>
                  <a:srgbClr val="3333CC"/>
                </a:solidFill>
                <a:latin typeface="Courier New" charset="0"/>
              </a:rPr>
              <a:t>int</a:t>
            </a:r>
            <a:r>
              <a:rPr lang="es-ES" sz="2200" dirty="0">
                <a:latin typeface="Courier New" charset="0"/>
              </a:rPr>
              <a:t> j = 0; j &lt; 3; </a:t>
            </a:r>
            <a:r>
              <a:rPr lang="es-ES" sz="2200" dirty="0" err="1">
                <a:latin typeface="Courier New" charset="0"/>
              </a:rPr>
              <a:t>j++</a:t>
            </a:r>
            <a:r>
              <a:rPr lang="es-ES" sz="2200" dirty="0">
                <a:latin typeface="Courier New" charset="0"/>
              </a:rPr>
              <a:t>)</a:t>
            </a:r>
          </a:p>
          <a:p>
            <a:pPr>
              <a:buNone/>
              <a:defRPr/>
            </a:pPr>
            <a:r>
              <a:rPr lang="es-ES" sz="2200" dirty="0">
                <a:latin typeface="Courier New" charset="0"/>
              </a:rPr>
              <a:t>	{</a:t>
            </a:r>
          </a:p>
          <a:p>
            <a:pPr>
              <a:buNone/>
              <a:defRPr/>
            </a:pPr>
            <a:r>
              <a:rPr lang="es-ES" sz="2200" dirty="0">
                <a:latin typeface="Courier New" charset="0"/>
              </a:rPr>
              <a:t>		 </a:t>
            </a:r>
            <a:r>
              <a:rPr lang="es-ES" sz="2200" dirty="0" err="1">
                <a:latin typeface="Courier New" charset="0"/>
              </a:rPr>
              <a:t>mat</a:t>
            </a:r>
            <a:r>
              <a:rPr lang="es-ES" sz="2200" dirty="0">
                <a:latin typeface="Courier New" charset="0"/>
              </a:rPr>
              <a:t>[i][j] = 1; </a:t>
            </a:r>
          </a:p>
          <a:p>
            <a:pPr>
              <a:buNone/>
              <a:defRPr/>
            </a:pPr>
            <a:r>
              <a:rPr lang="es-ES" sz="2200" dirty="0">
                <a:latin typeface="Courier New" charset="0"/>
              </a:rPr>
              <a:t>		</a:t>
            </a:r>
            <a:r>
              <a:rPr lang="es-ES" sz="2200" dirty="0" err="1">
                <a:latin typeface="Courier New" charset="0"/>
              </a:rPr>
              <a:t>System.out.println</a:t>
            </a:r>
            <a:r>
              <a:rPr lang="es-ES" sz="2200" dirty="0">
                <a:latin typeface="Courier New" charset="0"/>
              </a:rPr>
              <a:t> ("</a:t>
            </a:r>
            <a:r>
              <a:rPr lang="es-ES" sz="2200" dirty="0" err="1">
                <a:latin typeface="Courier New" charset="0"/>
              </a:rPr>
              <a:t>Element</a:t>
            </a:r>
            <a:r>
              <a:rPr lang="es-ES" sz="2200" dirty="0">
                <a:latin typeface="Courier New" charset="0"/>
              </a:rPr>
              <a:t> " + i + " , " + j + " </a:t>
            </a:r>
            <a:r>
              <a:rPr lang="es-ES" sz="2200" dirty="0" err="1">
                <a:latin typeface="Courier New" charset="0"/>
              </a:rPr>
              <a:t>values</a:t>
            </a:r>
            <a:r>
              <a:rPr lang="es-ES" sz="2200" dirty="0">
                <a:latin typeface="Courier New" charset="0"/>
              </a:rPr>
              <a:t> " + </a:t>
            </a:r>
            <a:r>
              <a:rPr lang="es-ES" sz="2200" dirty="0" err="1">
                <a:latin typeface="Courier New" charset="0"/>
              </a:rPr>
              <a:t>mat</a:t>
            </a:r>
            <a:r>
              <a:rPr lang="es-ES" sz="2200" dirty="0">
                <a:latin typeface="Courier New" charset="0"/>
              </a:rPr>
              <a:t>[i][j]); </a:t>
            </a:r>
          </a:p>
          <a:p>
            <a:pPr>
              <a:buNone/>
              <a:defRPr/>
            </a:pPr>
            <a:r>
              <a:rPr lang="es-ES" sz="2200" dirty="0">
                <a:latin typeface="Courier New" charset="0"/>
              </a:rPr>
              <a:t>	}</a:t>
            </a:r>
          </a:p>
          <a:p>
            <a:pPr>
              <a:buNone/>
              <a:defRPr/>
            </a:pPr>
            <a:r>
              <a:rPr lang="es-ES" sz="2200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8200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debugging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 marL="0" indent="0">
              <a:buNone/>
              <a:defRPr/>
            </a:pPr>
            <a:r>
              <a:rPr lang="es-ES" dirty="0" err="1">
                <a:ea typeface="MS PGothic" charset="0"/>
              </a:rPr>
              <a:t>How</a:t>
            </a:r>
            <a:r>
              <a:rPr lang="es-ES" dirty="0">
                <a:ea typeface="MS PGothic" charset="0"/>
              </a:rPr>
              <a:t> </a:t>
            </a:r>
            <a:r>
              <a:rPr lang="es-ES" dirty="0" err="1">
                <a:ea typeface="MS PGothic" charset="0"/>
              </a:rPr>
              <a:t>does</a:t>
            </a:r>
            <a:r>
              <a:rPr lang="es-ES" dirty="0">
                <a:ea typeface="MS PGothic" charset="0"/>
              </a:rPr>
              <a:t> </a:t>
            </a:r>
            <a:r>
              <a:rPr lang="es-ES" dirty="0" err="1">
                <a:ea typeface="MS PGothic" charset="0"/>
              </a:rPr>
              <a:t>the</a:t>
            </a:r>
            <a:r>
              <a:rPr lang="es-ES" dirty="0">
                <a:ea typeface="MS PGothic" charset="0"/>
              </a:rPr>
              <a:t> </a:t>
            </a:r>
            <a:r>
              <a:rPr lang="es-ES" dirty="0" err="1">
                <a:ea typeface="MS PGothic" charset="0"/>
              </a:rPr>
              <a:t>array</a:t>
            </a:r>
            <a:r>
              <a:rPr lang="es-ES" dirty="0">
                <a:ea typeface="MS PGothic" charset="0"/>
              </a:rPr>
              <a:t> look </a:t>
            </a:r>
            <a:r>
              <a:rPr lang="es-ES" dirty="0" err="1">
                <a:ea typeface="MS PGothic" charset="0"/>
              </a:rPr>
              <a:t>after</a:t>
            </a:r>
            <a:r>
              <a:rPr lang="es-ES" dirty="0">
                <a:ea typeface="MS PGothic" charset="0"/>
              </a:rPr>
              <a:t> </a:t>
            </a:r>
            <a:r>
              <a:rPr lang="es-ES" dirty="0" err="1">
                <a:ea typeface="MS PGothic" charset="0"/>
              </a:rPr>
              <a:t>executing</a:t>
            </a:r>
            <a:r>
              <a:rPr lang="es-ES" dirty="0">
                <a:ea typeface="MS PGothic" charset="0"/>
              </a:rPr>
              <a:t> </a:t>
            </a:r>
            <a:r>
              <a:rPr lang="es-ES" dirty="0" err="1">
                <a:ea typeface="MS PGothic" charset="0"/>
              </a:rPr>
              <a:t>the</a:t>
            </a:r>
            <a:r>
              <a:rPr lang="es-ES" dirty="0">
                <a:ea typeface="MS PGothic" charset="0"/>
              </a:rPr>
              <a:t> </a:t>
            </a:r>
            <a:r>
              <a:rPr lang="es-ES" dirty="0" err="1">
                <a:ea typeface="MS PGothic" charset="0"/>
              </a:rPr>
              <a:t>next</a:t>
            </a:r>
            <a:r>
              <a:rPr lang="es-ES" dirty="0">
                <a:ea typeface="MS PGothic" charset="0"/>
              </a:rPr>
              <a:t> </a:t>
            </a:r>
            <a:r>
              <a:rPr lang="es-ES" dirty="0" err="1">
                <a:ea typeface="MS PGothic" charset="0"/>
              </a:rPr>
              <a:t>code</a:t>
            </a:r>
            <a:r>
              <a:rPr lang="es-ES" dirty="0">
                <a:ea typeface="MS PGothic" charset="0"/>
              </a:rPr>
              <a:t> </a:t>
            </a:r>
            <a:r>
              <a:rPr lang="es-ES" dirty="0" err="1">
                <a:ea typeface="MS PGothic" charset="0"/>
              </a:rPr>
              <a:t>snippet</a:t>
            </a:r>
            <a:r>
              <a:rPr lang="es-ES" dirty="0">
                <a:ea typeface="MS PGothic" charset="0"/>
              </a:rPr>
              <a:t>?</a:t>
            </a:r>
          </a:p>
          <a:p>
            <a:pPr marL="0" indent="0">
              <a:buNone/>
              <a:defRPr/>
            </a:pPr>
            <a:endParaRPr lang="es-ES" dirty="0">
              <a:ea typeface="MS PGothic" charset="0"/>
            </a:endParaRPr>
          </a:p>
          <a:p>
            <a:pPr>
              <a:buNone/>
              <a:defRPr/>
            </a:pPr>
            <a:r>
              <a:rPr lang="es-ES" sz="2200" dirty="0" err="1">
                <a:latin typeface="Courier New" charset="0"/>
                <a:ea typeface="MS PGothic" charset="0"/>
              </a:rPr>
              <a:t>int</a:t>
            </a:r>
            <a:r>
              <a:rPr lang="es-ES" sz="2200" dirty="0">
                <a:latin typeface="Courier New" charset="0"/>
                <a:ea typeface="MS PGothic" charset="0"/>
              </a:rPr>
              <a:t> x = 4;</a:t>
            </a:r>
          </a:p>
          <a:p>
            <a:pPr>
              <a:buNone/>
              <a:defRPr/>
            </a:pPr>
            <a:r>
              <a:rPr lang="es-ES" sz="2200" dirty="0" err="1">
                <a:latin typeface="Courier New" charset="0"/>
                <a:ea typeface="MS PGothic" charset="0"/>
              </a:rPr>
              <a:t>int</a:t>
            </a:r>
            <a:r>
              <a:rPr lang="es-ES" sz="2200" dirty="0">
                <a:latin typeface="Courier New" charset="0"/>
                <a:ea typeface="MS PGothic" charset="0"/>
              </a:rPr>
              <a:t> </a:t>
            </a:r>
            <a:r>
              <a:rPr lang="es-ES" sz="2200" dirty="0" err="1">
                <a:latin typeface="Courier New" charset="0"/>
                <a:ea typeface="MS PGothic" charset="0"/>
              </a:rPr>
              <a:t>mat</a:t>
            </a:r>
            <a:r>
              <a:rPr lang="es-ES" sz="2200" dirty="0">
                <a:latin typeface="Courier New" charset="0"/>
                <a:ea typeface="MS PGothic" charset="0"/>
              </a:rPr>
              <a:t>[][] = new </a:t>
            </a:r>
            <a:r>
              <a:rPr lang="es-ES" sz="2200" dirty="0" err="1">
                <a:latin typeface="Courier New" charset="0"/>
                <a:ea typeface="MS PGothic" charset="0"/>
              </a:rPr>
              <a:t>int</a:t>
            </a:r>
            <a:r>
              <a:rPr lang="es-ES" sz="2200" dirty="0">
                <a:latin typeface="Courier New" charset="0"/>
                <a:ea typeface="MS PGothic" charset="0"/>
              </a:rPr>
              <a:t> [3][3]</a:t>
            </a:r>
          </a:p>
          <a:p>
            <a:pPr>
              <a:buNone/>
              <a:defRPr/>
            </a:pPr>
            <a:r>
              <a:rPr lang="es-ES" sz="2200" dirty="0" err="1">
                <a:latin typeface="Courier New" charset="0"/>
                <a:ea typeface="MS PGothic" charset="0"/>
              </a:rPr>
              <a:t>mat</a:t>
            </a:r>
            <a:r>
              <a:rPr lang="es-ES" sz="2200" dirty="0">
                <a:latin typeface="Courier New" charset="0"/>
                <a:ea typeface="MS PGothic" charset="0"/>
              </a:rPr>
              <a:t>[0][0] = 1</a:t>
            </a:r>
          </a:p>
          <a:p>
            <a:pPr>
              <a:buNone/>
              <a:defRPr/>
            </a:pPr>
            <a:r>
              <a:rPr lang="es-ES" sz="2200" dirty="0" err="1">
                <a:latin typeface="Courier New" charset="0"/>
                <a:ea typeface="MS PGothic" charset="0"/>
              </a:rPr>
              <a:t>mat</a:t>
            </a:r>
            <a:r>
              <a:rPr lang="es-ES" sz="2200" dirty="0">
                <a:latin typeface="Courier New" charset="0"/>
                <a:ea typeface="MS PGothic" charset="0"/>
              </a:rPr>
              <a:t>[1][0] = 2</a:t>
            </a:r>
          </a:p>
          <a:p>
            <a:pPr>
              <a:buNone/>
              <a:defRPr/>
            </a:pPr>
            <a:r>
              <a:rPr lang="es-ES" sz="2200" dirty="0" err="1">
                <a:latin typeface="Courier New" charset="0"/>
                <a:ea typeface="MS PGothic" charset="0"/>
              </a:rPr>
              <a:t>mat</a:t>
            </a:r>
            <a:r>
              <a:rPr lang="es-ES" sz="2200" dirty="0">
                <a:latin typeface="Courier New" charset="0"/>
                <a:ea typeface="MS PGothic" charset="0"/>
              </a:rPr>
              <a:t>[0][2] = </a:t>
            </a:r>
            <a:r>
              <a:rPr lang="es-ES" sz="2200" dirty="0" err="1">
                <a:latin typeface="Courier New" charset="0"/>
                <a:ea typeface="MS PGothic" charset="0"/>
              </a:rPr>
              <a:t>mat</a:t>
            </a:r>
            <a:r>
              <a:rPr lang="es-ES" sz="2200" dirty="0">
                <a:latin typeface="Courier New" charset="0"/>
                <a:ea typeface="MS PGothic" charset="0"/>
              </a:rPr>
              <a:t>[1][1] * x</a:t>
            </a:r>
          </a:p>
          <a:p>
            <a:pPr>
              <a:buNone/>
              <a:defRPr/>
            </a:pPr>
            <a:r>
              <a:rPr lang="es-ES" sz="2200" dirty="0" err="1">
                <a:latin typeface="Courier New" charset="0"/>
                <a:ea typeface="MS PGothic" charset="0"/>
              </a:rPr>
              <a:t>mat</a:t>
            </a:r>
            <a:r>
              <a:rPr lang="es-ES" sz="2200" dirty="0">
                <a:latin typeface="Courier New" charset="0"/>
                <a:ea typeface="MS PGothic" charset="0"/>
              </a:rPr>
              <a:t>[2][2] = </a:t>
            </a:r>
            <a:r>
              <a:rPr lang="es-ES" sz="2200" dirty="0" err="1">
                <a:latin typeface="Courier New" charset="0"/>
                <a:ea typeface="MS PGothic" charset="0"/>
              </a:rPr>
              <a:t>mat</a:t>
            </a:r>
            <a:r>
              <a:rPr lang="es-ES" sz="2200" dirty="0">
                <a:latin typeface="Courier New" charset="0"/>
                <a:ea typeface="MS PGothic" charset="0"/>
              </a:rPr>
              <a:t>[1][0] + </a:t>
            </a:r>
            <a:r>
              <a:rPr lang="es-ES" sz="2200" dirty="0" err="1">
                <a:latin typeface="Courier New" charset="0"/>
                <a:ea typeface="MS PGothic" charset="0"/>
              </a:rPr>
              <a:t>mat</a:t>
            </a:r>
            <a:r>
              <a:rPr lang="es-ES" sz="2200" dirty="0">
                <a:latin typeface="Courier New" charset="0"/>
                <a:ea typeface="MS PGothic" charset="0"/>
              </a:rPr>
              <a:t>[0][0] </a:t>
            </a:r>
          </a:p>
          <a:p>
            <a:pPr>
              <a:buNone/>
              <a:defRPr/>
            </a:pPr>
            <a:r>
              <a:rPr lang="es-ES" sz="2200" dirty="0" err="1">
                <a:latin typeface="Courier New" charset="0"/>
                <a:ea typeface="MS PGothic" charset="0"/>
              </a:rPr>
              <a:t>mat</a:t>
            </a:r>
            <a:r>
              <a:rPr lang="es-ES" sz="2200" dirty="0">
                <a:latin typeface="Courier New" charset="0"/>
                <a:ea typeface="MS PGothic" charset="0"/>
              </a:rPr>
              <a:t>[0][1] = </a:t>
            </a:r>
            <a:r>
              <a:rPr lang="es-ES" sz="2200" dirty="0" err="1">
                <a:latin typeface="Courier New" charset="0"/>
                <a:ea typeface="MS PGothic" charset="0"/>
              </a:rPr>
              <a:t>mat</a:t>
            </a:r>
            <a:r>
              <a:rPr lang="es-ES" sz="2200" dirty="0">
                <a:latin typeface="Courier New" charset="0"/>
                <a:ea typeface="MS PGothic" charset="0"/>
              </a:rPr>
              <a:t>[2][2] + x</a:t>
            </a:r>
          </a:p>
        </p:txBody>
      </p:sp>
    </p:spTree>
    <p:extLst>
      <p:ext uri="{BB962C8B-B14F-4D97-AF65-F5344CB8AC3E}">
        <p14:creationId xmlns:p14="http://schemas.microsoft.com/office/powerpoint/2010/main" val="3230299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Truth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latin typeface="Nexa Bold" pitchFamily="50" charset="0"/>
              </a:rPr>
              <a:t>about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the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matrix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 marL="0" indent="0">
              <a:buNone/>
            </a:pP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matrix</a:t>
            </a:r>
            <a:r>
              <a:rPr lang="es-ES" dirty="0"/>
              <a:t> has a </a:t>
            </a:r>
            <a:r>
              <a:rPr lang="es-ES" dirty="0" err="1"/>
              <a:t>type</a:t>
            </a:r>
            <a:r>
              <a:rPr lang="es-ES" dirty="0"/>
              <a:t>, and </a:t>
            </a:r>
            <a:r>
              <a:rPr lang="es-ES" dirty="0" err="1"/>
              <a:t>it</a:t>
            </a:r>
            <a:r>
              <a:rPr lang="es-ES" dirty="0"/>
              <a:t> defines a </a:t>
            </a:r>
            <a:r>
              <a:rPr lang="es-ES" dirty="0" err="1"/>
              <a:t>class</a:t>
            </a:r>
            <a:r>
              <a:rPr lang="es-ES" dirty="0"/>
              <a:t>.</a:t>
            </a:r>
          </a:p>
          <a:p>
            <a:pPr>
              <a:buNone/>
            </a:pPr>
            <a:endParaRPr lang="es-ES" dirty="0" smtClean="0">
              <a:solidFill>
                <a:srgbClr val="3333CC"/>
              </a:solidFill>
              <a:latin typeface="Courier New" pitchFamily="49" charset="0"/>
            </a:endParaRPr>
          </a:p>
          <a:p>
            <a:pPr>
              <a:buNone/>
            </a:pPr>
            <a:r>
              <a:rPr lang="es-ES" sz="2200" dirty="0" err="1" smtClean="0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s-ES" sz="2200" dirty="0">
                <a:latin typeface="Courier New" pitchFamily="49" charset="0"/>
              </a:rPr>
              <a:t>[] </a:t>
            </a:r>
            <a:r>
              <a:rPr lang="es-ES" sz="2200" dirty="0" err="1">
                <a:latin typeface="Courier New" pitchFamily="49" charset="0"/>
              </a:rPr>
              <a:t>matrix</a:t>
            </a:r>
            <a:r>
              <a:rPr lang="es-ES" sz="2200" dirty="0">
                <a:latin typeface="Courier New" pitchFamily="49" charset="0"/>
              </a:rPr>
              <a:t> = </a:t>
            </a:r>
            <a:r>
              <a:rPr lang="es-ES" sz="2200" dirty="0">
                <a:solidFill>
                  <a:srgbClr val="3333CC"/>
                </a:solidFill>
                <a:latin typeface="Courier New" pitchFamily="49" charset="0"/>
              </a:rPr>
              <a:t>new</a:t>
            </a:r>
            <a:r>
              <a:rPr lang="es-ES" sz="2200" dirty="0">
                <a:latin typeface="Courier New" pitchFamily="49" charset="0"/>
              </a:rPr>
              <a:t> </a:t>
            </a:r>
            <a:r>
              <a:rPr lang="es-ES" sz="2200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s-ES" sz="2200" dirty="0">
                <a:latin typeface="Courier New" pitchFamily="49" charset="0"/>
              </a:rPr>
              <a:t>[2][4];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780438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Inside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the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matrix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 marL="0" indent="0">
              <a:buNone/>
              <a:defRPr/>
            </a:pPr>
            <a:r>
              <a:rPr lang="es-ES" dirty="0" err="1" smtClean="0"/>
              <a:t>We</a:t>
            </a:r>
            <a:r>
              <a:rPr lang="es-ES" dirty="0" smtClean="0"/>
              <a:t> can </a:t>
            </a:r>
            <a:r>
              <a:rPr lang="es-ES" dirty="0" err="1"/>
              <a:t>consider</a:t>
            </a:r>
            <a:r>
              <a:rPr lang="es-ES" dirty="0"/>
              <a:t> a </a:t>
            </a:r>
            <a:r>
              <a:rPr lang="es-ES" dirty="0" err="1"/>
              <a:t>matrix</a:t>
            </a:r>
            <a:r>
              <a:rPr lang="es-ES" dirty="0"/>
              <a:t> as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array</a:t>
            </a:r>
            <a:r>
              <a:rPr lang="es-ES" dirty="0"/>
              <a:t> </a:t>
            </a:r>
            <a:r>
              <a:rPr lang="es-ES" dirty="0" err="1"/>
              <a:t>whose</a:t>
            </a:r>
            <a:r>
              <a:rPr lang="es-ES" dirty="0"/>
              <a:t> </a:t>
            </a:r>
            <a:r>
              <a:rPr lang="es-ES" dirty="0" err="1"/>
              <a:t>elements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references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arrays</a:t>
            </a:r>
            <a:r>
              <a:rPr lang="es-ES" dirty="0"/>
              <a:t> </a:t>
            </a:r>
            <a:r>
              <a:rPr lang="es-ES" dirty="0" err="1"/>
              <a:t>whose</a:t>
            </a:r>
            <a:r>
              <a:rPr lang="es-ES" dirty="0"/>
              <a:t> </a:t>
            </a:r>
            <a:r>
              <a:rPr lang="es-ES" dirty="0" err="1"/>
              <a:t>elements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data.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9764678"/>
              </p:ext>
            </p:extLst>
          </p:nvPr>
        </p:nvGraphicFramePr>
        <p:xfrm>
          <a:off x="1638300" y="3140968"/>
          <a:ext cx="5867400" cy="310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Visio" r:id="rId3" imgW="2857500" imgH="1511300" progId="Visio.Drawing.11">
                  <p:embed/>
                </p:oleObj>
              </mc:Choice>
              <mc:Fallback>
                <p:oleObj name="Visio" r:id="rId3" imgW="2857500" imgH="151130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3140968"/>
                        <a:ext cx="5867400" cy="310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5B4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53882" dir="2700000" algn="ctr" rotWithShape="0">
                                <a:schemeClr val="bg2">
                                  <a:alpha val="50000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4686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Inside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the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matrix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lnSpcReduction="10000"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es-ES" sz="2000" dirty="0" err="1">
                <a:latin typeface="Courier New" charset="0"/>
              </a:rPr>
              <a:t>int</a:t>
            </a:r>
            <a:r>
              <a:rPr lang="es-ES" sz="2000" dirty="0">
                <a:latin typeface="Courier New" charset="0"/>
              </a:rPr>
              <a:t> </a:t>
            </a:r>
            <a:r>
              <a:rPr lang="es-ES" sz="2000" dirty="0" err="1">
                <a:latin typeface="Courier New" charset="0"/>
              </a:rPr>
              <a:t>mat</a:t>
            </a:r>
            <a:r>
              <a:rPr lang="es-ES" sz="2000" dirty="0">
                <a:latin typeface="Courier New" charset="0"/>
              </a:rPr>
              <a:t>[][] = new </a:t>
            </a:r>
            <a:r>
              <a:rPr lang="es-ES" sz="2000" dirty="0" err="1">
                <a:latin typeface="Courier New" charset="0"/>
              </a:rPr>
              <a:t>int</a:t>
            </a:r>
            <a:r>
              <a:rPr lang="es-ES" sz="2000" dirty="0">
                <a:latin typeface="Courier New" charset="0"/>
              </a:rPr>
              <a:t>[5][3];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s-ES" sz="2000" b="1" dirty="0" err="1">
                <a:latin typeface="Courier New" charset="0"/>
              </a:rPr>
              <a:t>int</a:t>
            </a:r>
            <a:r>
              <a:rPr lang="es-ES" sz="2000" b="1" dirty="0">
                <a:latin typeface="Courier New" charset="0"/>
              </a:rPr>
              <a:t> </a:t>
            </a:r>
            <a:r>
              <a:rPr lang="es-ES" sz="2000" b="1" dirty="0" err="1">
                <a:latin typeface="Courier New" charset="0"/>
              </a:rPr>
              <a:t>arr</a:t>
            </a:r>
            <a:r>
              <a:rPr lang="es-ES" sz="2000" b="1" dirty="0">
                <a:latin typeface="Courier New" charset="0"/>
              </a:rPr>
              <a:t>[];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s-ES" sz="2000" dirty="0" err="1">
                <a:latin typeface="Courier New" charset="0"/>
              </a:rPr>
              <a:t>for</a:t>
            </a:r>
            <a:r>
              <a:rPr lang="es-ES" sz="2000" dirty="0">
                <a:latin typeface="Courier New" charset="0"/>
              </a:rPr>
              <a:t> (</a:t>
            </a:r>
            <a:r>
              <a:rPr lang="es-ES" sz="2000" dirty="0" err="1">
                <a:latin typeface="Courier New" charset="0"/>
              </a:rPr>
              <a:t>int</a:t>
            </a:r>
            <a:r>
              <a:rPr lang="es-ES" sz="2000" dirty="0">
                <a:latin typeface="Courier New" charset="0"/>
              </a:rPr>
              <a:t> i = 0; i &lt;</a:t>
            </a:r>
            <a:r>
              <a:rPr lang="es-ES" sz="2000" b="1" dirty="0">
                <a:latin typeface="Courier New" charset="0"/>
              </a:rPr>
              <a:t> </a:t>
            </a:r>
            <a:r>
              <a:rPr lang="es-ES" sz="2000" b="1" dirty="0" err="1">
                <a:latin typeface="Courier New" charset="0"/>
              </a:rPr>
              <a:t>mat.length</a:t>
            </a:r>
            <a:r>
              <a:rPr lang="es-ES" sz="2000" dirty="0">
                <a:latin typeface="Courier New" charset="0"/>
              </a:rPr>
              <a:t>; i++)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s-ES" sz="2000" dirty="0">
                <a:latin typeface="Courier New" charset="0"/>
              </a:rPr>
              <a:t>{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s-ES" sz="2000" dirty="0">
                <a:latin typeface="Courier New" charset="0"/>
              </a:rPr>
              <a:t>	</a:t>
            </a:r>
            <a:r>
              <a:rPr lang="es-ES" sz="2000" b="1" dirty="0" err="1">
                <a:latin typeface="Courier New" charset="0"/>
              </a:rPr>
              <a:t>arr</a:t>
            </a:r>
            <a:r>
              <a:rPr lang="es-ES" sz="2000" b="1" dirty="0">
                <a:latin typeface="Courier New" charset="0"/>
              </a:rPr>
              <a:t> = </a:t>
            </a:r>
            <a:r>
              <a:rPr lang="es-ES" sz="2000" b="1" dirty="0" err="1">
                <a:latin typeface="Courier New" charset="0"/>
              </a:rPr>
              <a:t>mat</a:t>
            </a:r>
            <a:r>
              <a:rPr lang="es-ES" sz="2000" b="1" dirty="0">
                <a:latin typeface="Courier New" charset="0"/>
              </a:rPr>
              <a:t>[i];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s-ES" sz="2000" dirty="0">
                <a:latin typeface="Courier New" charset="0"/>
              </a:rPr>
              <a:t>	</a:t>
            </a:r>
            <a:r>
              <a:rPr lang="es-ES" sz="2000" dirty="0" err="1">
                <a:latin typeface="Courier New" charset="0"/>
              </a:rPr>
              <a:t>for</a:t>
            </a:r>
            <a:r>
              <a:rPr lang="es-ES" sz="2000" dirty="0">
                <a:latin typeface="Courier New" charset="0"/>
              </a:rPr>
              <a:t> (</a:t>
            </a:r>
            <a:r>
              <a:rPr lang="es-ES" sz="2000" dirty="0" err="1">
                <a:latin typeface="Courier New" charset="0"/>
              </a:rPr>
              <a:t>int</a:t>
            </a:r>
            <a:r>
              <a:rPr lang="es-ES" sz="2000" dirty="0">
                <a:latin typeface="Courier New" charset="0"/>
              </a:rPr>
              <a:t> j = 0; j &lt; </a:t>
            </a:r>
            <a:r>
              <a:rPr lang="es-ES" sz="2000" b="1" dirty="0" err="1">
                <a:latin typeface="Courier New" charset="0"/>
              </a:rPr>
              <a:t>arr.length</a:t>
            </a:r>
            <a:r>
              <a:rPr lang="es-ES" sz="2000" dirty="0">
                <a:latin typeface="Courier New" charset="0"/>
              </a:rPr>
              <a:t>; </a:t>
            </a:r>
            <a:r>
              <a:rPr lang="es-ES" sz="2000" dirty="0" err="1">
                <a:latin typeface="Courier New" charset="0"/>
              </a:rPr>
              <a:t>j++</a:t>
            </a:r>
            <a:r>
              <a:rPr lang="es-ES" sz="2000" dirty="0">
                <a:latin typeface="Courier New" charset="0"/>
              </a:rPr>
              <a:t>)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s-ES" sz="2000" dirty="0">
                <a:latin typeface="Courier New" charset="0"/>
              </a:rPr>
              <a:t>	{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s-ES" sz="2000" dirty="0">
                <a:latin typeface="Courier New" charset="0"/>
              </a:rPr>
              <a:t>		</a:t>
            </a:r>
            <a:r>
              <a:rPr lang="es-ES" sz="2000" dirty="0" err="1">
                <a:latin typeface="Courier New" charset="0"/>
              </a:rPr>
              <a:t>arr</a:t>
            </a:r>
            <a:r>
              <a:rPr lang="es-ES" sz="2000" dirty="0">
                <a:latin typeface="Courier New" charset="0"/>
              </a:rPr>
              <a:t>[j] = i + j;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s-ES" sz="2000" dirty="0">
                <a:latin typeface="Courier New" charset="0"/>
              </a:rPr>
              <a:t>		</a:t>
            </a:r>
            <a:r>
              <a:rPr lang="es-ES" sz="2000" dirty="0" err="1">
                <a:latin typeface="Courier New" charset="0"/>
              </a:rPr>
              <a:t>System.out.println</a:t>
            </a:r>
            <a:r>
              <a:rPr lang="es-ES" sz="2000" dirty="0">
                <a:latin typeface="Courier New" charset="0"/>
              </a:rPr>
              <a:t> ("</a:t>
            </a:r>
            <a:r>
              <a:rPr lang="es-ES" sz="2000" dirty="0" err="1">
                <a:latin typeface="Courier New" charset="0"/>
              </a:rPr>
              <a:t>Element</a:t>
            </a:r>
            <a:r>
              <a:rPr lang="es-ES" sz="2000" dirty="0">
                <a:latin typeface="Courier New" charset="0"/>
              </a:rPr>
              <a:t> " + i + " , " + j + " </a:t>
            </a:r>
            <a:r>
              <a:rPr lang="es-ES" sz="2000" dirty="0" err="1">
                <a:latin typeface="Courier New" charset="0"/>
              </a:rPr>
              <a:t>values</a:t>
            </a:r>
            <a:r>
              <a:rPr lang="es-ES" sz="2000" dirty="0">
                <a:latin typeface="Courier New" charset="0"/>
              </a:rPr>
              <a:t> " + </a:t>
            </a:r>
            <a:r>
              <a:rPr lang="es-ES" sz="2000" dirty="0" err="1">
                <a:latin typeface="Courier New" charset="0"/>
              </a:rPr>
              <a:t>arr</a:t>
            </a:r>
            <a:r>
              <a:rPr lang="es-ES" sz="2000" dirty="0">
                <a:latin typeface="Courier New" charset="0"/>
              </a:rPr>
              <a:t>[j]);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s-ES" sz="2000" dirty="0">
                <a:latin typeface="Courier New" charset="0"/>
              </a:rPr>
              <a:t>	}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s-ES" sz="2000" dirty="0" smtClean="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  <a:buNone/>
              <a:defRPr/>
            </a:pPr>
            <a:endParaRPr lang="es-ES" sz="2000" dirty="0">
              <a:latin typeface="Courier New" charset="0"/>
            </a:endParaRPr>
          </a:p>
          <a:p>
            <a:pPr>
              <a:lnSpc>
                <a:spcPct val="90000"/>
              </a:lnSpc>
              <a:defRPr/>
            </a:pPr>
            <a:r>
              <a:rPr lang="es-E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A </a:t>
            </a:r>
            <a:r>
              <a:rPr lang="es-ES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matrix</a:t>
            </a:r>
            <a:r>
              <a:rPr lang="es-E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is</a:t>
            </a:r>
            <a:r>
              <a:rPr lang="es-E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just</a:t>
            </a:r>
            <a:r>
              <a:rPr lang="es-E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an</a:t>
            </a:r>
            <a:r>
              <a:rPr lang="es-E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array</a:t>
            </a:r>
            <a:r>
              <a:rPr lang="es-E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of </a:t>
            </a:r>
            <a:r>
              <a:rPr lang="es-ES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arrays</a:t>
            </a:r>
            <a:endParaRPr lang="es-ES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>
              <a:lnSpc>
                <a:spcPct val="90000"/>
              </a:lnSpc>
              <a:defRPr/>
            </a:pP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row</a:t>
            </a:r>
            <a:r>
              <a:rPr lang="es-ES" dirty="0"/>
              <a:t> </a:t>
            </a:r>
            <a:r>
              <a:rPr lang="es-ES" dirty="0" err="1"/>
              <a:t>element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a </a:t>
            </a:r>
            <a:r>
              <a:rPr lang="es-ES" dirty="0" err="1"/>
              <a:t>reference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array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1173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The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latin typeface="Nexa Bold" pitchFamily="50" charset="0"/>
              </a:rPr>
              <a:t>matrix</a:t>
            </a:r>
            <a:r>
              <a:rPr lang="es-ES" sz="3000" cap="all" dirty="0" smtClean="0">
                <a:latin typeface="Nexa Bold" pitchFamily="50" charset="0"/>
              </a:rPr>
              <a:t>: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revelations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 (i)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 marL="0" indent="0">
              <a:buNone/>
            </a:pP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following</a:t>
            </a:r>
            <a:r>
              <a:rPr lang="es-ES" dirty="0"/>
              <a:t> variable:</a:t>
            </a:r>
          </a:p>
          <a:p>
            <a:pPr>
              <a:buNone/>
            </a:pPr>
            <a:endParaRPr lang="es-ES" sz="2200" dirty="0" smtClean="0">
              <a:latin typeface="Courier New" pitchFamily="49" charset="0"/>
            </a:endParaRPr>
          </a:p>
          <a:p>
            <a:pPr>
              <a:buNone/>
            </a:pPr>
            <a:r>
              <a:rPr lang="es-ES" sz="2200" dirty="0" err="1" smtClean="0">
                <a:latin typeface="Courier New" pitchFamily="49" charset="0"/>
              </a:rPr>
              <a:t>int</a:t>
            </a:r>
            <a:r>
              <a:rPr lang="es-ES" sz="2200" dirty="0" smtClean="0">
                <a:latin typeface="Courier New" pitchFamily="49" charset="0"/>
              </a:rPr>
              <a:t> </a:t>
            </a:r>
            <a:r>
              <a:rPr lang="es-ES" sz="2200" dirty="0" err="1">
                <a:latin typeface="Courier New" pitchFamily="49" charset="0"/>
              </a:rPr>
              <a:t>mat</a:t>
            </a:r>
            <a:r>
              <a:rPr lang="es-ES" sz="2200" dirty="0">
                <a:latin typeface="Courier New" pitchFamily="49" charset="0"/>
              </a:rPr>
              <a:t>[][] = new </a:t>
            </a:r>
            <a:r>
              <a:rPr lang="es-ES" sz="2200" dirty="0" err="1">
                <a:latin typeface="Courier New" pitchFamily="49" charset="0"/>
              </a:rPr>
              <a:t>int</a:t>
            </a:r>
            <a:r>
              <a:rPr lang="es-ES" sz="2200" dirty="0">
                <a:latin typeface="Courier New" pitchFamily="49" charset="0"/>
              </a:rPr>
              <a:t>[10]</a:t>
            </a:r>
          </a:p>
          <a:p>
            <a:pPr>
              <a:buNone/>
            </a:pPr>
            <a:r>
              <a:rPr lang="es-ES" sz="2200" dirty="0" err="1">
                <a:latin typeface="Courier New" pitchFamily="49" charset="0"/>
              </a:rPr>
              <a:t>mat</a:t>
            </a:r>
            <a:r>
              <a:rPr lang="es-ES" sz="2200" dirty="0">
                <a:latin typeface="Courier New" pitchFamily="49" charset="0"/>
              </a:rPr>
              <a:t>[0] = new </a:t>
            </a:r>
            <a:r>
              <a:rPr lang="es-ES" sz="2200" dirty="0" err="1">
                <a:latin typeface="Courier New" pitchFamily="49" charset="0"/>
              </a:rPr>
              <a:t>int</a:t>
            </a:r>
            <a:r>
              <a:rPr lang="es-ES" sz="2200" dirty="0">
                <a:latin typeface="Courier New" pitchFamily="49" charset="0"/>
              </a:rPr>
              <a:t>[5]</a:t>
            </a:r>
          </a:p>
          <a:p>
            <a:pPr>
              <a:buNone/>
            </a:pPr>
            <a:r>
              <a:rPr lang="es-ES" sz="2200" dirty="0" err="1">
                <a:latin typeface="Courier New" pitchFamily="49" charset="0"/>
              </a:rPr>
              <a:t>mat</a:t>
            </a:r>
            <a:r>
              <a:rPr lang="es-ES" sz="2200" dirty="0">
                <a:latin typeface="Courier New" pitchFamily="49" charset="0"/>
              </a:rPr>
              <a:t>[1] = new </a:t>
            </a:r>
            <a:r>
              <a:rPr lang="es-ES" sz="2200" dirty="0" err="1">
                <a:latin typeface="Courier New" pitchFamily="49" charset="0"/>
              </a:rPr>
              <a:t>int</a:t>
            </a:r>
            <a:r>
              <a:rPr lang="es-ES" sz="2200" dirty="0">
                <a:latin typeface="Courier New" pitchFamily="49" charset="0"/>
              </a:rPr>
              <a:t>[6]</a:t>
            </a:r>
          </a:p>
          <a:p>
            <a:pPr>
              <a:buNone/>
            </a:pPr>
            <a:r>
              <a:rPr lang="es-ES" sz="2200" dirty="0" err="1">
                <a:latin typeface="Courier New" pitchFamily="49" charset="0"/>
              </a:rPr>
              <a:t>mat</a:t>
            </a:r>
            <a:r>
              <a:rPr lang="es-ES" sz="2200" dirty="0">
                <a:latin typeface="Courier New" pitchFamily="49" charset="0"/>
              </a:rPr>
              <a:t>[2] = new </a:t>
            </a:r>
            <a:r>
              <a:rPr lang="es-ES" sz="2200" dirty="0" err="1">
                <a:latin typeface="Courier New" pitchFamily="49" charset="0"/>
              </a:rPr>
              <a:t>int</a:t>
            </a:r>
            <a:r>
              <a:rPr lang="es-ES" sz="2200" dirty="0">
                <a:latin typeface="Courier New" pitchFamily="49" charset="0"/>
              </a:rPr>
              <a:t>[5]</a:t>
            </a:r>
          </a:p>
          <a:p>
            <a:pPr>
              <a:buNone/>
            </a:pPr>
            <a:r>
              <a:rPr lang="mr-IN" sz="2200" dirty="0">
                <a:latin typeface="Courier New" pitchFamily="49" charset="0"/>
              </a:rPr>
              <a:t>…</a:t>
            </a:r>
            <a:endParaRPr lang="es-ES" sz="2200" dirty="0">
              <a:latin typeface="Courier New" pitchFamily="49" charset="0"/>
            </a:endParaRPr>
          </a:p>
          <a:p>
            <a:pPr marL="0" indent="0">
              <a:buNone/>
            </a:pPr>
            <a:endParaRPr lang="es-ES" dirty="0" smtClean="0">
              <a:latin typeface="Courier New" pitchFamily="49" charset="0"/>
            </a:endParaRPr>
          </a:p>
          <a:p>
            <a:pPr marL="0" indent="0">
              <a:buNone/>
            </a:pPr>
            <a:r>
              <a:rPr lang="es-ES" dirty="0" err="1" smtClean="0"/>
              <a:t>Means</a:t>
            </a:r>
            <a:r>
              <a:rPr lang="es-ES" dirty="0" smtClean="0"/>
              <a:t> </a:t>
            </a:r>
            <a:r>
              <a:rPr lang="es-ES" dirty="0" err="1"/>
              <a:t>this</a:t>
            </a:r>
            <a:r>
              <a:rPr lang="es-E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03643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The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latin typeface="Nexa Bold" pitchFamily="50" charset="0"/>
              </a:rPr>
              <a:t>matrix</a:t>
            </a:r>
            <a:r>
              <a:rPr lang="es-ES" sz="3000" cap="all" dirty="0" smtClean="0">
                <a:latin typeface="Nexa Bold" pitchFamily="50" charset="0"/>
              </a:rPr>
              <a:t>: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revelations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 (ii)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Marcador de contenido 2" descr="matrix1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229" r="-17229"/>
          <a:stretch>
            <a:fillRect/>
          </a:stretch>
        </p:blipFill>
        <p:spPr>
          <a:xfrm>
            <a:off x="457200" y="1783357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2710295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smtClean="0">
                <a:latin typeface="Nexa Bold" pitchFamily="50" charset="0"/>
              </a:rPr>
              <a:t>And 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more…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There</a:t>
            </a:r>
            <a:r>
              <a:rPr lang="es-ES" dirty="0"/>
              <a:t> </a:t>
            </a:r>
            <a:r>
              <a:rPr lang="es-ES" dirty="0" err="1"/>
              <a:t>basic</a:t>
            </a:r>
            <a:r>
              <a:rPr lang="es-ES" dirty="0"/>
              <a:t> sets</a:t>
            </a:r>
          </a:p>
          <a:p>
            <a:pPr lvl="1"/>
            <a:r>
              <a:rPr lang="es-ES" dirty="0" err="1"/>
              <a:t>Arrays</a:t>
            </a:r>
            <a:endParaRPr lang="es-ES" dirty="0"/>
          </a:p>
          <a:p>
            <a:endParaRPr lang="es-ES" dirty="0" smtClean="0"/>
          </a:p>
          <a:p>
            <a:r>
              <a:rPr lang="es-ES" dirty="0" err="1" smtClean="0"/>
              <a:t>There</a:t>
            </a:r>
            <a:r>
              <a:rPr lang="es-ES" dirty="0" smtClean="0"/>
              <a:t> </a:t>
            </a:r>
            <a:r>
              <a:rPr lang="es-ES" dirty="0"/>
              <a:t>are sets of </a:t>
            </a:r>
            <a:r>
              <a:rPr lang="es-ES" dirty="0" err="1"/>
              <a:t>arrays</a:t>
            </a:r>
            <a:endParaRPr lang="es-ES" dirty="0"/>
          </a:p>
          <a:p>
            <a:pPr lvl="1"/>
            <a:r>
              <a:rPr lang="es-ES" dirty="0" err="1"/>
              <a:t>Matrix</a:t>
            </a:r>
            <a:endParaRPr lang="es-ES" dirty="0"/>
          </a:p>
          <a:p>
            <a:endParaRPr lang="es-ES" dirty="0" smtClean="0"/>
          </a:p>
          <a:p>
            <a:r>
              <a:rPr lang="es-ES" dirty="0" smtClean="0"/>
              <a:t>Are </a:t>
            </a:r>
            <a:r>
              <a:rPr lang="es-ES" dirty="0" err="1"/>
              <a:t>there</a:t>
            </a:r>
            <a:r>
              <a:rPr lang="es-ES" dirty="0"/>
              <a:t> sets of </a:t>
            </a:r>
            <a:r>
              <a:rPr lang="es-ES" dirty="0" err="1"/>
              <a:t>matrix</a:t>
            </a:r>
            <a:r>
              <a:rPr lang="es-ES" dirty="0"/>
              <a:t>?</a:t>
            </a:r>
          </a:p>
          <a:p>
            <a:pPr lvl="1"/>
            <a:r>
              <a:rPr lang="es-ES" dirty="0"/>
              <a:t>Of </a:t>
            </a:r>
            <a:r>
              <a:rPr lang="es-ES" dirty="0" err="1"/>
              <a:t>course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Tri</a:t>
            </a:r>
            <a:r>
              <a:rPr lang="es-ES" dirty="0"/>
              <a:t> dimensional </a:t>
            </a:r>
            <a:r>
              <a:rPr lang="es-ES" dirty="0" err="1"/>
              <a:t>arrays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3237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smtClean="0">
                <a:latin typeface="Nexa Bold" pitchFamily="50" charset="0"/>
              </a:rPr>
              <a:t>3D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0549008"/>
              </p:ext>
            </p:extLst>
          </p:nvPr>
        </p:nvGraphicFramePr>
        <p:xfrm>
          <a:off x="2286000" y="1752600"/>
          <a:ext cx="4572000" cy="455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Visio" r:id="rId3" imgW="3073400" imgH="3073400" progId="Visio.Drawing.11">
                  <p:embed/>
                </p:oleObj>
              </mc:Choice>
              <mc:Fallback>
                <p:oleObj name="Visio" r:id="rId3" imgW="3073400" imgH="307340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4572000" cy="455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8723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three</a:t>
            </a:r>
            <a:r>
              <a:rPr lang="es-ES" sz="3000" cap="all" dirty="0" smtClean="0">
                <a:latin typeface="Nexa Bold" pitchFamily="50" charset="0"/>
              </a:rPr>
              <a:t>-dimensional</a:t>
            </a:r>
            <a:r>
              <a:rPr lang="es-AR" sz="3000" cap="all" dirty="0" smtClean="0">
                <a:solidFill>
                  <a:srgbClr val="1FA0BE"/>
                </a:solidFill>
                <a:latin typeface="Nexa Bold" pitchFamily="50" charset="0"/>
              </a:rPr>
              <a:t> 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Arrays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We</a:t>
            </a:r>
            <a:r>
              <a:rPr lang="es-ES" dirty="0"/>
              <a:t> are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going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use </a:t>
            </a: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/>
              <a:t>much</a:t>
            </a:r>
            <a:endParaRPr lang="es-ES" dirty="0"/>
          </a:p>
          <a:p>
            <a:endParaRPr lang="es-ES" dirty="0" smtClean="0"/>
          </a:p>
          <a:p>
            <a:r>
              <a:rPr lang="es-ES" dirty="0" err="1" smtClean="0"/>
              <a:t>But</a:t>
            </a:r>
            <a:r>
              <a:rPr lang="es-ES" dirty="0" smtClean="0"/>
              <a:t> </a:t>
            </a:r>
            <a:r>
              <a:rPr lang="es-ES" dirty="0" err="1"/>
              <a:t>they</a:t>
            </a:r>
            <a:r>
              <a:rPr lang="es-ES" dirty="0"/>
              <a:t> can be </a:t>
            </a:r>
            <a:r>
              <a:rPr lang="es-ES" dirty="0" err="1"/>
              <a:t>used</a:t>
            </a:r>
            <a:r>
              <a:rPr lang="es-ES" dirty="0"/>
              <a:t> in cases </a:t>
            </a:r>
            <a:r>
              <a:rPr lang="es-ES" dirty="0" err="1"/>
              <a:t>where</a:t>
            </a:r>
            <a:r>
              <a:rPr lang="es-ES" dirty="0"/>
              <a:t> </a:t>
            </a:r>
            <a:r>
              <a:rPr lang="es-ES" dirty="0" err="1"/>
              <a:t>many</a:t>
            </a:r>
            <a:r>
              <a:rPr lang="es-ES" dirty="0"/>
              <a:t> data are </a:t>
            </a:r>
            <a:r>
              <a:rPr lang="es-ES" dirty="0" err="1"/>
              <a:t>handled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Record of </a:t>
            </a:r>
            <a:r>
              <a:rPr lang="es-ES" dirty="0" err="1"/>
              <a:t>number</a:t>
            </a:r>
            <a:r>
              <a:rPr lang="es-ES" dirty="0"/>
              <a:t> of car </a:t>
            </a:r>
            <a:r>
              <a:rPr lang="es-ES" dirty="0" err="1"/>
              <a:t>crashes</a:t>
            </a:r>
            <a:r>
              <a:rPr lang="es-ES" dirty="0"/>
              <a:t> </a:t>
            </a:r>
            <a:r>
              <a:rPr lang="es-ES" dirty="0" err="1"/>
              <a:t>occurring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days</a:t>
            </a:r>
            <a:r>
              <a:rPr lang="es-ES" dirty="0"/>
              <a:t> </a:t>
            </a:r>
            <a:r>
              <a:rPr lang="es-ES" dirty="0" err="1"/>
              <a:t>according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months</a:t>
            </a:r>
            <a:r>
              <a:rPr lang="es-ES" dirty="0"/>
              <a:t> </a:t>
            </a:r>
            <a:r>
              <a:rPr lang="es-ES" dirty="0" err="1"/>
              <a:t>according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years</a:t>
            </a:r>
            <a:r>
              <a:rPr lang="es-ES" dirty="0"/>
              <a:t>.</a:t>
            </a:r>
          </a:p>
          <a:p>
            <a:pPr lvl="2"/>
            <a:r>
              <a:rPr lang="es-ES" dirty="0" err="1"/>
              <a:t>Years</a:t>
            </a:r>
            <a:r>
              <a:rPr lang="es-ES" dirty="0"/>
              <a:t> are </a:t>
            </a:r>
            <a:r>
              <a:rPr lang="es-ES" dirty="0" err="1"/>
              <a:t>matrix</a:t>
            </a:r>
            <a:r>
              <a:rPr lang="es-ES" dirty="0"/>
              <a:t>, </a:t>
            </a:r>
            <a:r>
              <a:rPr lang="es-ES" dirty="0" err="1"/>
              <a:t>months</a:t>
            </a:r>
            <a:r>
              <a:rPr lang="es-ES" dirty="0"/>
              <a:t> are </a:t>
            </a:r>
            <a:r>
              <a:rPr lang="es-ES" dirty="0" err="1"/>
              <a:t>rows</a:t>
            </a:r>
            <a:r>
              <a:rPr lang="es-ES" dirty="0"/>
              <a:t> </a:t>
            </a:r>
            <a:r>
              <a:rPr lang="es-ES" dirty="0" err="1"/>
              <a:t>rows</a:t>
            </a:r>
            <a:r>
              <a:rPr lang="es-ES" dirty="0"/>
              <a:t>, </a:t>
            </a:r>
            <a:r>
              <a:rPr lang="es-ES" dirty="0" err="1"/>
              <a:t>days</a:t>
            </a:r>
            <a:r>
              <a:rPr lang="es-ES" dirty="0"/>
              <a:t> are </a:t>
            </a:r>
            <a:r>
              <a:rPr lang="es-ES" dirty="0" err="1"/>
              <a:t>columns</a:t>
            </a:r>
            <a:r>
              <a:rPr lang="es-ES" dirty="0"/>
              <a:t>.  </a:t>
            </a:r>
          </a:p>
          <a:p>
            <a:pPr lvl="3"/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element</a:t>
            </a:r>
            <a:r>
              <a:rPr lang="es-ES" dirty="0"/>
              <a:t> </a:t>
            </a:r>
            <a:r>
              <a:rPr lang="es-ES" dirty="0" err="1"/>
              <a:t>stores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amount</a:t>
            </a:r>
            <a:r>
              <a:rPr lang="es-ES" dirty="0"/>
              <a:t> of </a:t>
            </a:r>
            <a:r>
              <a:rPr lang="es-ES" dirty="0" err="1"/>
              <a:t>crashes</a:t>
            </a:r>
            <a:r>
              <a:rPr lang="es-ES" dirty="0"/>
              <a:t> per </a:t>
            </a:r>
            <a:r>
              <a:rPr lang="es-ES" dirty="0" err="1"/>
              <a:t>day</a:t>
            </a:r>
            <a:r>
              <a:rPr lang="es-ES" dirty="0"/>
              <a:t>.</a:t>
            </a:r>
          </a:p>
          <a:p>
            <a:endParaRPr lang="es-ES" dirty="0" smtClean="0"/>
          </a:p>
          <a:p>
            <a:r>
              <a:rPr lang="es-ES" dirty="0" err="1" smtClean="0"/>
              <a:t>Usually</a:t>
            </a:r>
            <a:r>
              <a:rPr lang="es-ES" dirty="0"/>
              <a:t>, </a:t>
            </a:r>
            <a:r>
              <a:rPr lang="es-ES" dirty="0" err="1"/>
              <a:t>we</a:t>
            </a:r>
            <a:r>
              <a:rPr lang="es-ES" dirty="0"/>
              <a:t> use </a:t>
            </a:r>
            <a:r>
              <a:rPr lang="es-ES" dirty="0" err="1"/>
              <a:t>another</a:t>
            </a:r>
            <a:r>
              <a:rPr lang="es-ES" dirty="0"/>
              <a:t> </a:t>
            </a:r>
            <a:r>
              <a:rPr lang="es-ES" dirty="0" err="1"/>
              <a:t>kind</a:t>
            </a:r>
            <a:r>
              <a:rPr lang="es-ES" dirty="0"/>
              <a:t> of </a:t>
            </a:r>
            <a:r>
              <a:rPr lang="es-ES" dirty="0" err="1"/>
              <a:t>structures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22465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Scope</a:t>
            </a:r>
            <a:r>
              <a:rPr lang="es-ES" sz="3000" cap="all" dirty="0" smtClean="0">
                <a:latin typeface="Nexa Bold" pitchFamily="50" charset="0"/>
              </a:rPr>
              <a:t> -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identifier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scope</a:t>
            </a:r>
            <a:r>
              <a:rPr lang="es-ES" dirty="0"/>
              <a:t> of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identifier</a:t>
            </a:r>
            <a:r>
              <a:rPr lang="es-ES" dirty="0"/>
              <a:t> (be variable, </a:t>
            </a:r>
            <a:r>
              <a:rPr lang="es-ES" dirty="0" err="1"/>
              <a:t>class</a:t>
            </a:r>
            <a:r>
              <a:rPr lang="es-ES" dirty="0"/>
              <a:t>, </a:t>
            </a:r>
            <a:r>
              <a:rPr lang="es-ES" dirty="0" err="1"/>
              <a:t>etc</a:t>
            </a:r>
            <a:r>
              <a:rPr lang="es-ES" dirty="0"/>
              <a:t>)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part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program</a:t>
            </a:r>
            <a:r>
              <a:rPr lang="es-ES" dirty="0"/>
              <a:t> </a:t>
            </a:r>
            <a:r>
              <a:rPr lang="es-ES" dirty="0" err="1"/>
              <a:t>where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identifier</a:t>
            </a:r>
            <a:r>
              <a:rPr lang="es-ES" dirty="0"/>
              <a:t> can be </a:t>
            </a:r>
            <a:r>
              <a:rPr lang="es-ES" dirty="0" err="1"/>
              <a:t>used</a:t>
            </a:r>
            <a:r>
              <a:rPr lang="es-ES" dirty="0"/>
              <a:t>.</a:t>
            </a:r>
          </a:p>
          <a:p>
            <a:endParaRPr lang="es-ES" dirty="0" smtClean="0"/>
          </a:p>
          <a:p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/>
              <a:t>local variables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scope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within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method</a:t>
            </a:r>
            <a:r>
              <a:rPr lang="es-ES" dirty="0"/>
              <a:t> </a:t>
            </a:r>
            <a:r>
              <a:rPr lang="es-ES" dirty="0" err="1"/>
              <a:t>were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declared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2322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 smtClean="0">
                <a:solidFill>
                  <a:srgbClr val="292929"/>
                </a:solidFill>
                <a:latin typeface="Nexa Bold" pitchFamily="50" charset="0"/>
              </a:rPr>
              <a:t>EXERCISING</a:t>
            </a:r>
            <a:endParaRPr lang="es-AR" sz="3000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340768"/>
            <a:ext cx="8280000" cy="5220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AR" sz="4600" b="1" dirty="0" smtClean="0">
                <a:solidFill>
                  <a:srgbClr val="146E83"/>
                </a:solidFill>
              </a:rPr>
              <a:t>EXERCISING</a:t>
            </a:r>
          </a:p>
        </p:txBody>
      </p:sp>
    </p:spTree>
    <p:extLst>
      <p:ext uri="{BB962C8B-B14F-4D97-AF65-F5344CB8AC3E}">
        <p14:creationId xmlns:p14="http://schemas.microsoft.com/office/powerpoint/2010/main" val="3523613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smtClean="0">
                <a:latin typeface="Nexa Bold" pitchFamily="50" charset="0"/>
              </a:rPr>
              <a:t>Quick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question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kind</a:t>
            </a:r>
            <a:r>
              <a:rPr lang="es-ES" dirty="0"/>
              <a:t> of </a:t>
            </a:r>
            <a:r>
              <a:rPr lang="es-ES" dirty="0" err="1"/>
              <a:t>type</a:t>
            </a:r>
            <a:r>
              <a:rPr lang="es-ES" dirty="0"/>
              <a:t> </a:t>
            </a:r>
            <a:r>
              <a:rPr lang="es-ES" dirty="0" err="1"/>
              <a:t>clasification</a:t>
            </a:r>
            <a:r>
              <a:rPr lang="es-ES" dirty="0"/>
              <a:t> </a:t>
            </a:r>
            <a:r>
              <a:rPr lang="es-ES" dirty="0" err="1"/>
              <a:t>arrays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? :</a:t>
            </a:r>
          </a:p>
          <a:p>
            <a:pPr lvl="1"/>
            <a:r>
              <a:rPr lang="es-ES" dirty="0" err="1"/>
              <a:t>Primitive</a:t>
            </a:r>
            <a:r>
              <a:rPr lang="es-ES" dirty="0"/>
              <a:t> Data </a:t>
            </a:r>
            <a:r>
              <a:rPr lang="es-ES" dirty="0" err="1"/>
              <a:t>Type</a:t>
            </a:r>
            <a:r>
              <a:rPr lang="es-ES" dirty="0"/>
              <a:t>?</a:t>
            </a:r>
          </a:p>
          <a:p>
            <a:pPr lvl="1"/>
            <a:r>
              <a:rPr lang="es-ES" dirty="0" err="1"/>
              <a:t>Class</a:t>
            </a:r>
            <a:r>
              <a:rPr lang="es-ES" dirty="0"/>
              <a:t>?</a:t>
            </a:r>
          </a:p>
          <a:p>
            <a:pPr lvl="1"/>
            <a:r>
              <a:rPr lang="es-ES" dirty="0" err="1"/>
              <a:t>Both</a:t>
            </a:r>
            <a:r>
              <a:rPr lang="es-ES" dirty="0"/>
              <a:t>? </a:t>
            </a:r>
            <a:r>
              <a:rPr lang="es-ES" dirty="0" err="1"/>
              <a:t>None</a:t>
            </a:r>
            <a:r>
              <a:rPr lang="es-E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45876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Extending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types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90000"/>
              </a:lnSpc>
            </a:pPr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start</a:t>
            </a:r>
            <a:r>
              <a:rPr lang="es-ES" dirty="0"/>
              <a:t> </a:t>
            </a:r>
            <a:r>
              <a:rPr lang="es-ES" dirty="0" err="1"/>
              <a:t>working</a:t>
            </a:r>
            <a:r>
              <a:rPr lang="es-ES" dirty="0"/>
              <a:t>,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a set of </a:t>
            </a:r>
            <a:r>
              <a:rPr lang="es-ES" dirty="0" err="1"/>
              <a:t>basic</a:t>
            </a:r>
            <a:r>
              <a:rPr lang="es-ES" dirty="0"/>
              <a:t> </a:t>
            </a:r>
            <a:r>
              <a:rPr lang="es-ES" dirty="0" err="1"/>
              <a:t>types</a:t>
            </a:r>
            <a:r>
              <a:rPr lang="es-ES" dirty="0"/>
              <a:t>.</a:t>
            </a:r>
          </a:p>
          <a:p>
            <a:pPr>
              <a:lnSpc>
                <a:spcPct val="90000"/>
              </a:lnSpc>
            </a:pPr>
            <a:endParaRPr lang="es-ES" dirty="0" smtClean="0"/>
          </a:p>
          <a:p>
            <a:pPr>
              <a:lnSpc>
                <a:spcPct val="90000"/>
              </a:lnSpc>
            </a:pPr>
            <a:r>
              <a:rPr lang="es-ES" dirty="0" err="1" smtClean="0"/>
              <a:t>What</a:t>
            </a:r>
            <a:r>
              <a:rPr lang="es-ES" dirty="0" smtClean="0"/>
              <a:t> </a:t>
            </a:r>
            <a:r>
              <a:rPr lang="es-ES" dirty="0" err="1"/>
              <a:t>if</a:t>
            </a:r>
            <a:r>
              <a:rPr lang="es-ES" dirty="0"/>
              <a:t> I </a:t>
            </a:r>
            <a:r>
              <a:rPr lang="es-ES" dirty="0" err="1"/>
              <a:t>want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own</a:t>
            </a:r>
            <a:r>
              <a:rPr lang="es-ES" dirty="0"/>
              <a:t> </a:t>
            </a:r>
            <a:r>
              <a:rPr lang="es-ES" dirty="0" err="1"/>
              <a:t>types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store</a:t>
            </a:r>
            <a:r>
              <a:rPr lang="es-ES" dirty="0"/>
              <a:t> more </a:t>
            </a:r>
            <a:r>
              <a:rPr lang="es-ES" dirty="0" err="1"/>
              <a:t>complex</a:t>
            </a:r>
            <a:r>
              <a:rPr lang="es-ES" dirty="0"/>
              <a:t> data?</a:t>
            </a:r>
          </a:p>
          <a:p>
            <a:pPr>
              <a:lnSpc>
                <a:spcPct val="90000"/>
              </a:lnSpc>
            </a:pPr>
            <a:endParaRPr lang="es-ES" dirty="0" smtClean="0"/>
          </a:p>
          <a:p>
            <a:pPr>
              <a:lnSpc>
                <a:spcPct val="90000"/>
              </a:lnSpc>
            </a:pP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/>
              <a:t>can define new </a:t>
            </a:r>
            <a:r>
              <a:rPr lang="es-ES" dirty="0" err="1"/>
              <a:t>types</a:t>
            </a:r>
            <a:r>
              <a:rPr lang="es-ES" dirty="0"/>
              <a:t> of data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conceptually</a:t>
            </a:r>
            <a:r>
              <a:rPr lang="es-ES" dirty="0"/>
              <a:t> </a:t>
            </a:r>
            <a:r>
              <a:rPr lang="es-ES" dirty="0" err="1"/>
              <a:t>group</a:t>
            </a:r>
            <a:r>
              <a:rPr lang="es-ES" dirty="0"/>
              <a:t> a data set.</a:t>
            </a:r>
          </a:p>
          <a:p>
            <a:pPr lvl="1">
              <a:lnSpc>
                <a:spcPct val="90000"/>
              </a:lnSpc>
            </a:pPr>
            <a:r>
              <a:rPr lang="es-ES" dirty="0" err="1"/>
              <a:t>Which</a:t>
            </a:r>
            <a:r>
              <a:rPr lang="es-ES" dirty="0"/>
              <a:t> </a:t>
            </a:r>
            <a:r>
              <a:rPr lang="es-ES" dirty="0" err="1"/>
              <a:t>take</a:t>
            </a:r>
            <a:r>
              <a:rPr lang="es-ES" dirty="0"/>
              <a:t> </a:t>
            </a:r>
            <a:r>
              <a:rPr lang="es-ES" dirty="0" err="1"/>
              <a:t>us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b="1" dirty="0" err="1"/>
              <a:t>arrays</a:t>
            </a:r>
            <a:endParaRPr lang="es-ES" dirty="0"/>
          </a:p>
          <a:p>
            <a:pPr lvl="1">
              <a:lnSpc>
                <a:spcPct val="90000"/>
              </a:lnSpc>
            </a:pP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very</a:t>
            </a:r>
            <a:r>
              <a:rPr lang="es-ES" dirty="0"/>
              <a:t> </a:t>
            </a:r>
            <a:r>
              <a:rPr lang="es-ES" dirty="0" err="1"/>
              <a:t>useful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I </a:t>
            </a:r>
            <a:r>
              <a:rPr lang="es-ES" dirty="0" err="1"/>
              <a:t>want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put</a:t>
            </a:r>
            <a:r>
              <a:rPr lang="es-ES" dirty="0"/>
              <a:t> in a single place data </a:t>
            </a:r>
            <a:r>
              <a:rPr lang="es-ES" dirty="0" err="1"/>
              <a:t>representing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entity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something</a:t>
            </a:r>
            <a:r>
              <a:rPr lang="es-ES" dirty="0"/>
              <a:t> of </a:t>
            </a:r>
            <a:r>
              <a:rPr lang="es-ES" dirty="0" err="1"/>
              <a:t>interest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0453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smtClean="0">
                <a:latin typeface="Nexa Bold" pitchFamily="50" charset="0"/>
              </a:rPr>
              <a:t>‘</a:t>
            </a:r>
            <a:r>
              <a:rPr lang="es-ES" sz="3000" cap="all" dirty="0" err="1" smtClean="0">
                <a:latin typeface="Nexa Bold" pitchFamily="50" charset="0"/>
              </a:rPr>
              <a:t>Traditional</a:t>
            </a:r>
            <a:r>
              <a:rPr lang="es-ES" sz="3000" cap="all" dirty="0" smtClean="0">
                <a:latin typeface="Nexa Bold" pitchFamily="50" charset="0"/>
              </a:rPr>
              <a:t>’ 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data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types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2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s-ES" dirty="0"/>
              <a:t>In </a:t>
            </a:r>
            <a:r>
              <a:rPr lang="es-ES" dirty="0" err="1"/>
              <a:t>structured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modular </a:t>
            </a:r>
            <a:r>
              <a:rPr lang="es-ES" dirty="0" err="1"/>
              <a:t>programming</a:t>
            </a:r>
            <a:r>
              <a:rPr lang="es-ES" dirty="0"/>
              <a:t> </a:t>
            </a:r>
            <a:r>
              <a:rPr lang="es-ES" dirty="0" err="1"/>
              <a:t>paradigm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following</a:t>
            </a:r>
            <a:r>
              <a:rPr lang="es-ES" dirty="0"/>
              <a:t> data </a:t>
            </a:r>
            <a:r>
              <a:rPr lang="es-ES" dirty="0" err="1"/>
              <a:t>types</a:t>
            </a:r>
            <a:r>
              <a:rPr lang="es-ES" dirty="0"/>
              <a:t>:</a:t>
            </a:r>
          </a:p>
          <a:p>
            <a:pPr lvl="1">
              <a:lnSpc>
                <a:spcPct val="90000"/>
              </a:lnSpc>
            </a:pPr>
            <a:r>
              <a:rPr lang="es-ES" dirty="0" err="1"/>
              <a:t>Scalar</a:t>
            </a:r>
            <a:endParaRPr lang="es-ES" dirty="0"/>
          </a:p>
          <a:p>
            <a:pPr lvl="2">
              <a:lnSpc>
                <a:spcPct val="90000"/>
              </a:lnSpc>
            </a:pPr>
            <a:r>
              <a:rPr lang="es-ES" dirty="0"/>
              <a:t>Data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represented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a</a:t>
            </a:r>
            <a:r>
              <a:rPr lang="es-ES" b="1" dirty="0"/>
              <a:t> </a:t>
            </a:r>
            <a:r>
              <a:rPr lang="es-ES" b="1" dirty="0" err="1"/>
              <a:t>value</a:t>
            </a:r>
            <a:r>
              <a:rPr lang="es-ES" b="1" dirty="0"/>
              <a:t>.</a:t>
            </a:r>
          </a:p>
          <a:p>
            <a:pPr lvl="1">
              <a:lnSpc>
                <a:spcPct val="90000"/>
              </a:lnSpc>
            </a:pPr>
            <a:r>
              <a:rPr lang="es-ES" dirty="0" err="1"/>
              <a:t>Composite</a:t>
            </a:r>
            <a:endParaRPr lang="es-ES" dirty="0"/>
          </a:p>
          <a:p>
            <a:pPr lvl="2">
              <a:lnSpc>
                <a:spcPct val="90000"/>
              </a:lnSpc>
            </a:pPr>
            <a:r>
              <a:rPr lang="es-ES" dirty="0"/>
              <a:t>Data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represented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b="1" dirty="0" err="1"/>
              <a:t>combining</a:t>
            </a:r>
            <a:r>
              <a:rPr lang="es-ES" b="1" dirty="0"/>
              <a:t> </a:t>
            </a:r>
            <a:r>
              <a:rPr lang="es-ES" b="1" dirty="0" err="1"/>
              <a:t>several</a:t>
            </a:r>
            <a:r>
              <a:rPr lang="es-ES" b="1" dirty="0"/>
              <a:t> </a:t>
            </a:r>
            <a:r>
              <a:rPr lang="es-ES" b="1" dirty="0" err="1"/>
              <a:t>values</a:t>
            </a:r>
            <a:r>
              <a:rPr lang="es-ES" dirty="0"/>
              <a:t>.</a:t>
            </a:r>
          </a:p>
          <a:p>
            <a:pPr lvl="3">
              <a:lnSpc>
                <a:spcPct val="90000"/>
              </a:lnSpc>
            </a:pPr>
            <a:r>
              <a:rPr lang="es-ES" dirty="0" err="1"/>
              <a:t>Homogeneous</a:t>
            </a:r>
            <a:endParaRPr lang="es-ES" dirty="0"/>
          </a:p>
          <a:p>
            <a:pPr lvl="3">
              <a:lnSpc>
                <a:spcPct val="90000"/>
              </a:lnSpc>
            </a:pPr>
            <a:r>
              <a:rPr lang="es-ES" dirty="0" err="1"/>
              <a:t>Heterogeneous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5680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smtClean="0">
                <a:latin typeface="Nexa Bold" pitchFamily="50" charset="0"/>
              </a:rPr>
              <a:t>Data </a:t>
            </a:r>
            <a:r>
              <a:rPr lang="es-ES" sz="3000" cap="all" dirty="0" err="1" smtClean="0">
                <a:latin typeface="Nexa Bold" pitchFamily="50" charset="0"/>
              </a:rPr>
              <a:t>types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in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oop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2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ES" dirty="0"/>
              <a:t>In OOP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:</a:t>
            </a:r>
          </a:p>
          <a:p>
            <a:pPr lvl="1"/>
            <a:r>
              <a:rPr lang="es-ES" dirty="0" err="1"/>
              <a:t>Primitive</a:t>
            </a:r>
            <a:r>
              <a:rPr lang="es-ES" dirty="0"/>
              <a:t> data </a:t>
            </a:r>
            <a:r>
              <a:rPr lang="es-ES" dirty="0" err="1"/>
              <a:t>types</a:t>
            </a:r>
            <a:endParaRPr lang="es-ES" dirty="0"/>
          </a:p>
          <a:p>
            <a:pPr lvl="1"/>
            <a:r>
              <a:rPr lang="es-ES" dirty="0" err="1"/>
              <a:t>Classes</a:t>
            </a:r>
            <a:endParaRPr lang="es-ES" dirty="0"/>
          </a:p>
          <a:p>
            <a:pPr lvl="2"/>
            <a:r>
              <a:rPr lang="es-ES" dirty="0" err="1" smtClean="0"/>
              <a:t>Objects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1545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Let’s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think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2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there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relation</a:t>
            </a:r>
            <a:r>
              <a:rPr lang="es-ES" dirty="0"/>
              <a:t> </a:t>
            </a:r>
            <a:r>
              <a:rPr lang="es-ES" dirty="0" err="1"/>
              <a:t>between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types</a:t>
            </a:r>
            <a:r>
              <a:rPr lang="es-ES" dirty="0"/>
              <a:t> of </a:t>
            </a:r>
            <a:r>
              <a:rPr lang="es-ES" dirty="0" err="1"/>
              <a:t>one</a:t>
            </a:r>
            <a:r>
              <a:rPr lang="es-ES" dirty="0"/>
              <a:t> </a:t>
            </a:r>
            <a:r>
              <a:rPr lang="es-ES" dirty="0" err="1"/>
              <a:t>paradigm</a:t>
            </a:r>
            <a:r>
              <a:rPr lang="es-ES" dirty="0"/>
              <a:t> and </a:t>
            </a:r>
            <a:r>
              <a:rPr lang="es-ES" dirty="0" err="1"/>
              <a:t>another</a:t>
            </a:r>
            <a:r>
              <a:rPr lang="es-ES" dirty="0"/>
              <a:t>?</a:t>
            </a:r>
          </a:p>
          <a:p>
            <a:pPr lvl="1"/>
            <a:r>
              <a:rPr lang="es-ES" dirty="0"/>
              <a:t>Yes.</a:t>
            </a:r>
          </a:p>
          <a:p>
            <a:pPr lvl="1"/>
            <a:r>
              <a:rPr lang="es-ES" dirty="0" err="1"/>
              <a:t>Primitive</a:t>
            </a:r>
            <a:r>
              <a:rPr lang="es-ES" dirty="0"/>
              <a:t> data </a:t>
            </a:r>
            <a:r>
              <a:rPr lang="es-ES" dirty="0" err="1"/>
              <a:t>types</a:t>
            </a:r>
            <a:r>
              <a:rPr lang="es-ES" dirty="0"/>
              <a:t> are </a:t>
            </a:r>
            <a:r>
              <a:rPr lang="es-ES" dirty="0" err="1"/>
              <a:t>equivalent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scalar</a:t>
            </a:r>
            <a:r>
              <a:rPr lang="es-ES" dirty="0"/>
              <a:t> data </a:t>
            </a:r>
            <a:r>
              <a:rPr lang="es-ES" dirty="0" err="1"/>
              <a:t>types</a:t>
            </a:r>
            <a:endParaRPr lang="es-ES" dirty="0"/>
          </a:p>
          <a:p>
            <a:pPr lvl="1"/>
            <a:r>
              <a:rPr lang="es-ES" dirty="0" err="1"/>
              <a:t>Classes</a:t>
            </a:r>
            <a:r>
              <a:rPr lang="es-ES" dirty="0"/>
              <a:t> are </a:t>
            </a:r>
            <a:r>
              <a:rPr lang="es-ES" dirty="0" err="1"/>
              <a:t>composite</a:t>
            </a:r>
            <a:r>
              <a:rPr lang="es-ES" dirty="0"/>
              <a:t> data </a:t>
            </a:r>
            <a:r>
              <a:rPr lang="es-ES" dirty="0" err="1"/>
              <a:t>types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9982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Why</a:t>
            </a:r>
            <a:r>
              <a:rPr lang="es-ES" sz="3000" cap="all" dirty="0" smtClean="0">
                <a:latin typeface="Nexa Bold" pitchFamily="50" charset="0"/>
              </a:rPr>
              <a:t>?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2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s-ES" dirty="0"/>
              <a:t>In Java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only</a:t>
            </a:r>
            <a:r>
              <a:rPr lang="es-ES" dirty="0"/>
              <a:t> </a:t>
            </a:r>
            <a:r>
              <a:rPr lang="es-ES" dirty="0" err="1"/>
              <a:t>way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group</a:t>
            </a:r>
            <a:r>
              <a:rPr lang="es-ES" dirty="0"/>
              <a:t> data in </a:t>
            </a:r>
            <a:r>
              <a:rPr lang="es-ES" dirty="0" err="1"/>
              <a:t>one</a:t>
            </a:r>
            <a:r>
              <a:rPr lang="es-ES" dirty="0"/>
              <a:t> place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define a new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whose</a:t>
            </a:r>
            <a:r>
              <a:rPr lang="es-ES" dirty="0"/>
              <a:t> </a:t>
            </a:r>
            <a:r>
              <a:rPr lang="es-ES" dirty="0" err="1"/>
              <a:t>objects</a:t>
            </a:r>
            <a:r>
              <a:rPr lang="es-ES" dirty="0"/>
              <a:t> </a:t>
            </a:r>
            <a:r>
              <a:rPr lang="es-ES" dirty="0" err="1"/>
              <a:t>contain</a:t>
            </a:r>
            <a:r>
              <a:rPr lang="es-ES" dirty="0"/>
              <a:t> </a:t>
            </a:r>
            <a:r>
              <a:rPr lang="es-ES" dirty="0" err="1"/>
              <a:t>such</a:t>
            </a:r>
            <a:r>
              <a:rPr lang="es-ES" dirty="0"/>
              <a:t> data</a:t>
            </a:r>
            <a:r>
              <a:rPr lang="es-ES_tradnl" dirty="0"/>
              <a:t>. </a:t>
            </a:r>
          </a:p>
          <a:p>
            <a:pPr lvl="1">
              <a:lnSpc>
                <a:spcPct val="90000"/>
              </a:lnSpc>
            </a:pPr>
            <a:r>
              <a:rPr lang="es-ES_tradnl" dirty="0" err="1"/>
              <a:t>Remember</a:t>
            </a:r>
            <a:r>
              <a:rPr lang="es-ES_tradnl" dirty="0"/>
              <a:t> </a:t>
            </a:r>
            <a:r>
              <a:rPr lang="es-ES_tradnl" dirty="0" err="1"/>
              <a:t>that</a:t>
            </a:r>
            <a:r>
              <a:rPr lang="es-ES_tradnl" dirty="0"/>
              <a:t> </a:t>
            </a:r>
            <a:r>
              <a:rPr lang="es-ES_tradnl" dirty="0" err="1"/>
              <a:t>an</a:t>
            </a:r>
            <a:r>
              <a:rPr lang="es-ES_tradnl" dirty="0"/>
              <a:t> </a:t>
            </a:r>
            <a:r>
              <a:rPr lang="es-ES_tradnl" dirty="0" err="1"/>
              <a:t>object</a:t>
            </a:r>
            <a:r>
              <a:rPr lang="es-ES_tradnl" dirty="0"/>
              <a:t> </a:t>
            </a:r>
            <a:r>
              <a:rPr lang="es-ES_tradnl" dirty="0" err="1"/>
              <a:t>by</a:t>
            </a:r>
            <a:r>
              <a:rPr lang="es-ES_tradnl" dirty="0"/>
              <a:t> </a:t>
            </a:r>
            <a:r>
              <a:rPr lang="es-ES_tradnl" dirty="0" err="1"/>
              <a:t>definition</a:t>
            </a:r>
            <a:r>
              <a:rPr lang="es-ES_tradnl" dirty="0"/>
              <a:t> has a set of data </a:t>
            </a:r>
            <a:r>
              <a:rPr lang="es-ES_tradnl" dirty="0" err="1"/>
              <a:t>that</a:t>
            </a:r>
            <a:r>
              <a:rPr lang="es-ES_tradnl" dirty="0"/>
              <a:t> are </a:t>
            </a:r>
            <a:r>
              <a:rPr lang="es-ES_tradnl" dirty="0" err="1"/>
              <a:t>known</a:t>
            </a:r>
            <a:r>
              <a:rPr lang="es-ES_tradnl" dirty="0"/>
              <a:t> as </a:t>
            </a:r>
            <a:r>
              <a:rPr lang="es-ES_tradnl" dirty="0" err="1"/>
              <a:t>attributes</a:t>
            </a:r>
            <a:r>
              <a:rPr lang="es-ES_tradnl" dirty="0"/>
              <a:t>.</a:t>
            </a:r>
          </a:p>
          <a:p>
            <a:pPr lvl="1">
              <a:lnSpc>
                <a:spcPct val="90000"/>
              </a:lnSpc>
            </a:pPr>
            <a:r>
              <a:rPr lang="es-ES_tradnl" dirty="0" err="1"/>
              <a:t>Objects</a:t>
            </a:r>
            <a:r>
              <a:rPr lang="es-ES_tradnl" dirty="0"/>
              <a:t>, </a:t>
            </a:r>
            <a:r>
              <a:rPr lang="es-ES_tradnl" dirty="0" err="1"/>
              <a:t>from</a:t>
            </a:r>
            <a:r>
              <a:rPr lang="es-ES_tradnl" dirty="0"/>
              <a:t> </a:t>
            </a:r>
            <a:r>
              <a:rPr lang="es-ES_tradnl" dirty="0" err="1"/>
              <a:t>this</a:t>
            </a:r>
            <a:r>
              <a:rPr lang="es-ES_tradnl" dirty="0"/>
              <a:t> </a:t>
            </a:r>
            <a:r>
              <a:rPr lang="es-ES_tradnl" dirty="0" err="1"/>
              <a:t>perspective</a:t>
            </a:r>
            <a:r>
              <a:rPr lang="es-ES_tradnl" dirty="0"/>
              <a:t>, </a:t>
            </a:r>
            <a:r>
              <a:rPr lang="es-ES_tradnl" dirty="0" err="1"/>
              <a:t>function</a:t>
            </a:r>
            <a:r>
              <a:rPr lang="es-ES_tradnl" dirty="0"/>
              <a:t> as data </a:t>
            </a:r>
            <a:r>
              <a:rPr lang="es-ES_tradnl" dirty="0" err="1"/>
              <a:t>containers</a:t>
            </a:r>
            <a:r>
              <a:rPr lang="es-ES_tradnl" dirty="0"/>
              <a:t>, </a:t>
            </a:r>
            <a:r>
              <a:rPr lang="es-ES_tradnl" dirty="0" err="1"/>
              <a:t>that</a:t>
            </a:r>
            <a:r>
              <a:rPr lang="es-ES_tradnl" dirty="0"/>
              <a:t> </a:t>
            </a:r>
            <a:r>
              <a:rPr lang="es-ES_tradnl" dirty="0" err="1"/>
              <a:t>is</a:t>
            </a:r>
            <a:r>
              <a:rPr lang="es-ES_tradnl" dirty="0"/>
              <a:t>, as a data </a:t>
            </a:r>
            <a:r>
              <a:rPr lang="es-ES_tradnl" dirty="0" err="1"/>
              <a:t>structure</a:t>
            </a:r>
            <a:r>
              <a:rPr lang="es-ES" dirty="0"/>
              <a:t>.</a:t>
            </a:r>
          </a:p>
          <a:p>
            <a:pPr>
              <a:lnSpc>
                <a:spcPct val="90000"/>
              </a:lnSpc>
            </a:pPr>
            <a:endParaRPr lang="es-ES" dirty="0" smtClean="0"/>
          </a:p>
          <a:p>
            <a:pPr>
              <a:lnSpc>
                <a:spcPct val="90000"/>
              </a:lnSpc>
            </a:pPr>
            <a:r>
              <a:rPr lang="es-ES" dirty="0" smtClean="0"/>
              <a:t>In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way</a:t>
            </a:r>
            <a:r>
              <a:rPr lang="es-ES" dirty="0"/>
              <a:t>, </a:t>
            </a:r>
            <a:r>
              <a:rPr lang="es-ES" dirty="0" err="1"/>
              <a:t>classes</a:t>
            </a:r>
            <a:r>
              <a:rPr lang="es-ES" dirty="0"/>
              <a:t> are </a:t>
            </a:r>
            <a:r>
              <a:rPr lang="es-ES" dirty="0" err="1"/>
              <a:t>designed</a:t>
            </a:r>
            <a:r>
              <a:rPr lang="es-ES" dirty="0"/>
              <a:t> </a:t>
            </a:r>
            <a:r>
              <a:rPr lang="es-ES" dirty="0" err="1"/>
              <a:t>whose</a:t>
            </a:r>
            <a:r>
              <a:rPr lang="es-ES" dirty="0"/>
              <a:t> </a:t>
            </a:r>
            <a:r>
              <a:rPr lang="es-ES" dirty="0" err="1"/>
              <a:t>objects</a:t>
            </a:r>
            <a:r>
              <a:rPr lang="es-ES" dirty="0"/>
              <a:t> </a:t>
            </a:r>
            <a:r>
              <a:rPr lang="es-ES" dirty="0" err="1"/>
              <a:t>correspond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data </a:t>
            </a:r>
            <a:r>
              <a:rPr lang="es-ES" dirty="0" err="1"/>
              <a:t>structures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real-</a:t>
            </a:r>
            <a:r>
              <a:rPr lang="es-ES" dirty="0" err="1"/>
              <a:t>life</a:t>
            </a:r>
            <a:r>
              <a:rPr lang="es-ES" dirty="0"/>
              <a:t> </a:t>
            </a:r>
            <a:r>
              <a:rPr lang="es-ES" dirty="0" err="1"/>
              <a:t>entities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5367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Some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answers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2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ES" dirty="0" err="1"/>
              <a:t>Arrays</a:t>
            </a:r>
            <a:r>
              <a:rPr lang="es-ES" dirty="0"/>
              <a:t> are</a:t>
            </a:r>
            <a:r>
              <a:rPr lang="es-ES" b="1" dirty="0"/>
              <a:t> </a:t>
            </a:r>
            <a:r>
              <a:rPr lang="es-ES" b="1" dirty="0" err="1"/>
              <a:t>objects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following</a:t>
            </a:r>
            <a:r>
              <a:rPr lang="es-ES" dirty="0"/>
              <a:t> </a:t>
            </a:r>
            <a:r>
              <a:rPr lang="es-ES" dirty="0" err="1"/>
              <a:t>attributes</a:t>
            </a:r>
            <a:r>
              <a:rPr lang="es-ES" dirty="0"/>
              <a:t>: </a:t>
            </a:r>
            <a:r>
              <a:rPr lang="es-ES" dirty="0" err="1"/>
              <a:t>elements</a:t>
            </a:r>
            <a:r>
              <a:rPr lang="es-ES" dirty="0"/>
              <a:t> and </a:t>
            </a:r>
            <a:r>
              <a:rPr lang="es-ES" dirty="0" err="1"/>
              <a:t>length</a:t>
            </a:r>
            <a:r>
              <a:rPr lang="es-ES" dirty="0"/>
              <a:t>. </a:t>
            </a:r>
          </a:p>
          <a:p>
            <a:endParaRPr lang="es-ES" dirty="0" smtClean="0"/>
          </a:p>
          <a:p>
            <a:r>
              <a:rPr lang="es-ES" dirty="0" err="1" smtClean="0"/>
              <a:t>These</a:t>
            </a:r>
            <a:r>
              <a:rPr lang="es-ES" dirty="0" smtClean="0"/>
              <a:t> </a:t>
            </a:r>
            <a:r>
              <a:rPr lang="es-ES" dirty="0" err="1"/>
              <a:t>objects</a:t>
            </a:r>
            <a:r>
              <a:rPr lang="es-ES" dirty="0"/>
              <a:t> </a:t>
            </a:r>
            <a:r>
              <a:rPr lang="es-ES" dirty="0" err="1"/>
              <a:t>belong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a </a:t>
            </a:r>
            <a:r>
              <a:rPr lang="es-ES" b="1" dirty="0" err="1"/>
              <a:t>class</a:t>
            </a:r>
            <a:r>
              <a:rPr lang="es-ES" dirty="0"/>
              <a:t>.</a:t>
            </a:r>
          </a:p>
          <a:p>
            <a:endParaRPr lang="es-ES" dirty="0" smtClean="0"/>
          </a:p>
          <a:p>
            <a:r>
              <a:rPr lang="es-ES" dirty="0" err="1" smtClean="0"/>
              <a:t>Arrays</a:t>
            </a:r>
            <a:r>
              <a:rPr lang="es-ES" dirty="0" smtClean="0"/>
              <a:t> </a:t>
            </a:r>
            <a:r>
              <a:rPr lang="es-ES" dirty="0"/>
              <a:t>are </a:t>
            </a:r>
            <a:r>
              <a:rPr lang="es-ES" b="1" dirty="0" err="1"/>
              <a:t>classes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7263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conclusions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2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ES" dirty="0" err="1"/>
              <a:t>Arrays</a:t>
            </a:r>
            <a:r>
              <a:rPr lang="es-ES" dirty="0"/>
              <a:t> are</a:t>
            </a:r>
            <a:r>
              <a:rPr lang="es-ES" b="1" dirty="0"/>
              <a:t> </a:t>
            </a:r>
            <a:r>
              <a:rPr lang="es-ES" b="1" dirty="0" err="1"/>
              <a:t>objects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following</a:t>
            </a:r>
            <a:r>
              <a:rPr lang="es-ES" dirty="0"/>
              <a:t> </a:t>
            </a:r>
            <a:r>
              <a:rPr lang="es-ES" dirty="0" err="1"/>
              <a:t>attributes</a:t>
            </a:r>
            <a:r>
              <a:rPr lang="es-ES" dirty="0"/>
              <a:t>: </a:t>
            </a:r>
            <a:r>
              <a:rPr lang="es-ES" dirty="0" err="1"/>
              <a:t>elements</a:t>
            </a:r>
            <a:r>
              <a:rPr lang="es-ES" dirty="0"/>
              <a:t> and </a:t>
            </a:r>
            <a:r>
              <a:rPr lang="es-ES" dirty="0" err="1"/>
              <a:t>length</a:t>
            </a:r>
            <a:r>
              <a:rPr lang="es-ES" dirty="0"/>
              <a:t>. </a:t>
            </a:r>
          </a:p>
          <a:p>
            <a:endParaRPr lang="es-ES" dirty="0" smtClean="0"/>
          </a:p>
          <a:p>
            <a:r>
              <a:rPr lang="es-ES" dirty="0" err="1" smtClean="0"/>
              <a:t>These</a:t>
            </a:r>
            <a:r>
              <a:rPr lang="es-ES" dirty="0" smtClean="0"/>
              <a:t> </a:t>
            </a:r>
            <a:r>
              <a:rPr lang="es-ES" dirty="0" err="1"/>
              <a:t>objects</a:t>
            </a:r>
            <a:r>
              <a:rPr lang="es-ES" dirty="0"/>
              <a:t> </a:t>
            </a:r>
            <a:r>
              <a:rPr lang="es-ES" dirty="0" err="1"/>
              <a:t>belong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a </a:t>
            </a:r>
            <a:r>
              <a:rPr lang="es-ES" b="1" dirty="0" err="1"/>
              <a:t>class</a:t>
            </a:r>
            <a:r>
              <a:rPr lang="es-ES" dirty="0"/>
              <a:t>.</a:t>
            </a:r>
          </a:p>
          <a:p>
            <a:endParaRPr lang="es-ES" dirty="0" smtClean="0"/>
          </a:p>
          <a:p>
            <a:r>
              <a:rPr lang="es-ES" dirty="0" err="1" smtClean="0"/>
              <a:t>Arrays</a:t>
            </a:r>
            <a:r>
              <a:rPr lang="es-ES" dirty="0" smtClean="0"/>
              <a:t> </a:t>
            </a:r>
            <a:r>
              <a:rPr lang="es-ES" dirty="0"/>
              <a:t>are </a:t>
            </a:r>
            <a:r>
              <a:rPr lang="es-ES" b="1" dirty="0" err="1"/>
              <a:t>classes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7130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 smtClean="0">
                <a:solidFill>
                  <a:srgbClr val="292929"/>
                </a:solidFill>
                <a:latin typeface="Nexa Bold" pitchFamily="50" charset="0"/>
              </a:rPr>
              <a:t>EXERCISING</a:t>
            </a:r>
            <a:endParaRPr lang="es-AR" sz="3000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340768"/>
            <a:ext cx="8280000" cy="5220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AR" sz="4600" b="1" dirty="0" smtClean="0">
                <a:solidFill>
                  <a:srgbClr val="146E83"/>
                </a:solidFill>
              </a:rPr>
              <a:t>EXERCISING</a:t>
            </a:r>
          </a:p>
        </p:txBody>
      </p:sp>
    </p:spTree>
    <p:extLst>
      <p:ext uri="{BB962C8B-B14F-4D97-AF65-F5344CB8AC3E}">
        <p14:creationId xmlns:p14="http://schemas.microsoft.com/office/powerpoint/2010/main" val="3151333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smtClean="0">
                <a:latin typeface="Nexa Bold" pitchFamily="50" charset="0"/>
              </a:rPr>
              <a:t>in </a:t>
            </a:r>
            <a:r>
              <a:rPr lang="es-ES" sz="3000" cap="all" dirty="0" err="1" smtClean="0">
                <a:solidFill>
                  <a:srgbClr val="1FA0BE"/>
                </a:solidFill>
                <a:latin typeface="Nexa Bold" pitchFamily="50" charset="0"/>
              </a:rPr>
              <a:t>summary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For</a:t>
            </a:r>
            <a:r>
              <a:rPr lang="es-ES" dirty="0"/>
              <a:t> local variables : </a:t>
            </a:r>
          </a:p>
          <a:p>
            <a:pPr lvl="1"/>
            <a:r>
              <a:rPr lang="es-ES" b="1" dirty="0" err="1"/>
              <a:t>Scope</a:t>
            </a:r>
            <a:r>
              <a:rPr lang="es-ES" dirty="0"/>
              <a:t>: Block </a:t>
            </a:r>
            <a:r>
              <a:rPr lang="es-ES" dirty="0" err="1"/>
              <a:t>where</a:t>
            </a:r>
            <a:r>
              <a:rPr lang="es-ES" dirty="0"/>
              <a:t> </a:t>
            </a:r>
            <a:r>
              <a:rPr lang="es-ES" dirty="0" err="1"/>
              <a:t>they</a:t>
            </a:r>
            <a:r>
              <a:rPr lang="es-ES" dirty="0"/>
              <a:t> </a:t>
            </a:r>
            <a:r>
              <a:rPr lang="es-ES" dirty="0" err="1"/>
              <a:t>belong</a:t>
            </a:r>
            <a:endParaRPr lang="es-ES" dirty="0"/>
          </a:p>
          <a:p>
            <a:pPr lvl="1"/>
            <a:r>
              <a:rPr lang="es-ES" b="1" dirty="0" err="1"/>
              <a:t>Scope</a:t>
            </a:r>
            <a:r>
              <a:rPr lang="es-ES" b="1" dirty="0"/>
              <a:t>: </a:t>
            </a:r>
            <a:r>
              <a:rPr lang="es-ES" dirty="0" err="1"/>
              <a:t>It</a:t>
            </a:r>
            <a:r>
              <a:rPr lang="es-ES" dirty="0"/>
              <a:t> can be </a:t>
            </a:r>
            <a:r>
              <a:rPr lang="es-ES" dirty="0" err="1"/>
              <a:t>accessed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used</a:t>
            </a:r>
            <a:r>
              <a:rPr lang="es-ES" dirty="0"/>
              <a:t> </a:t>
            </a:r>
            <a:r>
              <a:rPr lang="es-ES" dirty="0" err="1"/>
              <a:t>within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block and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nested</a:t>
            </a:r>
            <a:r>
              <a:rPr lang="es-ES" dirty="0"/>
              <a:t> blocks, </a:t>
            </a:r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outside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. </a:t>
            </a:r>
          </a:p>
          <a:p>
            <a:pPr lvl="1"/>
            <a:r>
              <a:rPr lang="es-ES" b="1" dirty="0" err="1"/>
              <a:t>Beware</a:t>
            </a:r>
            <a:r>
              <a:rPr lang="es-ES" b="1" dirty="0"/>
              <a:t> of re-</a:t>
            </a:r>
            <a:r>
              <a:rPr lang="es-ES" b="1" dirty="0" err="1"/>
              <a:t>declaring</a:t>
            </a:r>
            <a:r>
              <a:rPr lang="es-ES" b="1" dirty="0"/>
              <a:t>: </a:t>
            </a:r>
            <a:r>
              <a:rPr lang="es-ES" dirty="0"/>
              <a:t>A local variable </a:t>
            </a:r>
            <a:r>
              <a:rPr lang="es-ES" dirty="0" err="1"/>
              <a:t>can</a:t>
            </a:r>
            <a:r>
              <a:rPr lang="es-ES" altLang="es-ES" dirty="0" err="1"/>
              <a:t>’</a:t>
            </a:r>
            <a:r>
              <a:rPr lang="es-ES" dirty="0" err="1"/>
              <a:t>t</a:t>
            </a:r>
            <a:r>
              <a:rPr lang="es-ES" dirty="0"/>
              <a:t> be re-</a:t>
            </a:r>
            <a:r>
              <a:rPr lang="es-ES" dirty="0" err="1"/>
              <a:t>declared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altLang="es-ES" dirty="0" err="1"/>
              <a:t>’</a:t>
            </a:r>
            <a:r>
              <a:rPr lang="es-ES" dirty="0" err="1"/>
              <a:t>s</a:t>
            </a:r>
            <a:r>
              <a:rPr lang="es-ES" dirty="0"/>
              <a:t> </a:t>
            </a:r>
            <a:r>
              <a:rPr lang="es-ES" dirty="0" err="1"/>
              <a:t>already</a:t>
            </a:r>
            <a:r>
              <a:rPr lang="es-ES" dirty="0"/>
              <a:t> </a:t>
            </a:r>
            <a:r>
              <a:rPr lang="es-ES" dirty="0" err="1"/>
              <a:t>defined</a:t>
            </a:r>
            <a:r>
              <a:rPr lang="es-ES" dirty="0"/>
              <a:t> in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scope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0660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 smtClean="0">
                <a:solidFill>
                  <a:srgbClr val="292929"/>
                </a:solidFill>
                <a:latin typeface="Nexa Bold" pitchFamily="50" charset="0"/>
              </a:rPr>
              <a:t>THE </a:t>
            </a:r>
            <a:r>
              <a:rPr lang="es-AR" sz="3000" dirty="0" smtClean="0">
                <a:solidFill>
                  <a:srgbClr val="1FA0BE"/>
                </a:solidFill>
                <a:latin typeface="Nexa Bold" pitchFamily="50" charset="0"/>
              </a:rPr>
              <a:t>END</a:t>
            </a:r>
            <a:endParaRPr lang="es-AR" sz="3000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340768"/>
            <a:ext cx="8280000" cy="5220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AR" sz="4600" b="1" dirty="0" smtClean="0">
                <a:solidFill>
                  <a:srgbClr val="146E83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40435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Scope</a:t>
            </a:r>
            <a:r>
              <a:rPr lang="es-ES" sz="3000" cap="all" dirty="0" smtClean="0">
                <a:latin typeface="Nexa Bold" pitchFamily="50" charset="0"/>
              </a:rPr>
              <a:t> - 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local variables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Please</a:t>
            </a:r>
            <a:r>
              <a:rPr lang="es-ES" dirty="0"/>
              <a:t> </a:t>
            </a:r>
            <a:r>
              <a:rPr lang="es-ES" dirty="0" err="1"/>
              <a:t>remember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:</a:t>
            </a:r>
          </a:p>
          <a:p>
            <a:pPr lvl="1"/>
            <a:r>
              <a:rPr lang="es-ES" dirty="0" err="1"/>
              <a:t>By</a:t>
            </a:r>
            <a:r>
              <a:rPr lang="es-ES" dirty="0"/>
              <a:t> local variables </a:t>
            </a:r>
            <a:r>
              <a:rPr lang="es-ES" dirty="0" err="1"/>
              <a:t>we</a:t>
            </a:r>
            <a:r>
              <a:rPr lang="es-ES" dirty="0"/>
              <a:t> are </a:t>
            </a:r>
            <a:r>
              <a:rPr lang="es-ES" dirty="0" err="1"/>
              <a:t>talking</a:t>
            </a:r>
            <a:r>
              <a:rPr lang="es-ES" dirty="0"/>
              <a:t> </a:t>
            </a:r>
            <a:r>
              <a:rPr lang="es-ES" dirty="0" err="1"/>
              <a:t>about</a:t>
            </a:r>
            <a:r>
              <a:rPr lang="es-ES" dirty="0"/>
              <a:t>: </a:t>
            </a:r>
          </a:p>
          <a:p>
            <a:pPr lvl="2"/>
            <a:r>
              <a:rPr lang="es-ES" dirty="0" err="1"/>
              <a:t>Parameters</a:t>
            </a:r>
            <a:r>
              <a:rPr lang="es-ES" dirty="0"/>
              <a:t> + variables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body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method</a:t>
            </a:r>
            <a:endParaRPr lang="es-ES" dirty="0"/>
          </a:p>
          <a:p>
            <a:pPr lvl="2"/>
            <a:r>
              <a:rPr lang="es-ES" dirty="0" err="1"/>
              <a:t>Parameters</a:t>
            </a:r>
            <a:r>
              <a:rPr lang="es-ES" dirty="0"/>
              <a:t> </a:t>
            </a:r>
            <a:r>
              <a:rPr lang="es-ES" dirty="0" err="1"/>
              <a:t>can</a:t>
            </a:r>
            <a:r>
              <a:rPr lang="es-ES" altLang="es-ES" dirty="0" err="1"/>
              <a:t>’</a:t>
            </a:r>
            <a:r>
              <a:rPr lang="es-ES" dirty="0" err="1"/>
              <a:t>t</a:t>
            </a:r>
            <a:r>
              <a:rPr lang="es-ES" dirty="0"/>
              <a:t> be re-</a:t>
            </a:r>
            <a:r>
              <a:rPr lang="es-ES" dirty="0" err="1"/>
              <a:t>declared</a:t>
            </a:r>
            <a:r>
              <a:rPr lang="es-ES" dirty="0"/>
              <a:t> as variables </a:t>
            </a:r>
            <a:r>
              <a:rPr lang="es-ES" dirty="0" err="1"/>
              <a:t>within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method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0075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Nomenclature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(i)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Same</a:t>
            </a:r>
            <a:r>
              <a:rPr lang="es-ES" dirty="0"/>
              <a:t> as </a:t>
            </a:r>
            <a:r>
              <a:rPr lang="es-ES" dirty="0" err="1"/>
              <a:t>pseudo</a:t>
            </a:r>
            <a:r>
              <a:rPr lang="es-ES" dirty="0"/>
              <a:t> </a:t>
            </a:r>
            <a:r>
              <a:rPr lang="es-ES" dirty="0" err="1"/>
              <a:t>code</a:t>
            </a:r>
            <a:endParaRPr lang="es-ES" dirty="0"/>
          </a:p>
          <a:p>
            <a:endParaRPr lang="es-ES" dirty="0" smtClean="0"/>
          </a:p>
          <a:p>
            <a:r>
              <a:rPr lang="es-ES" dirty="0" smtClean="0"/>
              <a:t>Style</a:t>
            </a:r>
            <a:endParaRPr lang="es-ES" dirty="0"/>
          </a:p>
          <a:p>
            <a:pPr lvl="1"/>
            <a:r>
              <a:rPr lang="es-ES" dirty="0" err="1"/>
              <a:t>lowerCamelCase</a:t>
            </a:r>
            <a:endParaRPr lang="es-ES" dirty="0"/>
          </a:p>
          <a:p>
            <a:pPr lvl="2"/>
            <a:r>
              <a:rPr lang="es-ES" dirty="0"/>
              <a:t>Variables, </a:t>
            </a:r>
            <a:r>
              <a:rPr lang="es-ES" dirty="0" err="1"/>
              <a:t>Methods</a:t>
            </a:r>
            <a:endParaRPr lang="es-ES" dirty="0"/>
          </a:p>
          <a:p>
            <a:pPr lvl="1"/>
            <a:r>
              <a:rPr lang="es-ES" dirty="0" err="1"/>
              <a:t>UpperCamelCase</a:t>
            </a:r>
            <a:r>
              <a:rPr lang="es-ES" dirty="0"/>
              <a:t> </a:t>
            </a:r>
          </a:p>
          <a:p>
            <a:pPr lvl="2"/>
            <a:r>
              <a:rPr lang="es-ES" dirty="0" err="1"/>
              <a:t>Classes</a:t>
            </a:r>
            <a:r>
              <a:rPr lang="es-ES" dirty="0"/>
              <a:t>, interfaces and </a:t>
            </a:r>
            <a:r>
              <a:rPr lang="es-ES" dirty="0" err="1"/>
              <a:t>enum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UPPER_CASE</a:t>
            </a:r>
          </a:p>
          <a:p>
            <a:pPr lvl="2"/>
            <a:r>
              <a:rPr lang="es-ES" dirty="0" err="1"/>
              <a:t>Constants</a:t>
            </a:r>
            <a:endParaRPr lang="es-ES" dirty="0"/>
          </a:p>
          <a:p>
            <a:endParaRPr lang="es-ES" dirty="0" smtClean="0"/>
          </a:p>
          <a:p>
            <a:r>
              <a:rPr lang="es-ES" dirty="0" err="1" smtClean="0"/>
              <a:t>Every</a:t>
            </a:r>
            <a:r>
              <a:rPr lang="es-ES" dirty="0" smtClean="0"/>
              <a:t> </a:t>
            </a:r>
            <a:r>
              <a:rPr lang="es-ES" dirty="0" err="1"/>
              <a:t>reserved</a:t>
            </a:r>
            <a:r>
              <a:rPr lang="es-ES" dirty="0"/>
              <a:t> </a:t>
            </a:r>
            <a:r>
              <a:rPr lang="es-ES" dirty="0" err="1"/>
              <a:t>word</a:t>
            </a:r>
            <a:r>
              <a:rPr lang="es-ES" dirty="0"/>
              <a:t> in </a:t>
            </a:r>
            <a:r>
              <a:rPr lang="es-ES" dirty="0" err="1"/>
              <a:t>lower</a:t>
            </a:r>
            <a:r>
              <a:rPr lang="es-ES" dirty="0"/>
              <a:t> case.</a:t>
            </a:r>
          </a:p>
          <a:p>
            <a:pPr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0434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 smtClean="0">
                <a:latin typeface="Nexa Bold" pitchFamily="50" charset="0"/>
              </a:rPr>
              <a:t>Nomenclature</a:t>
            </a:r>
            <a:r>
              <a:rPr lang="es-ES" sz="3000" cap="all" dirty="0" smtClean="0">
                <a:latin typeface="Nexa Bold" pitchFamily="50" charset="0"/>
              </a:rPr>
              <a:t> </a:t>
            </a:r>
            <a:r>
              <a:rPr lang="es-ES" sz="3000" cap="all" dirty="0" smtClean="0">
                <a:solidFill>
                  <a:srgbClr val="1FA0BE"/>
                </a:solidFill>
                <a:latin typeface="Nexa Bold" pitchFamily="50" charset="0"/>
              </a:rPr>
              <a:t>(ii)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Indentation</a:t>
            </a:r>
            <a:endParaRPr lang="es-ES" dirty="0"/>
          </a:p>
          <a:p>
            <a:pPr lvl="1"/>
            <a:r>
              <a:rPr lang="es-ES" dirty="0" err="1"/>
              <a:t>Sentences</a:t>
            </a:r>
            <a:r>
              <a:rPr lang="es-ES" dirty="0"/>
              <a:t> </a:t>
            </a:r>
            <a:r>
              <a:rPr lang="es-ES" dirty="0" err="1"/>
              <a:t>belonging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a </a:t>
            </a:r>
            <a:r>
              <a:rPr lang="es-ES" dirty="0" err="1"/>
              <a:t>method</a:t>
            </a:r>
            <a:r>
              <a:rPr lang="es-ES" dirty="0"/>
              <a:t> are </a:t>
            </a:r>
            <a:r>
              <a:rPr lang="es-ES" dirty="0" err="1"/>
              <a:t>tabulated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right</a:t>
            </a:r>
            <a:endParaRPr lang="es-ES" dirty="0"/>
          </a:p>
          <a:p>
            <a:pPr lvl="1"/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sentences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are </a:t>
            </a:r>
            <a:r>
              <a:rPr lang="es-ES" dirty="0" err="1"/>
              <a:t>inside</a:t>
            </a:r>
            <a:r>
              <a:rPr lang="es-ES" dirty="0"/>
              <a:t> a control </a:t>
            </a:r>
            <a:r>
              <a:rPr lang="es-ES" dirty="0" err="1"/>
              <a:t>structure</a:t>
            </a:r>
            <a:r>
              <a:rPr lang="es-ES" dirty="0"/>
              <a:t> are </a:t>
            </a:r>
            <a:r>
              <a:rPr lang="es-ES" dirty="0" err="1"/>
              <a:t>tabulated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right</a:t>
            </a:r>
            <a:endParaRPr lang="es-ES" dirty="0"/>
          </a:p>
          <a:p>
            <a:endParaRPr lang="es-ES" dirty="0"/>
          </a:p>
          <a:p>
            <a:pPr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4414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20182</TotalTime>
  <Words>2221</Words>
  <Application>Microsoft Macintosh PowerPoint</Application>
  <PresentationFormat>Presentación en pantalla (4:3)</PresentationFormat>
  <Paragraphs>490</Paragraphs>
  <Slides>60</Slides>
  <Notes>17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60</vt:i4>
      </vt:variant>
    </vt:vector>
  </HeadingPairs>
  <TitlesOfParts>
    <vt:vector size="62" baseType="lpstr">
      <vt:lpstr>Office Theme</vt:lpstr>
      <vt:lpstr>Visio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a Job</dc:title>
  <dc:creator>Sol</dc:creator>
  <cp:lastModifiedBy>Pablo Listingart</cp:lastModifiedBy>
  <cp:revision>116</cp:revision>
  <dcterms:created xsi:type="dcterms:W3CDTF">2017-01-23T17:53:54Z</dcterms:created>
  <dcterms:modified xsi:type="dcterms:W3CDTF">2017-04-17T17:32:14Z</dcterms:modified>
</cp:coreProperties>
</file>