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4" r:id="rId3"/>
    <p:sldId id="300" r:id="rId4"/>
    <p:sldId id="675" r:id="rId5"/>
    <p:sldId id="698" r:id="rId6"/>
    <p:sldId id="633" r:id="rId7"/>
    <p:sldId id="699" r:id="rId8"/>
    <p:sldId id="700" r:id="rId9"/>
    <p:sldId id="701" r:id="rId10"/>
    <p:sldId id="702" r:id="rId11"/>
    <p:sldId id="703" r:id="rId12"/>
    <p:sldId id="676" r:id="rId13"/>
    <p:sldId id="704" r:id="rId14"/>
    <p:sldId id="634" r:id="rId15"/>
    <p:sldId id="705" r:id="rId16"/>
    <p:sldId id="706" r:id="rId17"/>
    <p:sldId id="707" r:id="rId18"/>
    <p:sldId id="708" r:id="rId19"/>
    <p:sldId id="709" r:id="rId20"/>
    <p:sldId id="632" r:id="rId21"/>
    <p:sldId id="677" r:id="rId22"/>
    <p:sldId id="710" r:id="rId23"/>
    <p:sldId id="601" r:id="rId24"/>
    <p:sldId id="711" r:id="rId25"/>
    <p:sldId id="602" r:id="rId26"/>
    <p:sldId id="619" r:id="rId27"/>
    <p:sldId id="712" r:id="rId28"/>
    <p:sldId id="713" r:id="rId29"/>
    <p:sldId id="714" r:id="rId30"/>
    <p:sldId id="603" r:id="rId31"/>
    <p:sldId id="715" r:id="rId32"/>
    <p:sldId id="716" r:id="rId33"/>
    <p:sldId id="717" r:id="rId34"/>
    <p:sldId id="718" r:id="rId35"/>
    <p:sldId id="719" r:id="rId36"/>
    <p:sldId id="720" r:id="rId37"/>
    <p:sldId id="579" r:id="rId38"/>
    <p:sldId id="674" r:id="rId3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</a:t>
            </a:r>
            <a:r>
              <a:rPr lang="en-US" dirty="0" smtClean="0"/>
              <a:t>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</a:t>
            </a:r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err="1" smtClean="0">
                <a:solidFill>
                  <a:schemeClr val="tx1"/>
                </a:solidFill>
                <a:latin typeface="Nexa Bold" pitchFamily="50" charset="0"/>
              </a:rPr>
              <a:t>Oop</a:t>
            </a:r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 </a:t>
            </a:r>
            <a:r>
              <a:rPr lang="en-US" sz="3400" cap="all" dirty="0" err="1" smtClean="0">
                <a:solidFill>
                  <a:schemeClr val="tx1"/>
                </a:solidFill>
                <a:latin typeface="Nexa Bold" pitchFamily="50" charset="0"/>
              </a:rPr>
              <a:t>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Assigning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reference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[] a1,a2;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a1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[] {50,100};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a2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[] {50,100};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a1[0] = 5;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a2[1] = 10;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dirty="0">
              <a:latin typeface="Courier New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dirty="0" err="1"/>
              <a:t>Arrays</a:t>
            </a:r>
            <a:r>
              <a:rPr lang="es-ES" dirty="0"/>
              <a:t> are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items</a:t>
            </a:r>
            <a:r>
              <a:rPr lang="es-ES" dirty="0"/>
              <a:t> of a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. </a:t>
            </a:r>
          </a:p>
          <a:p>
            <a:pPr>
              <a:lnSpc>
                <a:spcPct val="90000"/>
              </a:lnSpc>
              <a:defRPr/>
            </a:pPr>
            <a:endParaRPr lang="es-ES" dirty="0" smtClean="0"/>
          </a:p>
          <a:p>
            <a:pPr>
              <a:lnSpc>
                <a:spcPct val="90000"/>
              </a:lnSpc>
              <a:defRPr/>
            </a:pPr>
            <a:r>
              <a:rPr lang="es-ES" dirty="0" smtClean="0"/>
              <a:t>A1 </a:t>
            </a:r>
            <a:r>
              <a:rPr lang="es-ES" dirty="0"/>
              <a:t>and a2 are </a:t>
            </a:r>
            <a:r>
              <a:rPr lang="es-ES" dirty="0" err="1"/>
              <a:t>reference</a:t>
            </a:r>
            <a:r>
              <a:rPr lang="es-ES" dirty="0"/>
              <a:t> variables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/>
              <a:t>a1[0] </a:t>
            </a:r>
            <a:r>
              <a:rPr lang="es-ES" dirty="0" err="1"/>
              <a:t>is</a:t>
            </a:r>
            <a:r>
              <a:rPr lang="es-ES" dirty="0"/>
              <a:t> NOT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as a2[0]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/>
              <a:t>a1[1] </a:t>
            </a:r>
            <a:r>
              <a:rPr lang="es-ES" dirty="0" err="1"/>
              <a:t>is</a:t>
            </a:r>
            <a:r>
              <a:rPr lang="es-ES" dirty="0"/>
              <a:t> NOT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as a2[1]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08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Assigning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reference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 err="1">
                <a:latin typeface="Courier New" pitchFamily="49" charset="0"/>
              </a:rPr>
              <a:t>Thing</a:t>
            </a:r>
            <a:r>
              <a:rPr lang="es-ES" sz="1900" dirty="0">
                <a:latin typeface="Courier New" pitchFamily="49" charset="0"/>
              </a:rPr>
              <a:t>[] a1,a2;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a1 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Thing</a:t>
            </a:r>
            <a:r>
              <a:rPr lang="es-ES" sz="1900" dirty="0">
                <a:latin typeface="Courier New" pitchFamily="49" charset="0"/>
              </a:rPr>
              <a:t>[2];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a2 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Thing</a:t>
            </a:r>
            <a:r>
              <a:rPr lang="es-ES" sz="1900" dirty="0">
                <a:latin typeface="Courier New" pitchFamily="49" charset="0"/>
              </a:rPr>
              <a:t>[2];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a1[0] 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Thing</a:t>
            </a:r>
            <a:r>
              <a:rPr lang="es-ES" sz="1900" dirty="0">
                <a:latin typeface="Courier New" pitchFamily="49" charset="0"/>
              </a:rPr>
              <a:t>(5);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a2[0] = a1[0];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a2[0].</a:t>
            </a:r>
            <a:r>
              <a:rPr lang="es-ES" sz="1900" dirty="0" err="1">
                <a:latin typeface="Courier New" pitchFamily="49" charset="0"/>
              </a:rPr>
              <a:t>setValue</a:t>
            </a:r>
            <a:r>
              <a:rPr lang="es-ES" sz="1900" dirty="0">
                <a:latin typeface="Courier New" pitchFamily="49" charset="0"/>
              </a:rPr>
              <a:t>(10);</a:t>
            </a:r>
          </a:p>
          <a:p>
            <a:pPr>
              <a:lnSpc>
                <a:spcPct val="80000"/>
              </a:lnSpc>
              <a:buNone/>
            </a:pPr>
            <a:endParaRPr lang="es-E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dirty="0"/>
              <a:t>I </a:t>
            </a:r>
            <a:r>
              <a:rPr lang="es-ES" dirty="0" err="1"/>
              <a:t>have</a:t>
            </a:r>
            <a:r>
              <a:rPr lang="es-ES" dirty="0"/>
              <a:t> 2 </a:t>
            </a:r>
            <a:r>
              <a:rPr lang="es-ES" dirty="0" err="1"/>
              <a:t>object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.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</a:pPr>
            <a:endParaRPr lang="es-ES" dirty="0" smtClean="0"/>
          </a:p>
          <a:p>
            <a:pPr>
              <a:lnSpc>
                <a:spcPct val="80000"/>
              </a:lnSpc>
            </a:pPr>
            <a:r>
              <a:rPr lang="es-ES" dirty="0" smtClean="0"/>
              <a:t>a1 </a:t>
            </a:r>
            <a:r>
              <a:rPr lang="es-ES" dirty="0"/>
              <a:t>and a2 are </a:t>
            </a:r>
            <a:r>
              <a:rPr lang="es-ES" dirty="0" err="1"/>
              <a:t>reference</a:t>
            </a:r>
            <a:r>
              <a:rPr lang="es-ES" dirty="0"/>
              <a:t> variables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Thing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arrays</a:t>
            </a:r>
            <a:r>
              <a:rPr lang="es-ES" altLang="ja-JP" dirty="0"/>
              <a:t>.</a:t>
            </a:r>
          </a:p>
          <a:p>
            <a:pPr lvl="1">
              <a:lnSpc>
                <a:spcPct val="80000"/>
              </a:lnSpc>
            </a:pPr>
            <a:r>
              <a:rPr lang="es-ES" dirty="0"/>
              <a:t>a1[0]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copied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a2[0]</a:t>
            </a:r>
          </a:p>
          <a:p>
            <a:pPr lvl="1">
              <a:lnSpc>
                <a:spcPct val="80000"/>
              </a:lnSpc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: a1[0]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as a2[0]</a:t>
            </a:r>
          </a:p>
        </p:txBody>
      </p:sp>
    </p:spTree>
    <p:extLst>
      <p:ext uri="{BB962C8B-B14F-4D97-AF65-F5344CB8AC3E}">
        <p14:creationId xmlns:p14="http://schemas.microsoft.com/office/powerpoint/2010/main" val="355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Conclusion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copies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contents</a:t>
            </a:r>
            <a:r>
              <a:rPr lang="es-ES" dirty="0"/>
              <a:t> of a variable a </a:t>
            </a:r>
            <a:r>
              <a:rPr lang="es-ES" dirty="0" err="1"/>
              <a:t>value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a variable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Modify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contents</a:t>
            </a:r>
            <a:r>
              <a:rPr lang="es-ES" dirty="0"/>
              <a:t> of a variable ! =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Value</a:t>
            </a:r>
            <a:r>
              <a:rPr lang="es-ES" dirty="0"/>
              <a:t> variable </a:t>
            </a:r>
          </a:p>
          <a:p>
            <a:pPr lvl="2">
              <a:lnSpc>
                <a:spcPct val="90000"/>
              </a:lnSpc>
            </a:pPr>
            <a:r>
              <a:rPr lang="es-ES" dirty="0" err="1"/>
              <a:t>Modifying</a:t>
            </a:r>
            <a:r>
              <a:rPr lang="es-ES" dirty="0"/>
              <a:t> </a:t>
            </a:r>
            <a:r>
              <a:rPr lang="es-ES" dirty="0" err="1"/>
              <a:t>saved</a:t>
            </a:r>
            <a:r>
              <a:rPr lang="es-ES" dirty="0"/>
              <a:t> data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Reference Variable</a:t>
            </a:r>
          </a:p>
          <a:p>
            <a:pPr lvl="2">
              <a:lnSpc>
                <a:spcPct val="90000"/>
              </a:lnSpc>
            </a:pPr>
            <a:r>
              <a:rPr lang="es-ES" dirty="0" err="1"/>
              <a:t>Modifying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referenced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6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Conclusion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can be </a:t>
            </a:r>
            <a:r>
              <a:rPr lang="es-ES" dirty="0" err="1"/>
              <a:t>referenced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variables.</a:t>
            </a:r>
          </a:p>
          <a:p>
            <a:pPr lvl="1"/>
            <a:r>
              <a:rPr lang="es-ES" dirty="0" err="1"/>
              <a:t>Modifying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implies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can be </a:t>
            </a:r>
            <a:r>
              <a:rPr lang="es-ES" dirty="0" err="1"/>
              <a:t>stored</a:t>
            </a:r>
            <a:r>
              <a:rPr lang="es-ES" dirty="0"/>
              <a:t> in </a:t>
            </a:r>
            <a:r>
              <a:rPr lang="es-ES" dirty="0" err="1"/>
              <a:t>several</a:t>
            </a:r>
            <a:r>
              <a:rPr lang="es-ES" dirty="0"/>
              <a:t> variables.</a:t>
            </a:r>
          </a:p>
          <a:p>
            <a:pPr lvl="1"/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way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1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Operator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==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Operator</a:t>
            </a:r>
            <a:r>
              <a:rPr lang="es-ES" dirty="0"/>
              <a:t> == compares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side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Comparison</a:t>
            </a:r>
            <a:r>
              <a:rPr lang="es-ES" dirty="0" smtClean="0"/>
              <a:t> </a:t>
            </a:r>
            <a:r>
              <a:rPr lang="es-ES" dirty="0"/>
              <a:t>of </a:t>
            </a:r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different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to</a:t>
            </a:r>
            <a:r>
              <a:rPr lang="es-ES" altLang="ja-JP" dirty="0"/>
              <a:t> </a:t>
            </a:r>
            <a:r>
              <a:rPr lang="es-ES" altLang="ja-JP" dirty="0" err="1"/>
              <a:t>comparing</a:t>
            </a:r>
            <a:r>
              <a:rPr lang="es-ES" altLang="ja-JP" dirty="0"/>
              <a:t> </a:t>
            </a:r>
            <a:r>
              <a:rPr lang="es-ES" altLang="ja-JP" dirty="0" err="1"/>
              <a:t>refrences</a:t>
            </a:r>
            <a:r>
              <a:rPr lang="es-ES" altLang="ja-JP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altLang="es-ES" dirty="0" err="1" smtClean="0"/>
              <a:t>’</a:t>
            </a:r>
            <a:r>
              <a:rPr lang="es-ES" dirty="0" err="1" smtClean="0"/>
              <a:t>s</a:t>
            </a:r>
            <a:r>
              <a:rPr lang="es-ES" dirty="0" smtClean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2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Operator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==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dirty="0" err="1"/>
              <a:t>If</a:t>
            </a:r>
            <a:r>
              <a:rPr lang="es-ES" dirty="0"/>
              <a:t> a and b are variables of a </a:t>
            </a:r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b="1" dirty="0" err="1"/>
              <a:t>contents</a:t>
            </a:r>
            <a:r>
              <a:rPr lang="es-ES" b="1" dirty="0"/>
              <a:t> are </a:t>
            </a:r>
            <a:r>
              <a:rPr lang="es-ES" b="1" dirty="0" err="1"/>
              <a:t>values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are </a:t>
            </a:r>
            <a:r>
              <a:rPr lang="es-ES" dirty="0" err="1"/>
              <a:t>compared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Comparison</a:t>
            </a:r>
            <a:r>
              <a:rPr lang="es-ES" dirty="0"/>
              <a:t> of </a:t>
            </a:r>
            <a:r>
              <a:rPr lang="es-ES" dirty="0" err="1"/>
              <a:t>equality</a:t>
            </a:r>
            <a:endParaRPr lang="es-ES" dirty="0"/>
          </a:p>
          <a:p>
            <a:endParaRPr lang="es-ES" sz="2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265625"/>
              </p:ext>
            </p:extLst>
          </p:nvPr>
        </p:nvGraphicFramePr>
        <p:xfrm>
          <a:off x="4697760" y="2637904"/>
          <a:ext cx="366395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3" imgW="3683000" imgH="1778000" progId="Visio.Drawing.11">
                  <p:embed/>
                </p:oleObj>
              </mc:Choice>
              <mc:Fallback>
                <p:oleObj name="Visio" r:id="rId3" imgW="3683000" imgH="17780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760" y="2637904"/>
                        <a:ext cx="366395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87346"/>
              </p:ext>
            </p:extLst>
          </p:nvPr>
        </p:nvGraphicFramePr>
        <p:xfrm>
          <a:off x="4691410" y="4654128"/>
          <a:ext cx="36639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Visio" r:id="rId5" imgW="3683000" imgH="1739900" progId="Visio.Drawing.11">
                  <p:embed/>
                </p:oleObj>
              </mc:Choice>
              <mc:Fallback>
                <p:oleObj name="Visio" r:id="rId5" imgW="3683000" imgH="17399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410" y="4654128"/>
                        <a:ext cx="366395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8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Operator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==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a and b are variables of a </a:t>
            </a:r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b="1" dirty="0" err="1"/>
              <a:t>contents</a:t>
            </a:r>
            <a:r>
              <a:rPr lang="es-ES" b="1" dirty="0"/>
              <a:t> are </a:t>
            </a:r>
            <a:r>
              <a:rPr lang="es-ES" b="1" dirty="0" err="1"/>
              <a:t>references</a:t>
            </a:r>
            <a:r>
              <a:rPr lang="es-ES" dirty="0"/>
              <a:t>  </a:t>
            </a:r>
          </a:p>
          <a:p>
            <a:pPr lvl="1"/>
            <a:r>
              <a:rPr lang="es-ES" dirty="0" err="1"/>
              <a:t>References</a:t>
            </a:r>
            <a:r>
              <a:rPr lang="es-ES" dirty="0"/>
              <a:t> are </a:t>
            </a:r>
            <a:r>
              <a:rPr lang="es-ES" dirty="0" err="1"/>
              <a:t>compared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Comparison</a:t>
            </a:r>
            <a:r>
              <a:rPr lang="es-ES" dirty="0"/>
              <a:t> of </a:t>
            </a:r>
            <a:r>
              <a:rPr lang="es-ES" dirty="0" err="1"/>
              <a:t>identity</a:t>
            </a:r>
            <a:endParaRPr lang="es-ES" dirty="0"/>
          </a:p>
          <a:p>
            <a:endParaRPr lang="es-ES" sz="2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74288"/>
              </p:ext>
            </p:extLst>
          </p:nvPr>
        </p:nvGraphicFramePr>
        <p:xfrm>
          <a:off x="4716016" y="3212976"/>
          <a:ext cx="36671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3683000" imgH="2755900" progId="Visio.Drawing.11">
                  <p:embed/>
                </p:oleObj>
              </mc:Choice>
              <mc:Fallback>
                <p:oleObj name="Visio" r:id="rId3" imgW="3683000" imgH="27559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212976"/>
                        <a:ext cx="3667125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0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Operator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== 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Objects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saved</a:t>
            </a:r>
            <a:r>
              <a:rPr lang="es-ES" dirty="0"/>
              <a:t> </a:t>
            </a:r>
            <a:r>
              <a:rPr lang="es-ES" dirty="0" err="1"/>
              <a:t>directly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variables </a:t>
            </a:r>
            <a:r>
              <a:rPr lang="es-ES" dirty="0" err="1"/>
              <a:t>but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saved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place of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are.</a:t>
            </a:r>
          </a:p>
          <a:p>
            <a:endParaRPr lang="es-ES" dirty="0" smtClean="0"/>
          </a:p>
          <a:p>
            <a:r>
              <a:rPr lang="es-ES" dirty="0" err="1" smtClean="0"/>
              <a:t>Comparing</a:t>
            </a:r>
            <a:r>
              <a:rPr lang="es-ES" dirty="0" smtClean="0"/>
              <a:t> </a:t>
            </a:r>
            <a:r>
              <a:rPr lang="es-ES" dirty="0"/>
              <a:t>variables </a:t>
            </a:r>
            <a:r>
              <a:rPr lang="es-ES" dirty="0" err="1"/>
              <a:t>regardless</a:t>
            </a:r>
            <a:r>
              <a:rPr lang="es-ES" dirty="0"/>
              <a:t> of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has in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compare </a:t>
            </a:r>
            <a:r>
              <a:rPr lang="es-ES" dirty="0" err="1"/>
              <a:t>contents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variable: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can be a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b="1" dirty="0"/>
              <a:t>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3183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Operator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== (iv)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equality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fragment</a:t>
            </a:r>
            <a:r>
              <a:rPr lang="es-ES" dirty="0"/>
              <a:t>: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String s1 = </a:t>
            </a:r>
            <a:r>
              <a:rPr lang="en-US" altLang="es-ES" sz="1900" dirty="0">
                <a:latin typeface="Courier New" pitchFamily="49" charset="0"/>
              </a:rPr>
              <a:t>“</a:t>
            </a:r>
            <a:r>
              <a:rPr lang="en-US" sz="1900" dirty="0">
                <a:latin typeface="Courier New" pitchFamily="49" charset="0"/>
              </a:rPr>
              <a:t>Hello</a:t>
            </a:r>
            <a:r>
              <a:rPr lang="en-US" altLang="es-ES" sz="1900" dirty="0">
                <a:latin typeface="Courier New" pitchFamily="49" charset="0"/>
              </a:rPr>
              <a:t>”</a:t>
            </a:r>
            <a:r>
              <a:rPr lang="en-US" altLang="ja-JP" sz="19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String s2 = </a:t>
            </a:r>
            <a:r>
              <a:rPr lang="en-US" altLang="es-ES" sz="1900" dirty="0">
                <a:latin typeface="Courier New" pitchFamily="49" charset="0"/>
              </a:rPr>
              <a:t>“</a:t>
            </a:r>
            <a:r>
              <a:rPr lang="en-US" sz="1900" dirty="0">
                <a:latin typeface="Courier New" pitchFamily="49" charset="0"/>
              </a:rPr>
              <a:t>Hello</a:t>
            </a:r>
            <a:r>
              <a:rPr lang="en-US" altLang="es-ES" sz="1900" dirty="0">
                <a:latin typeface="Courier New" pitchFamily="49" charset="0"/>
              </a:rPr>
              <a:t>”</a:t>
            </a:r>
            <a:r>
              <a:rPr lang="en-US" altLang="ja-JP" sz="19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B</a:t>
            </a:r>
            <a:r>
              <a:rPr lang="es-ES" sz="1900" dirty="0" err="1">
                <a:latin typeface="Courier New" pitchFamily="49" charset="0"/>
              </a:rPr>
              <a:t>oolean</a:t>
            </a:r>
            <a:r>
              <a:rPr lang="es-ES" sz="1900" dirty="0">
                <a:latin typeface="Courier New" pitchFamily="49" charset="0"/>
              </a:rPr>
              <a:t> b = (s1 == s2); </a:t>
            </a:r>
          </a:p>
          <a:p>
            <a:pPr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of b?</a:t>
            </a: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s-ES" dirty="0" smtClean="0"/>
          </a:p>
          <a:p>
            <a:pPr>
              <a:lnSpc>
                <a:spcPct val="80000"/>
              </a:lnSpc>
            </a:pPr>
            <a:r>
              <a:rPr lang="es-ES" dirty="0" err="1" smtClean="0"/>
              <a:t>Remember</a:t>
            </a:r>
            <a:r>
              <a:rPr lang="es-ES" dirty="0" smtClean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are </a:t>
            </a:r>
            <a:r>
              <a:rPr lang="es-ES" dirty="0" err="1"/>
              <a:t>objects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1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Operator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== (v)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3923976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s1 and s2 are </a:t>
            </a:r>
            <a:r>
              <a:rPr lang="es-ES" dirty="0" err="1"/>
              <a:t>different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point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objects</a:t>
            </a:r>
            <a:endParaRPr lang="es-ES" b="1" dirty="0"/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Though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smtClean="0"/>
              <a:t> are </a:t>
            </a:r>
            <a:r>
              <a:rPr lang="es-ES" dirty="0" err="1"/>
              <a:t>composed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/>
              <a:t>data (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")</a:t>
            </a:r>
            <a:r>
              <a:rPr lang="es-ES" altLang="ja-JP" dirty="0"/>
              <a:t> 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reflected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fact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s1 and s2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effectively</a:t>
            </a:r>
            <a:r>
              <a:rPr lang="es-ES" dirty="0"/>
              <a:t> </a:t>
            </a:r>
            <a:r>
              <a:rPr lang="es-ES" dirty="0" err="1"/>
              <a:t>refer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089" y="2229604"/>
            <a:ext cx="4168913" cy="31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r>
              <a:rPr lang="es-ES" dirty="0"/>
              <a:t>Variable </a:t>
            </a:r>
            <a:r>
              <a:rPr lang="es-ES" dirty="0" err="1"/>
              <a:t>contents</a:t>
            </a:r>
            <a:endParaRPr lang="es-ES" dirty="0"/>
          </a:p>
          <a:p>
            <a:pPr lvl="1"/>
            <a:r>
              <a:rPr lang="es-ES" dirty="0" err="1"/>
              <a:t>Value</a:t>
            </a:r>
            <a:r>
              <a:rPr lang="es-ES" dirty="0"/>
              <a:t> and Reference Variables</a:t>
            </a:r>
          </a:p>
          <a:p>
            <a:pPr lvl="2"/>
            <a:r>
              <a:rPr lang="es-ES" dirty="0" err="1"/>
              <a:t>Assignment</a:t>
            </a:r>
            <a:r>
              <a:rPr lang="es-ES" dirty="0"/>
              <a:t> =</a:t>
            </a:r>
          </a:p>
          <a:p>
            <a:pPr lvl="2"/>
            <a:r>
              <a:rPr lang="es-ES" dirty="0" err="1"/>
              <a:t>Comparison</a:t>
            </a:r>
            <a:r>
              <a:rPr lang="es-ES" dirty="0"/>
              <a:t> ==</a:t>
            </a:r>
          </a:p>
          <a:p>
            <a:pPr lvl="2"/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management</a:t>
            </a:r>
            <a:endParaRPr lang="es-ES" dirty="0"/>
          </a:p>
          <a:p>
            <a:r>
              <a:rPr lang="es-ES" dirty="0" err="1"/>
              <a:t>Sending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  <a:p>
            <a:r>
              <a:rPr lang="es-ES" dirty="0" err="1"/>
              <a:t>Overloading</a:t>
            </a:r>
            <a:endParaRPr lang="es-ES" dirty="0"/>
          </a:p>
          <a:p>
            <a:pPr lvl="1"/>
            <a:r>
              <a:rPr lang="es-ES" dirty="0"/>
              <a:t>In </a:t>
            </a:r>
            <a:r>
              <a:rPr lang="es-ES" dirty="0" err="1"/>
              <a:t>Constructors</a:t>
            </a:r>
            <a:endParaRPr lang="es-ES" dirty="0"/>
          </a:p>
          <a:p>
            <a:pPr marL="0" indent="0">
              <a:buNone/>
            </a:pPr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Operator</a:t>
            </a:r>
            <a:r>
              <a:rPr lang="es-ES" sz="3000" cap="all" dirty="0" smtClean="0">
                <a:latin typeface="Nexa Bold" pitchFamily="50" charset="0"/>
              </a:rPr>
              <a:t> ==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(vi)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600" dirty="0" err="1"/>
              <a:t>Let</a:t>
            </a:r>
            <a:r>
              <a:rPr lang="es-ES" altLang="es-ES" sz="2600" dirty="0" err="1"/>
              <a:t>’</a:t>
            </a:r>
            <a:r>
              <a:rPr lang="es-ES" sz="2600" dirty="0" err="1"/>
              <a:t>s</a:t>
            </a:r>
            <a:r>
              <a:rPr lang="es-ES" sz="2600" dirty="0"/>
              <a:t> </a:t>
            </a:r>
            <a:r>
              <a:rPr lang="es-ES" sz="2600" dirty="0" err="1"/>
              <a:t>consider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following</a:t>
            </a:r>
            <a:r>
              <a:rPr lang="es-ES" sz="2600" dirty="0"/>
              <a:t> </a:t>
            </a:r>
            <a:r>
              <a:rPr lang="es-ES" sz="2600" dirty="0" err="1"/>
              <a:t>code</a:t>
            </a:r>
            <a:r>
              <a:rPr lang="es-ES" sz="2600" dirty="0"/>
              <a:t>:</a:t>
            </a:r>
          </a:p>
          <a:p>
            <a:endParaRPr lang="es-ES" sz="3800" dirty="0"/>
          </a:p>
          <a:p>
            <a:pPr>
              <a:buNone/>
            </a:pPr>
            <a:r>
              <a:rPr lang="es-ES" sz="2100" dirty="0" err="1">
                <a:latin typeface="Courier New" pitchFamily="49" charset="0"/>
              </a:rPr>
              <a:t>Person</a:t>
            </a:r>
            <a:r>
              <a:rPr lang="es-ES" sz="2100" dirty="0">
                <a:latin typeface="Courier New" pitchFamily="49" charset="0"/>
              </a:rPr>
              <a:t> p1 = new </a:t>
            </a:r>
            <a:r>
              <a:rPr lang="es-ES" sz="2100" dirty="0" err="1">
                <a:latin typeface="Courier New" pitchFamily="49" charset="0"/>
              </a:rPr>
              <a:t>Person</a:t>
            </a:r>
            <a:r>
              <a:rPr lang="es-ES" sz="2100" dirty="0">
                <a:latin typeface="Courier New" pitchFamily="49" charset="0"/>
              </a:rPr>
              <a:t> (</a:t>
            </a:r>
            <a:r>
              <a:rPr lang="es-ES" altLang="es-ES" sz="2100" dirty="0">
                <a:latin typeface="Courier New" pitchFamily="49" charset="0"/>
              </a:rPr>
              <a:t>”</a:t>
            </a:r>
            <a:r>
              <a:rPr lang="es-ES" altLang="ja-JP" sz="2100" dirty="0" err="1">
                <a:latin typeface="Courier New" pitchFamily="49" charset="0"/>
              </a:rPr>
              <a:t>Doe</a:t>
            </a:r>
            <a:r>
              <a:rPr lang="es-ES" altLang="ja-JP" sz="2100" dirty="0">
                <a:latin typeface="Courier New" pitchFamily="49" charset="0"/>
              </a:rPr>
              <a:t>"); // I </a:t>
            </a:r>
            <a:r>
              <a:rPr lang="es-ES" altLang="ja-JP" sz="2100" dirty="0" err="1">
                <a:latin typeface="Courier New" pitchFamily="49" charset="0"/>
              </a:rPr>
              <a:t>create</a:t>
            </a:r>
            <a:r>
              <a:rPr lang="es-ES" altLang="ja-JP" sz="2100" dirty="0">
                <a:latin typeface="Courier New" pitchFamily="49" charset="0"/>
              </a:rPr>
              <a:t> a </a:t>
            </a:r>
            <a:r>
              <a:rPr lang="es-ES" altLang="ja-JP" sz="2100" dirty="0" err="1">
                <a:latin typeface="Courier New" pitchFamily="49" charset="0"/>
              </a:rPr>
              <a:t>person</a:t>
            </a:r>
            <a:r>
              <a:rPr lang="es-ES" altLang="ja-JP" sz="2100" dirty="0">
                <a:latin typeface="Courier New" pitchFamily="49" charset="0"/>
              </a:rPr>
              <a:t> </a:t>
            </a:r>
            <a:r>
              <a:rPr lang="ja-JP" altLang="es-ES" sz="2100" dirty="0"/>
              <a:t>“</a:t>
            </a:r>
            <a:r>
              <a:rPr lang="es-ES" altLang="ja-JP" sz="2100" dirty="0" err="1">
                <a:latin typeface="Courier New" pitchFamily="49" charset="0"/>
              </a:rPr>
              <a:t>Doe</a:t>
            </a:r>
            <a:r>
              <a:rPr lang="ja-JP" altLang="es-ES" sz="2100" dirty="0"/>
              <a:t>”</a:t>
            </a:r>
            <a:endParaRPr lang="es-ES" altLang="ja-JP" sz="2100" dirty="0">
              <a:latin typeface="Courier New" pitchFamily="49" charset="0"/>
            </a:endParaRPr>
          </a:p>
          <a:p>
            <a:pPr>
              <a:buNone/>
            </a:pPr>
            <a:r>
              <a:rPr lang="es-ES" sz="2100" dirty="0" err="1">
                <a:latin typeface="Courier New" pitchFamily="49" charset="0"/>
              </a:rPr>
              <a:t>Person</a:t>
            </a:r>
            <a:r>
              <a:rPr lang="es-ES" sz="2100" dirty="0">
                <a:latin typeface="Courier New" pitchFamily="49" charset="0"/>
              </a:rPr>
              <a:t> p2 = new </a:t>
            </a:r>
            <a:r>
              <a:rPr lang="es-ES" sz="2100" dirty="0" err="1">
                <a:latin typeface="Courier New" pitchFamily="49" charset="0"/>
              </a:rPr>
              <a:t>Person</a:t>
            </a:r>
            <a:r>
              <a:rPr lang="es-ES" sz="2100" dirty="0">
                <a:latin typeface="Courier New" pitchFamily="49" charset="0"/>
              </a:rPr>
              <a:t> (</a:t>
            </a:r>
            <a:r>
              <a:rPr lang="es-ES" altLang="es-ES" sz="2100" dirty="0">
                <a:latin typeface="Courier New" pitchFamily="49" charset="0"/>
              </a:rPr>
              <a:t>”</a:t>
            </a:r>
            <a:r>
              <a:rPr lang="es-ES" altLang="ja-JP" sz="2100" dirty="0" err="1">
                <a:latin typeface="Courier New" pitchFamily="49" charset="0"/>
              </a:rPr>
              <a:t>Doe</a:t>
            </a:r>
            <a:r>
              <a:rPr lang="es-ES" altLang="ja-JP" sz="2100" dirty="0">
                <a:latin typeface="Courier New" pitchFamily="49" charset="0"/>
              </a:rPr>
              <a:t>"); // I </a:t>
            </a:r>
            <a:r>
              <a:rPr lang="es-ES" altLang="ja-JP" sz="2100" dirty="0" err="1">
                <a:latin typeface="Courier New" pitchFamily="49" charset="0"/>
              </a:rPr>
              <a:t>create</a:t>
            </a:r>
            <a:r>
              <a:rPr lang="es-ES" altLang="ja-JP" sz="2100" dirty="0">
                <a:latin typeface="Courier New" pitchFamily="49" charset="0"/>
              </a:rPr>
              <a:t> </a:t>
            </a:r>
            <a:r>
              <a:rPr lang="es-ES" altLang="ja-JP" sz="2100" dirty="0" err="1">
                <a:latin typeface="Courier New" pitchFamily="49" charset="0"/>
              </a:rPr>
              <a:t>another</a:t>
            </a:r>
            <a:r>
              <a:rPr lang="es-ES" altLang="ja-JP" sz="2100" dirty="0">
                <a:latin typeface="Courier New" pitchFamily="49" charset="0"/>
              </a:rPr>
              <a:t> </a:t>
            </a:r>
            <a:r>
              <a:rPr lang="es-ES" altLang="ja-JP" sz="2100" dirty="0" err="1">
                <a:latin typeface="Courier New" pitchFamily="49" charset="0"/>
              </a:rPr>
              <a:t>person</a:t>
            </a:r>
            <a:r>
              <a:rPr lang="es-ES" altLang="ja-JP" sz="2100" dirty="0">
                <a:latin typeface="Courier New" pitchFamily="49" charset="0"/>
              </a:rPr>
              <a:t> </a:t>
            </a:r>
            <a:r>
              <a:rPr lang="ja-JP" altLang="es-ES" sz="2100" dirty="0"/>
              <a:t>“</a:t>
            </a:r>
            <a:r>
              <a:rPr lang="es-ES" altLang="ja-JP" sz="2100" dirty="0" err="1">
                <a:latin typeface="Courier New" pitchFamily="49" charset="0"/>
              </a:rPr>
              <a:t>Doe</a:t>
            </a:r>
            <a:r>
              <a:rPr lang="ja-JP" altLang="es-ES" sz="2100" dirty="0"/>
              <a:t>”</a:t>
            </a:r>
            <a:endParaRPr lang="es-ES" altLang="ja-JP" sz="2100" dirty="0">
              <a:latin typeface="Courier New" pitchFamily="49" charset="0"/>
            </a:endParaRPr>
          </a:p>
          <a:p>
            <a:pPr>
              <a:buNone/>
            </a:pP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b = (p1 == p2); // b is false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p2 = p1; // </a:t>
            </a:r>
            <a:r>
              <a:rPr lang="es-ES" sz="2100" dirty="0" err="1">
                <a:latin typeface="Courier New" pitchFamily="49" charset="0"/>
              </a:rPr>
              <a:t>assign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to</a:t>
            </a:r>
            <a:r>
              <a:rPr lang="es-ES" sz="2100" dirty="0">
                <a:latin typeface="Courier New" pitchFamily="49" charset="0"/>
              </a:rPr>
              <a:t> p2 </a:t>
            </a:r>
            <a:r>
              <a:rPr lang="es-ES" sz="2100" dirty="0" err="1">
                <a:latin typeface="Courier New" pitchFamily="49" charset="0"/>
              </a:rPr>
              <a:t>the</a:t>
            </a:r>
            <a:r>
              <a:rPr lang="es-ES" sz="2100" dirty="0">
                <a:latin typeface="Courier New" pitchFamily="49" charset="0"/>
              </a:rPr>
              <a:t> p1 </a:t>
            </a:r>
            <a:r>
              <a:rPr lang="es-ES" sz="2100" dirty="0" err="1">
                <a:latin typeface="Courier New" pitchFamily="49" charset="0"/>
              </a:rPr>
              <a:t>reference</a:t>
            </a:r>
            <a:endParaRPr lang="es-ES" sz="2100" dirty="0">
              <a:latin typeface="Courier New" pitchFamily="49" charset="0"/>
            </a:endParaRP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b = (p1 == p2); // b </a:t>
            </a:r>
            <a:r>
              <a:rPr lang="es-ES" sz="2100" dirty="0" err="1">
                <a:latin typeface="Courier New" pitchFamily="49" charset="0"/>
              </a:rPr>
              <a:t>is</a:t>
            </a:r>
            <a:r>
              <a:rPr lang="es-ES" sz="2100" dirty="0">
                <a:latin typeface="Courier New" pitchFamily="49" charset="0"/>
              </a:rPr>
              <a:t> true</a:t>
            </a:r>
            <a:r>
              <a:rPr lang="es-ES" sz="2100" dirty="0"/>
              <a:t> </a:t>
            </a:r>
          </a:p>
          <a:p>
            <a:pPr>
              <a:buNone/>
            </a:pPr>
            <a:endParaRPr lang="es-ES" sz="2500" dirty="0"/>
          </a:p>
          <a:p>
            <a:pPr>
              <a:lnSpc>
                <a:spcPct val="110000"/>
              </a:lnSpc>
            </a:pPr>
            <a:r>
              <a:rPr lang="es-ES" sz="2600" dirty="0"/>
              <a:t>I </a:t>
            </a:r>
            <a:r>
              <a:rPr lang="es-ES" sz="2600" dirty="0" err="1"/>
              <a:t>create</a:t>
            </a:r>
            <a:r>
              <a:rPr lang="es-ES" sz="2600" dirty="0"/>
              <a:t> </a:t>
            </a:r>
            <a:r>
              <a:rPr lang="es-ES" sz="2600" dirty="0" err="1"/>
              <a:t>two</a:t>
            </a:r>
            <a:r>
              <a:rPr lang="es-ES" sz="2600" dirty="0"/>
              <a:t> </a:t>
            </a:r>
            <a:r>
              <a:rPr lang="es-ES" sz="2600" dirty="0" err="1"/>
              <a:t>objects</a:t>
            </a:r>
            <a:r>
              <a:rPr lang="es-ES" sz="2600" dirty="0"/>
              <a:t> </a:t>
            </a:r>
            <a:r>
              <a:rPr lang="es-ES" sz="2600" dirty="0" err="1"/>
              <a:t>Person</a:t>
            </a:r>
            <a:r>
              <a:rPr lang="es-ES" sz="2600" dirty="0"/>
              <a:t>, </a:t>
            </a:r>
            <a:r>
              <a:rPr lang="es-ES" sz="2600" dirty="0" err="1"/>
              <a:t>although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two</a:t>
            </a:r>
            <a:r>
              <a:rPr lang="es-ES" sz="2600" dirty="0"/>
              <a:t> </a:t>
            </a:r>
            <a:r>
              <a:rPr lang="es-ES" sz="2600" dirty="0" err="1"/>
              <a:t>people</a:t>
            </a:r>
            <a:r>
              <a:rPr lang="es-ES" sz="2600" dirty="0"/>
              <a:t> </a:t>
            </a:r>
            <a:r>
              <a:rPr lang="es-ES" sz="2600" dirty="0" err="1"/>
              <a:t>have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same</a:t>
            </a:r>
            <a:r>
              <a:rPr lang="es-ES" sz="2600" dirty="0"/>
              <a:t> </a:t>
            </a:r>
            <a:r>
              <a:rPr lang="es-ES" sz="2600" dirty="0" err="1"/>
              <a:t>name</a:t>
            </a:r>
            <a:r>
              <a:rPr lang="es-ES" sz="2600" dirty="0"/>
              <a:t>, </a:t>
            </a:r>
            <a:r>
              <a:rPr lang="es-ES" sz="2600" dirty="0" err="1"/>
              <a:t>they</a:t>
            </a:r>
            <a:r>
              <a:rPr lang="es-ES" sz="2600" dirty="0"/>
              <a:t> are </a:t>
            </a:r>
            <a:r>
              <a:rPr lang="es-ES" sz="2600" dirty="0" err="1"/>
              <a:t>different</a:t>
            </a:r>
            <a:r>
              <a:rPr lang="es-ES" sz="2600" dirty="0"/>
              <a:t> </a:t>
            </a:r>
            <a:r>
              <a:rPr lang="es-ES" sz="2600" dirty="0" err="1"/>
              <a:t>objects</a:t>
            </a:r>
            <a:r>
              <a:rPr lang="es-ES" sz="2600" dirty="0"/>
              <a:t>. </a:t>
            </a:r>
            <a:br>
              <a:rPr lang="es-ES" sz="2600" dirty="0"/>
            </a:b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3292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Variables 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memory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So </a:t>
            </a:r>
            <a:r>
              <a:rPr lang="es-ES" dirty="0" err="1"/>
              <a:t>far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represented</a:t>
            </a:r>
            <a:r>
              <a:rPr lang="es-ES" dirty="0"/>
              <a:t> variables </a:t>
            </a:r>
            <a:r>
              <a:rPr lang="es-ES" dirty="0" err="1"/>
              <a:t>conceptually</a:t>
            </a:r>
            <a:r>
              <a:rPr lang="es-ES" dirty="0"/>
              <a:t> as a box.</a:t>
            </a:r>
          </a:p>
          <a:p>
            <a:pPr lvl="1"/>
            <a:r>
              <a:rPr lang="es-ES" dirty="0"/>
              <a:t>In </a:t>
            </a:r>
            <a:r>
              <a:rPr lang="es-ES" dirty="0" err="1"/>
              <a:t>reality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little</a:t>
            </a:r>
            <a:r>
              <a:rPr lang="es-ES" dirty="0"/>
              <a:t> bit </a:t>
            </a:r>
            <a:r>
              <a:rPr lang="es-ES" dirty="0" err="1"/>
              <a:t>different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a more </a:t>
            </a:r>
            <a:r>
              <a:rPr lang="es-ES" dirty="0" err="1"/>
              <a:t>accurate</a:t>
            </a:r>
            <a:r>
              <a:rPr lang="es-ES" dirty="0"/>
              <a:t> </a:t>
            </a:r>
            <a:r>
              <a:rPr lang="es-ES" dirty="0" err="1"/>
              <a:t>representation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variables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RAM.</a:t>
            </a:r>
          </a:p>
          <a:p>
            <a:pPr lvl="1"/>
            <a:r>
              <a:rPr lang="es-ES" dirty="0"/>
              <a:t>As </a:t>
            </a:r>
            <a:r>
              <a:rPr lang="es-ES" dirty="0" err="1"/>
              <a:t>the</a:t>
            </a:r>
            <a:r>
              <a:rPr lang="es-ES" dirty="0"/>
              <a:t> variables are "</a:t>
            </a:r>
            <a:r>
              <a:rPr lang="es-ES" dirty="0" err="1"/>
              <a:t>zones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RAM" in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altLang="ja-JP" dirty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Variables 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memory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represented</a:t>
            </a:r>
            <a:r>
              <a:rPr lang="es-ES" dirty="0"/>
              <a:t> as a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divided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cells</a:t>
            </a:r>
            <a:r>
              <a:rPr lang="es-ES" dirty="0"/>
              <a:t> 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cell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numbered</a:t>
            </a:r>
            <a:r>
              <a:rPr lang="es-ES" dirty="0"/>
              <a:t> and </a:t>
            </a:r>
            <a:r>
              <a:rPr lang="es-ES" dirty="0" err="1"/>
              <a:t>and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capacity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byte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smtClean="0"/>
              <a:t>Variables </a:t>
            </a:r>
            <a:r>
              <a:rPr lang="es-ES" dirty="0" err="1"/>
              <a:t>occupy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adjacent</a:t>
            </a:r>
            <a:r>
              <a:rPr lang="es-ES" dirty="0"/>
              <a:t> </a:t>
            </a:r>
            <a:r>
              <a:rPr lang="es-ES" dirty="0" err="1"/>
              <a:t>cells</a:t>
            </a:r>
            <a:r>
              <a:rPr lang="es-ES" dirty="0"/>
              <a:t> (</a:t>
            </a:r>
            <a:r>
              <a:rPr lang="es-ES" dirty="0" err="1"/>
              <a:t>depends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data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).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cell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altLang="es-ES" dirty="0" err="1"/>
              <a:t>’</a:t>
            </a:r>
            <a:r>
              <a:rPr lang="es-ES" dirty="0" err="1"/>
              <a:t>ll</a:t>
            </a:r>
            <a:r>
              <a:rPr lang="es-ES" dirty="0"/>
              <a:t> </a:t>
            </a:r>
            <a:r>
              <a:rPr lang="es-ES" dirty="0" err="1"/>
              <a:t>assume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cell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6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Memory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management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memory</a:t>
            </a:r>
            <a:endParaRPr lang="es-ES" dirty="0"/>
          </a:p>
          <a:p>
            <a:pPr lvl="1"/>
            <a:r>
              <a:rPr lang="es-ES" b="1" dirty="0" err="1"/>
              <a:t>Stack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local variables and </a:t>
            </a:r>
            <a:r>
              <a:rPr lang="es-ES" dirty="0" err="1"/>
              <a:t>parameters</a:t>
            </a:r>
            <a:r>
              <a:rPr lang="es-ES" dirty="0"/>
              <a:t> are </a:t>
            </a:r>
            <a:r>
              <a:rPr lang="es-ES" dirty="0" err="1"/>
              <a:t>stored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Heap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are </a:t>
            </a:r>
            <a:r>
              <a:rPr lang="es-ES" dirty="0" err="1"/>
              <a:t>stored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3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Memory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management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interpreter</a:t>
            </a:r>
            <a:r>
              <a:rPr lang="es-ES" dirty="0"/>
              <a:t> </a:t>
            </a:r>
            <a:r>
              <a:rPr lang="es-ES" dirty="0" err="1"/>
              <a:t>executes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</a:t>
            </a:r>
            <a:r>
              <a:rPr lang="es-ES" dirty="0" err="1"/>
              <a:t>finds</a:t>
            </a:r>
            <a:r>
              <a:rPr lang="es-ES" dirty="0"/>
              <a:t> </a:t>
            </a:r>
            <a:r>
              <a:rPr lang="es-ES" dirty="0" err="1"/>
              <a:t>itself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declaration</a:t>
            </a:r>
            <a:r>
              <a:rPr lang="es-ES" dirty="0"/>
              <a:t> of local variables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invokes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and </a:t>
            </a:r>
            <a:r>
              <a:rPr lang="es-ES" dirty="0" err="1"/>
              <a:t>it</a:t>
            </a:r>
            <a:r>
              <a:rPr lang="es-ES" dirty="0"/>
              <a:t> has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automatically</a:t>
            </a:r>
            <a:r>
              <a:rPr lang="es-ES" dirty="0"/>
              <a:t> reserves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zones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of </a:t>
            </a:r>
            <a:r>
              <a:rPr lang="es-ES" dirty="0" err="1"/>
              <a:t>those</a:t>
            </a:r>
            <a:r>
              <a:rPr lang="es-ES" dirty="0"/>
              <a:t> variables.</a:t>
            </a:r>
          </a:p>
          <a:p>
            <a:endParaRPr lang="es-ES" dirty="0" smtClean="0"/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reserve a </a:t>
            </a:r>
            <a:r>
              <a:rPr lang="es-ES" dirty="0" err="1"/>
              <a:t>zone</a:t>
            </a:r>
            <a:r>
              <a:rPr lang="es-ES" dirty="0"/>
              <a:t> of </a:t>
            </a:r>
            <a:r>
              <a:rPr lang="es-ES" dirty="0" err="1"/>
              <a:t>memory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Heap</a:t>
            </a:r>
            <a:r>
              <a:rPr lang="es-ES" dirty="0"/>
              <a:t> and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We</a:t>
            </a:r>
            <a:r>
              <a:rPr lang="es-ES" altLang="es-ES" dirty="0" err="1" smtClean="0"/>
              <a:t>’</a:t>
            </a:r>
            <a:r>
              <a:rPr lang="es-ES" dirty="0" err="1" smtClean="0"/>
              <a:t>ll</a:t>
            </a:r>
            <a:r>
              <a:rPr lang="es-ES" dirty="0" smtClean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,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future</a:t>
            </a:r>
            <a:r>
              <a:rPr lang="es-ES" dirty="0" smtClean="0"/>
              <a:t>.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conclusion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>
                <a:ea typeface="ＭＳ Ｐゴシック" charset="0"/>
              </a:rPr>
              <a:t>Reference variables are </a:t>
            </a:r>
            <a:r>
              <a:rPr lang="es-ES" dirty="0" err="1">
                <a:ea typeface="ＭＳ Ｐゴシック" charset="0"/>
              </a:rPr>
              <a:t>not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compared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using</a:t>
            </a:r>
            <a:r>
              <a:rPr lang="es-ES" dirty="0">
                <a:ea typeface="ＭＳ Ｐゴシック" charset="0"/>
              </a:rPr>
              <a:t> == </a:t>
            </a:r>
            <a:r>
              <a:rPr lang="es-ES" dirty="0" err="1">
                <a:ea typeface="ＭＳ Ｐゴシック" charset="0"/>
              </a:rPr>
              <a:t>but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using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specific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methods</a:t>
            </a:r>
            <a:r>
              <a:rPr lang="es-ES" dirty="0">
                <a:ea typeface="ＭＳ Ｐゴシック" charset="0"/>
              </a:rPr>
              <a:t>.</a:t>
            </a:r>
          </a:p>
          <a:p>
            <a:pPr lvl="1">
              <a:defRPr/>
            </a:pPr>
            <a:r>
              <a:rPr lang="es-ES" dirty="0">
                <a:ea typeface="ＭＳ Ｐゴシック" charset="0"/>
              </a:rPr>
              <a:t>A </a:t>
            </a:r>
            <a:r>
              <a:rPr lang="es-ES" dirty="0" err="1">
                <a:ea typeface="ＭＳ Ｐゴシック" charset="0"/>
              </a:rPr>
              <a:t>method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usually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defined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compare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content</a:t>
            </a:r>
            <a:r>
              <a:rPr lang="es-ES" dirty="0">
                <a:ea typeface="ＭＳ Ｐゴシック" charset="0"/>
              </a:rPr>
              <a:t> of </a:t>
            </a:r>
            <a:r>
              <a:rPr lang="es-ES" dirty="0" err="1">
                <a:ea typeface="ＭＳ Ｐゴシック" charset="0"/>
              </a:rPr>
              <a:t>an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object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with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another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one</a:t>
            </a:r>
            <a:endParaRPr lang="es-ES" dirty="0">
              <a:ea typeface="ＭＳ Ｐゴシック" charset="0"/>
            </a:endParaRPr>
          </a:p>
          <a:p>
            <a:pPr lvl="1">
              <a:defRPr/>
            </a:pPr>
            <a:r>
              <a:rPr lang="es-ES" dirty="0" err="1">
                <a:ea typeface="ＭＳ Ｐゴシック" charset="0"/>
              </a:rPr>
              <a:t>What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usually</a:t>
            </a:r>
            <a:r>
              <a:rPr lang="es-ES" dirty="0">
                <a:ea typeface="ＭＳ Ｐゴシック" charset="0"/>
              </a:rPr>
              <a:t> done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overwrite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method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called</a:t>
            </a:r>
            <a:r>
              <a:rPr lang="es-ES" dirty="0">
                <a:ea typeface="ＭＳ Ｐゴシック" charset="0"/>
              </a:rPr>
              <a:t> "</a:t>
            </a:r>
            <a:r>
              <a:rPr lang="es-ES" dirty="0" err="1">
                <a:ea typeface="ＭＳ Ｐゴシック" charset="0"/>
              </a:rPr>
              <a:t>equals</a:t>
            </a:r>
            <a:r>
              <a:rPr lang="es-ES" dirty="0">
                <a:ea typeface="ＭＳ Ｐゴシック" charset="0"/>
              </a:rPr>
              <a:t>" </a:t>
            </a:r>
            <a:r>
              <a:rPr lang="es-ES" dirty="0" err="1">
                <a:ea typeface="ＭＳ Ｐゴシック" charset="0"/>
              </a:rPr>
              <a:t>that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receives</a:t>
            </a:r>
            <a:r>
              <a:rPr lang="es-ES" dirty="0">
                <a:ea typeface="ＭＳ Ｐゴシック" charset="0"/>
              </a:rPr>
              <a:t> as a </a:t>
            </a:r>
            <a:r>
              <a:rPr lang="es-ES" dirty="0" err="1">
                <a:ea typeface="ＭＳ Ｐゴシック" charset="0"/>
              </a:rPr>
              <a:t>parameter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another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Object</a:t>
            </a:r>
            <a:r>
              <a:rPr lang="es-ES" altLang="ja-JP" dirty="0">
                <a:ea typeface="ＭＳ Ｐゴシック" charset="0"/>
              </a:rPr>
              <a:t>.</a:t>
            </a:r>
          </a:p>
          <a:p>
            <a:pPr>
              <a:defRPr/>
            </a:pPr>
            <a:endParaRPr lang="es-ES" b="1" dirty="0" smtClean="0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0"/>
            </a:endParaRPr>
          </a:p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Golden </a:t>
            </a:r>
            <a:r>
              <a:rPr lang="es-ES" b="1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Rule</a:t>
            </a:r>
            <a:r>
              <a:rPr lang="es-ES" dirty="0">
                <a:ea typeface="ＭＳ Ｐゴシック" charset="0"/>
              </a:rPr>
              <a:t> (</a:t>
            </a:r>
            <a:r>
              <a:rPr lang="es-ES" dirty="0" err="1">
                <a:ea typeface="ＭＳ Ｐゴシック" charset="0"/>
              </a:rPr>
              <a:t>for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reference</a:t>
            </a:r>
            <a:r>
              <a:rPr lang="es-ES" dirty="0">
                <a:ea typeface="ＭＳ Ｐゴシック" charset="0"/>
              </a:rPr>
              <a:t> variables): </a:t>
            </a:r>
          </a:p>
          <a:p>
            <a:pPr lvl="1">
              <a:defRPr/>
            </a:pPr>
            <a:r>
              <a:rPr lang="es-ES" dirty="0">
                <a:ea typeface="ＭＳ Ｐゴシック" charset="0"/>
              </a:rPr>
              <a:t>Variable </a:t>
            </a:r>
            <a:r>
              <a:rPr lang="es-ES" dirty="0" err="1">
                <a:ea typeface="ＭＳ Ｐゴシック" charset="0"/>
              </a:rPr>
              <a:t>content</a:t>
            </a:r>
            <a:r>
              <a:rPr lang="es-ES" dirty="0">
                <a:ea typeface="ＭＳ Ｐゴシック" charset="0"/>
              </a:rPr>
              <a:t> != </a:t>
            </a:r>
            <a:r>
              <a:rPr lang="es-ES" dirty="0" err="1">
                <a:ea typeface="ＭＳ Ｐゴシック" charset="0"/>
              </a:rPr>
              <a:t>Object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content</a:t>
            </a:r>
            <a:endParaRPr lang="es-E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parameter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passing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seen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expressions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expected</a:t>
            </a:r>
            <a:endParaRPr lang="es-ES" dirty="0"/>
          </a:p>
          <a:p>
            <a:pPr lvl="1"/>
            <a:r>
              <a:rPr lang="es-ES" dirty="0"/>
              <a:t>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side</a:t>
            </a:r>
            <a:r>
              <a:rPr lang="es-ES" dirty="0"/>
              <a:t> (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) I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expressions</a:t>
            </a:r>
            <a:endParaRPr lang="es-ES" dirty="0"/>
          </a:p>
          <a:p>
            <a:pPr lvl="1"/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(</a:t>
            </a:r>
            <a:r>
              <a:rPr lang="es-ES" dirty="0" err="1"/>
              <a:t>parameters</a:t>
            </a:r>
            <a:r>
              <a:rPr lang="es-ES" dirty="0"/>
              <a:t>) I </a:t>
            </a:r>
            <a:r>
              <a:rPr lang="es-ES" dirty="0" err="1"/>
              <a:t>have</a:t>
            </a:r>
            <a:r>
              <a:rPr lang="es-ES" dirty="0"/>
              <a:t> variables. </a:t>
            </a:r>
          </a:p>
          <a:p>
            <a:pPr lvl="1"/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 of </a:t>
            </a:r>
            <a:r>
              <a:rPr lang="es-ES" dirty="0" err="1"/>
              <a:t>results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expressions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play</a:t>
            </a:r>
            <a:r>
              <a:rPr lang="es-ES" dirty="0"/>
              <a:t> as </a:t>
            </a:r>
            <a:r>
              <a:rPr lang="es-ES" dirty="0" err="1"/>
              <a:t>arguments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variables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Parameters</a:t>
            </a:r>
            <a:r>
              <a:rPr lang="es-ES" dirty="0" smtClean="0"/>
              <a:t> </a:t>
            </a:r>
            <a:r>
              <a:rPr lang="es-ES" dirty="0"/>
              <a:t>are variables, so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created</a:t>
            </a:r>
            <a:r>
              <a:rPr lang="es-ES" dirty="0"/>
              <a:t> and </a:t>
            </a:r>
            <a:r>
              <a:rPr lang="es-ES" dirty="0" err="1"/>
              <a:t>assume</a:t>
            </a:r>
            <a:r>
              <a:rPr lang="es-ES" dirty="0"/>
              <a:t> a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 and </a:t>
            </a:r>
            <a:r>
              <a:rPr lang="es-ES" dirty="0" err="1"/>
              <a:t>then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die.</a:t>
            </a:r>
          </a:p>
        </p:txBody>
      </p:sp>
    </p:spTree>
    <p:extLst>
      <p:ext uri="{BB962C8B-B14F-4D97-AF65-F5344CB8AC3E}">
        <p14:creationId xmlns:p14="http://schemas.microsoft.com/office/powerpoint/2010/main" val="6263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parameter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passing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are variables of </a:t>
            </a:r>
            <a:r>
              <a:rPr lang="es-ES" dirty="0" err="1"/>
              <a:t>value</a:t>
            </a:r>
            <a:endParaRPr lang="es-ES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modifications</a:t>
            </a:r>
            <a:r>
              <a:rPr lang="es-ES" dirty="0"/>
              <a:t> alter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of </a:t>
            </a:r>
            <a:r>
              <a:rPr lang="es-ES" dirty="0" err="1"/>
              <a:t>said</a:t>
            </a:r>
            <a:r>
              <a:rPr lang="es-ES" dirty="0"/>
              <a:t> variable and </a:t>
            </a:r>
            <a:r>
              <a:rPr lang="es-ES" dirty="0" err="1"/>
              <a:t>nothing</a:t>
            </a:r>
            <a:r>
              <a:rPr lang="es-ES" dirty="0"/>
              <a:t> </a:t>
            </a:r>
            <a:r>
              <a:rPr lang="es-ES" dirty="0" err="1"/>
              <a:t>else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Changes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reflected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parameter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passing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are </a:t>
            </a:r>
            <a:r>
              <a:rPr lang="es-ES" dirty="0" err="1"/>
              <a:t>reference</a:t>
            </a:r>
            <a:r>
              <a:rPr lang="es-ES" dirty="0"/>
              <a:t> variables, </a:t>
            </a:r>
            <a:r>
              <a:rPr lang="es-ES" dirty="0" err="1"/>
              <a:t>we</a:t>
            </a:r>
            <a:r>
              <a:rPr lang="es-ES" dirty="0"/>
              <a:t> can: </a:t>
            </a:r>
          </a:p>
          <a:p>
            <a:pPr lvl="1"/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contents</a:t>
            </a:r>
            <a:r>
              <a:rPr lang="es-ES" dirty="0"/>
              <a:t> of </a:t>
            </a:r>
            <a:r>
              <a:rPr lang="es-ES" dirty="0" err="1"/>
              <a:t>that</a:t>
            </a:r>
            <a:r>
              <a:rPr lang="es-ES" dirty="0"/>
              <a:t> variable,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,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referenced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variable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accessing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(</a:t>
            </a:r>
            <a:r>
              <a:rPr lang="es-ES" dirty="0" err="1"/>
              <a:t>messages</a:t>
            </a:r>
            <a:r>
              <a:rPr lang="es-ES" dirty="0"/>
              <a:t>)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38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parameter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passing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So,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conclusion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f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of a </a:t>
            </a:r>
            <a:r>
              <a:rPr lang="es-ES" dirty="0" err="1"/>
              <a:t>parameter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altering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contents</a:t>
            </a:r>
            <a:r>
              <a:rPr lang="es-ES" dirty="0"/>
              <a:t> of </a:t>
            </a:r>
            <a:r>
              <a:rPr lang="es-ES" dirty="0" err="1"/>
              <a:t>any</a:t>
            </a:r>
            <a:r>
              <a:rPr lang="es-ES" dirty="0"/>
              <a:t> variable </a:t>
            </a:r>
            <a:r>
              <a:rPr lang="es-ES" dirty="0" err="1"/>
              <a:t>outside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referenced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final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onwards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1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Variable’s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content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a </a:t>
            </a:r>
            <a:r>
              <a:rPr lang="es-ES" b="1" dirty="0"/>
              <a:t>variable </a:t>
            </a:r>
            <a:r>
              <a:rPr lang="es-ES" dirty="0" err="1"/>
              <a:t>is</a:t>
            </a:r>
            <a:endParaRPr lang="es-ES" dirty="0"/>
          </a:p>
          <a:p>
            <a:pPr lvl="1"/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identifying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b="1" dirty="0"/>
          </a:p>
          <a:p>
            <a:pPr lvl="1"/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content</a:t>
            </a:r>
            <a:r>
              <a:rPr lang="es-ES" b="1" dirty="0"/>
              <a:t>.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Contents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b="1" dirty="0"/>
          </a:p>
          <a:p>
            <a:pPr lvl="2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variables are </a:t>
            </a:r>
            <a:r>
              <a:rPr lang="es-ES" dirty="0" err="1"/>
              <a:t>storing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depends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data of </a:t>
            </a:r>
            <a:r>
              <a:rPr lang="es-ES" dirty="0" err="1"/>
              <a:t>the</a:t>
            </a:r>
            <a:r>
              <a:rPr lang="es-ES" dirty="0"/>
              <a:t> variable.</a:t>
            </a:r>
          </a:p>
          <a:p>
            <a:pPr lvl="2"/>
            <a:r>
              <a:rPr lang="es-ES" dirty="0" err="1"/>
              <a:t>Remembering</a:t>
            </a:r>
            <a:r>
              <a:rPr lang="es-ES" dirty="0"/>
              <a:t>…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391400" y="5843736"/>
            <a:ext cx="1219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" b="1" i="1" dirty="0"/>
              <a:t>Content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572000" y="4581128"/>
            <a:ext cx="2446784" cy="1601331"/>
          </a:xfrm>
          <a:prstGeom prst="wedgeEllipseCallout">
            <a:avLst>
              <a:gd name="adj1" fmla="val 60185"/>
              <a:gd name="adj2" fmla="val 366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700" dirty="0" err="1">
                <a:solidFill>
                  <a:schemeClr val="bg1"/>
                </a:solidFill>
              </a:rPr>
              <a:t>We</a:t>
            </a:r>
            <a:r>
              <a:rPr lang="es-ES" sz="1700" dirty="0">
                <a:solidFill>
                  <a:schemeClr val="bg1"/>
                </a:solidFill>
              </a:rPr>
              <a:t> can </a:t>
            </a:r>
            <a:r>
              <a:rPr lang="es-ES" sz="1700" dirty="0" err="1">
                <a:solidFill>
                  <a:schemeClr val="bg1"/>
                </a:solidFill>
              </a:rPr>
              <a:t>represent</a:t>
            </a:r>
            <a:r>
              <a:rPr lang="es-ES" sz="1700" dirty="0">
                <a:solidFill>
                  <a:schemeClr val="bg1"/>
                </a:solidFill>
              </a:rPr>
              <a:t> </a:t>
            </a:r>
            <a:r>
              <a:rPr lang="es-ES" sz="1700" dirty="0" err="1">
                <a:solidFill>
                  <a:schemeClr val="bg1"/>
                </a:solidFill>
              </a:rPr>
              <a:t>it</a:t>
            </a:r>
            <a:r>
              <a:rPr lang="es-ES" sz="1700" dirty="0">
                <a:solidFill>
                  <a:schemeClr val="bg1"/>
                </a:solidFill>
              </a:rPr>
              <a:t> as a box </a:t>
            </a:r>
            <a:r>
              <a:rPr lang="es-ES" sz="1700" dirty="0" err="1">
                <a:solidFill>
                  <a:schemeClr val="bg1"/>
                </a:solidFill>
              </a:rPr>
              <a:t>with</a:t>
            </a:r>
            <a:r>
              <a:rPr lang="es-ES" sz="1700" dirty="0">
                <a:solidFill>
                  <a:schemeClr val="bg1"/>
                </a:solidFill>
              </a:rPr>
              <a:t> a </a:t>
            </a:r>
            <a:r>
              <a:rPr lang="es-ES" sz="1700" dirty="0" err="1">
                <a:solidFill>
                  <a:schemeClr val="bg1"/>
                </a:solidFill>
              </a:rPr>
              <a:t>label</a:t>
            </a:r>
            <a:r>
              <a:rPr lang="es-ES" sz="1700" dirty="0">
                <a:solidFill>
                  <a:schemeClr val="bg1"/>
                </a:solidFill>
              </a:rPr>
              <a:t> in </a:t>
            </a:r>
            <a:r>
              <a:rPr lang="es-ES" sz="1700" dirty="0" err="1">
                <a:solidFill>
                  <a:schemeClr val="bg1"/>
                </a:solidFill>
              </a:rPr>
              <a:t>which</a:t>
            </a:r>
            <a:r>
              <a:rPr lang="es-ES" sz="1700" dirty="0">
                <a:solidFill>
                  <a:schemeClr val="bg1"/>
                </a:solidFill>
              </a:rPr>
              <a:t> </a:t>
            </a:r>
            <a:r>
              <a:rPr lang="es-ES" sz="1700" dirty="0" err="1">
                <a:solidFill>
                  <a:schemeClr val="bg1"/>
                </a:solidFill>
              </a:rPr>
              <a:t>we</a:t>
            </a:r>
            <a:r>
              <a:rPr lang="es-ES" sz="1700" dirty="0">
                <a:solidFill>
                  <a:schemeClr val="bg1"/>
                </a:solidFill>
              </a:rPr>
              <a:t> </a:t>
            </a:r>
            <a:r>
              <a:rPr lang="es-ES" sz="1700" dirty="0" err="1">
                <a:solidFill>
                  <a:schemeClr val="bg1"/>
                </a:solidFill>
              </a:rPr>
              <a:t>put</a:t>
            </a:r>
            <a:r>
              <a:rPr lang="es-ES" sz="1700" dirty="0">
                <a:solidFill>
                  <a:schemeClr val="bg1"/>
                </a:solidFill>
              </a:rPr>
              <a:t> </a:t>
            </a:r>
            <a:r>
              <a:rPr lang="es-ES" sz="1700" dirty="0" err="1">
                <a:solidFill>
                  <a:schemeClr val="bg1"/>
                </a:solidFill>
              </a:rPr>
              <a:t>values</a:t>
            </a:r>
            <a:endParaRPr lang="es-ES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Overloading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Java </a:t>
            </a:r>
            <a:r>
              <a:rPr lang="es-ES" dirty="0" err="1"/>
              <a:t>we</a:t>
            </a:r>
            <a:r>
              <a:rPr lang="es-ES" dirty="0"/>
              <a:t> can define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and /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 are </a:t>
            </a:r>
            <a:r>
              <a:rPr lang="es-ES" dirty="0" err="1"/>
              <a:t>different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compiler</a:t>
            </a:r>
            <a:r>
              <a:rPr lang="es-ES" dirty="0"/>
              <a:t> decides </a:t>
            </a:r>
            <a:r>
              <a:rPr lang="es-ES" dirty="0" err="1"/>
              <a:t>which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versions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use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and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received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25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Overloading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23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230" dirty="0">
                <a:solidFill>
                  <a:srgbClr val="3333CC"/>
                </a:solidFill>
                <a:latin typeface="Courier New" charset="0"/>
              </a:rPr>
              <a:t>public class </a:t>
            </a:r>
            <a:r>
              <a:rPr lang="en-US" sz="1230" dirty="0">
                <a:latin typeface="Courier New" charset="0"/>
              </a:rPr>
              <a:t>Compare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{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/** </a:t>
            </a:r>
            <a:r>
              <a:rPr lang="es-ES" sz="1230" dirty="0" err="1">
                <a:latin typeface="Courier New" charset="0"/>
              </a:rPr>
              <a:t>Returns</a:t>
            </a:r>
            <a:r>
              <a:rPr lang="es-ES" sz="1230" dirty="0">
                <a:latin typeface="Courier New" charset="0"/>
              </a:rPr>
              <a:t> </a:t>
            </a:r>
            <a:r>
              <a:rPr lang="es-ES" sz="1230" dirty="0" err="1">
                <a:latin typeface="Courier New" charset="0"/>
              </a:rPr>
              <a:t>the</a:t>
            </a:r>
            <a:r>
              <a:rPr lang="es-ES" sz="1230" dirty="0">
                <a:latin typeface="Courier New" charset="0"/>
              </a:rPr>
              <a:t> </a:t>
            </a:r>
            <a:r>
              <a:rPr lang="es-ES" sz="1230" dirty="0" err="1">
                <a:latin typeface="Courier New" charset="0"/>
              </a:rPr>
              <a:t>biggest</a:t>
            </a:r>
            <a:r>
              <a:rPr lang="es-ES" sz="1230" dirty="0">
                <a:latin typeface="Courier New" charset="0"/>
              </a:rPr>
              <a:t> </a:t>
            </a:r>
            <a:r>
              <a:rPr lang="es-ES" sz="1230" dirty="0" err="1">
                <a:latin typeface="Courier New" charset="0"/>
              </a:rPr>
              <a:t>integer</a:t>
            </a:r>
            <a:r>
              <a:rPr lang="es-ES" sz="1230" dirty="0">
                <a:latin typeface="Courier New" charset="0"/>
              </a:rPr>
              <a:t> */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230" dirty="0">
                <a:solidFill>
                  <a:srgbClr val="3333CC"/>
                </a:solidFill>
                <a:latin typeface="Courier New" charset="0"/>
              </a:rPr>
              <a:t>public </a:t>
            </a:r>
            <a:r>
              <a:rPr lang="en-US" sz="123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n-US" sz="1230" dirty="0">
                <a:latin typeface="Courier New" charset="0"/>
              </a:rPr>
              <a:t> bigger(</a:t>
            </a:r>
            <a:r>
              <a:rPr lang="en-US" sz="1230" dirty="0" err="1">
                <a:latin typeface="Courier New" charset="0"/>
              </a:rPr>
              <a:t>int</a:t>
            </a:r>
            <a:r>
              <a:rPr lang="en-US" sz="1230" dirty="0">
                <a:latin typeface="Courier New" charset="0"/>
              </a:rPr>
              <a:t> a, </a:t>
            </a:r>
            <a:r>
              <a:rPr lang="en-US" sz="1230" dirty="0" err="1">
                <a:latin typeface="Courier New" charset="0"/>
              </a:rPr>
              <a:t>int</a:t>
            </a:r>
            <a:r>
              <a:rPr lang="en-US" sz="1230" dirty="0">
                <a:latin typeface="Courier New" charset="0"/>
              </a:rPr>
              <a:t> b) 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230" dirty="0">
                <a:latin typeface="Courier New" charset="0"/>
              </a:rPr>
              <a:t>{ 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230" dirty="0">
                <a:latin typeface="Courier New" charset="0"/>
              </a:rPr>
              <a:t>if(a &gt; b) 	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230" dirty="0">
                <a:latin typeface="Courier New" charset="0"/>
              </a:rPr>
              <a:t>	return a; 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s-ES" sz="1230" dirty="0" err="1">
                <a:latin typeface="Courier New" charset="0"/>
              </a:rPr>
              <a:t>else</a:t>
            </a:r>
            <a:r>
              <a:rPr lang="es-ES" sz="1230" dirty="0">
                <a:latin typeface="Courier New" charset="0"/>
              </a:rPr>
              <a:t> 	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	</a:t>
            </a:r>
            <a:r>
              <a:rPr lang="es-ES" sz="1230" dirty="0" err="1">
                <a:latin typeface="Courier New" charset="0"/>
              </a:rPr>
              <a:t>return</a:t>
            </a:r>
            <a:r>
              <a:rPr lang="es-ES" sz="1230" dirty="0">
                <a:latin typeface="Courier New" charset="0"/>
              </a:rPr>
              <a:t> b; 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}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/** </a:t>
            </a:r>
            <a:r>
              <a:rPr lang="es-ES" sz="1230" dirty="0" err="1">
                <a:latin typeface="Courier New" charset="0"/>
              </a:rPr>
              <a:t>Returns</a:t>
            </a:r>
            <a:r>
              <a:rPr lang="es-ES" sz="1230" dirty="0">
                <a:latin typeface="Courier New" charset="0"/>
              </a:rPr>
              <a:t> </a:t>
            </a:r>
            <a:r>
              <a:rPr lang="es-ES" sz="1230" dirty="0" err="1">
                <a:latin typeface="Courier New" charset="0"/>
              </a:rPr>
              <a:t>bigger</a:t>
            </a:r>
            <a:r>
              <a:rPr lang="es-ES" sz="1230" dirty="0">
                <a:latin typeface="Courier New" charset="0"/>
              </a:rPr>
              <a:t> </a:t>
            </a:r>
            <a:r>
              <a:rPr lang="es-ES" sz="1230" dirty="0" err="1">
                <a:latin typeface="Courier New" charset="0"/>
              </a:rPr>
              <a:t>Char</a:t>
            </a:r>
            <a:r>
              <a:rPr lang="es-ES" sz="1230" dirty="0">
                <a:latin typeface="Courier New" charset="0"/>
              </a:rPr>
              <a:t> */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230" dirty="0">
                <a:solidFill>
                  <a:srgbClr val="3333CC"/>
                </a:solidFill>
                <a:latin typeface="Courier New" charset="0"/>
              </a:rPr>
              <a:t>public char</a:t>
            </a:r>
            <a:r>
              <a:rPr lang="en-US" sz="1230" dirty="0">
                <a:latin typeface="Courier New" charset="0"/>
              </a:rPr>
              <a:t> bigger(char a, char b) 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230" dirty="0">
                <a:latin typeface="Courier New" charset="0"/>
              </a:rPr>
              <a:t>{ 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230" dirty="0">
                <a:latin typeface="Courier New" charset="0"/>
              </a:rPr>
              <a:t>if(a &gt; b) 	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230" dirty="0">
                <a:latin typeface="Courier New" charset="0"/>
              </a:rPr>
              <a:t>	return a; 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s-ES" sz="1230" dirty="0" err="1">
                <a:latin typeface="Courier New" charset="0"/>
              </a:rPr>
              <a:t>else</a:t>
            </a:r>
            <a:r>
              <a:rPr lang="es-ES" sz="1230" dirty="0">
                <a:latin typeface="Courier New" charset="0"/>
              </a:rPr>
              <a:t> 	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	</a:t>
            </a:r>
            <a:r>
              <a:rPr lang="es-ES" sz="1230" dirty="0" err="1">
                <a:latin typeface="Courier New" charset="0"/>
              </a:rPr>
              <a:t>return</a:t>
            </a:r>
            <a:r>
              <a:rPr lang="es-ES" sz="1230" dirty="0">
                <a:latin typeface="Courier New" charset="0"/>
              </a:rPr>
              <a:t> b; 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}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/** </a:t>
            </a:r>
            <a:r>
              <a:rPr lang="es-ES" sz="1230" dirty="0" err="1">
                <a:latin typeface="Courier New" charset="0"/>
              </a:rPr>
              <a:t>Returns</a:t>
            </a:r>
            <a:r>
              <a:rPr lang="es-ES" sz="1230" dirty="0">
                <a:latin typeface="Courier New" charset="0"/>
              </a:rPr>
              <a:t> </a:t>
            </a:r>
            <a:r>
              <a:rPr lang="es-ES" sz="1230" dirty="0" err="1">
                <a:latin typeface="Courier New" charset="0"/>
              </a:rPr>
              <a:t>bigger</a:t>
            </a:r>
            <a:r>
              <a:rPr lang="es-ES" sz="1230" dirty="0">
                <a:latin typeface="Courier New" charset="0"/>
              </a:rPr>
              <a:t> </a:t>
            </a:r>
            <a:r>
              <a:rPr lang="es-ES" sz="1230" dirty="0" err="1">
                <a:latin typeface="Courier New" charset="0"/>
              </a:rPr>
              <a:t>double</a:t>
            </a:r>
            <a:r>
              <a:rPr lang="es-ES" sz="1230" dirty="0">
                <a:latin typeface="Courier New" charset="0"/>
              </a:rPr>
              <a:t> */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230" dirty="0">
                <a:solidFill>
                  <a:srgbClr val="3333CC"/>
                </a:solidFill>
                <a:latin typeface="Courier New" charset="0"/>
              </a:rPr>
              <a:t>public double</a:t>
            </a:r>
            <a:r>
              <a:rPr lang="en-US" sz="1230" dirty="0">
                <a:latin typeface="Courier New" charset="0"/>
              </a:rPr>
              <a:t> bigger(double a, double b) 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230" dirty="0">
                <a:latin typeface="Courier New" charset="0"/>
              </a:rPr>
              <a:t>{ 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230" dirty="0">
                <a:latin typeface="Courier New" charset="0"/>
              </a:rPr>
              <a:t>if(a &gt; b) 	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230" dirty="0">
                <a:latin typeface="Courier New" charset="0"/>
              </a:rPr>
              <a:t>	return a; 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s-ES" sz="1230" dirty="0" err="1">
                <a:latin typeface="Courier New" charset="0"/>
              </a:rPr>
              <a:t>else</a:t>
            </a:r>
            <a:r>
              <a:rPr lang="es-ES" sz="1230" dirty="0">
                <a:latin typeface="Courier New" charset="0"/>
              </a:rPr>
              <a:t> 			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	</a:t>
            </a:r>
            <a:r>
              <a:rPr lang="es-ES" sz="1230" dirty="0" err="1">
                <a:latin typeface="Courier New" charset="0"/>
              </a:rPr>
              <a:t>return</a:t>
            </a:r>
            <a:r>
              <a:rPr lang="es-ES" sz="1230" dirty="0">
                <a:latin typeface="Courier New" charset="0"/>
              </a:rPr>
              <a:t> b;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30" dirty="0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991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Overloading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23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s-E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s-ES" dirty="0" smtClean="0"/>
              <a:t>And </a:t>
            </a:r>
            <a:r>
              <a:rPr lang="es-ES" dirty="0" err="1"/>
              <a:t>we</a:t>
            </a:r>
            <a:r>
              <a:rPr lang="es-ES" dirty="0"/>
              <a:t> can use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:</a:t>
            </a:r>
            <a:endParaRPr lang="en-US" dirty="0"/>
          </a:p>
          <a:p>
            <a:pPr>
              <a:lnSpc>
                <a:spcPct val="80000"/>
              </a:lnSpc>
              <a:buNone/>
            </a:pPr>
            <a:endParaRPr lang="en-US" sz="19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n-US" sz="1900" dirty="0">
                <a:latin typeface="Courier New" pitchFamily="49" charset="0"/>
              </a:rPr>
              <a:t> Main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static void </a:t>
            </a:r>
            <a:r>
              <a:rPr lang="en-US" sz="1900" dirty="0">
                <a:latin typeface="Courier New" pitchFamily="49" charset="0"/>
              </a:rPr>
              <a:t>main (String </a:t>
            </a:r>
            <a:r>
              <a:rPr lang="en-US" sz="1900" dirty="0" err="1">
                <a:latin typeface="Courier New" pitchFamily="49" charset="0"/>
              </a:rPr>
              <a:t>args</a:t>
            </a:r>
            <a:r>
              <a:rPr lang="en-US" sz="1900" dirty="0">
                <a:latin typeface="Courier New" pitchFamily="49" charset="0"/>
              </a:rPr>
              <a:t>[])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Compare </a:t>
            </a:r>
            <a:r>
              <a:rPr lang="es-ES" sz="1900" dirty="0" err="1">
                <a:latin typeface="Courier New" pitchFamily="49" charset="0"/>
              </a:rPr>
              <a:t>compare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Compare ();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m = </a:t>
            </a:r>
            <a:r>
              <a:rPr lang="es-ES" sz="1900" dirty="0" err="1">
                <a:latin typeface="Courier New" pitchFamily="49" charset="0"/>
              </a:rPr>
              <a:t>compare.bigger</a:t>
            </a:r>
            <a:r>
              <a:rPr lang="es-ES" sz="1900" dirty="0">
                <a:latin typeface="Courier New" pitchFamily="49" charset="0"/>
              </a:rPr>
              <a:t> (1,2);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char</a:t>
            </a:r>
            <a:r>
              <a:rPr lang="es-ES" sz="1900" dirty="0">
                <a:latin typeface="Courier New" pitchFamily="49" charset="0"/>
              </a:rPr>
              <a:t> c = </a:t>
            </a:r>
            <a:r>
              <a:rPr lang="es-ES" sz="1900" dirty="0" err="1">
                <a:latin typeface="Courier New" pitchFamily="49" charset="0"/>
              </a:rPr>
              <a:t>compare.bigger</a:t>
            </a:r>
            <a:r>
              <a:rPr lang="es-ES" sz="1900" dirty="0">
                <a:latin typeface="Courier New" pitchFamily="49" charset="0"/>
              </a:rPr>
              <a:t> ('</a:t>
            </a:r>
            <a:r>
              <a:rPr lang="es-ES" sz="1900" dirty="0" err="1">
                <a:latin typeface="Courier New" pitchFamily="49" charset="0"/>
              </a:rPr>
              <a:t>a','z</a:t>
            </a:r>
            <a:r>
              <a:rPr lang="es-ES" sz="1900" dirty="0">
                <a:latin typeface="Courier New" pitchFamily="49" charset="0"/>
              </a:rPr>
              <a:t>');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double</a:t>
            </a:r>
            <a:r>
              <a:rPr lang="es-ES" sz="1900" dirty="0">
                <a:latin typeface="Courier New" pitchFamily="49" charset="0"/>
              </a:rPr>
              <a:t> d = </a:t>
            </a:r>
            <a:r>
              <a:rPr lang="es-ES" sz="1900" dirty="0" err="1">
                <a:latin typeface="Courier New" pitchFamily="49" charset="0"/>
              </a:rPr>
              <a:t>compare.bigger</a:t>
            </a:r>
            <a:r>
              <a:rPr lang="es-ES" sz="1900" dirty="0">
                <a:latin typeface="Courier New" pitchFamily="49" charset="0"/>
              </a:rPr>
              <a:t> (0.5,3.33);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93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Overloading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(iv)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23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s-ES" dirty="0" smtClean="0"/>
          </a:p>
          <a:p>
            <a:r>
              <a:rPr lang="es-ES" dirty="0" err="1"/>
              <a:t>Overloading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thinking</a:t>
            </a:r>
            <a:r>
              <a:rPr lang="es-ES" dirty="0"/>
              <a:t> of new </a:t>
            </a:r>
            <a:r>
              <a:rPr lang="es-ES" dirty="0" err="1"/>
              <a:t>names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performs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though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receives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This</a:t>
            </a:r>
            <a:r>
              <a:rPr lang="es-ES" dirty="0"/>
              <a:t> concept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serves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define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constructors</a:t>
            </a:r>
            <a:r>
              <a:rPr lang="es-ES" dirty="0"/>
              <a:t>, so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optionally</a:t>
            </a:r>
            <a:r>
              <a:rPr lang="es-ES" dirty="0"/>
              <a:t> </a:t>
            </a:r>
            <a:r>
              <a:rPr lang="es-ES" dirty="0" err="1"/>
              <a:t>provide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9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Overloading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constructors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23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" dirty="0" err="1" smtClean="0"/>
              <a:t>Avoid</a:t>
            </a:r>
            <a:r>
              <a:rPr lang="es-ES" dirty="0" smtClean="0"/>
              <a:t> </a:t>
            </a:r>
            <a:r>
              <a:rPr lang="es-ES" dirty="0" err="1"/>
              <a:t>duplicated</a:t>
            </a:r>
            <a:r>
              <a:rPr lang="es-ES" dirty="0"/>
              <a:t> </a:t>
            </a:r>
            <a:r>
              <a:rPr lang="es-ES" dirty="0" err="1"/>
              <a:t>initialization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</a:t>
            </a:r>
            <a:r>
              <a:rPr lang="es-ES" dirty="0" err="1"/>
              <a:t>provide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	</a:t>
            </a:r>
          </a:p>
          <a:p>
            <a:pPr>
              <a:lnSpc>
                <a:spcPct val="80000"/>
              </a:lnSpc>
              <a:buNone/>
            </a:pPr>
            <a:endParaRPr lang="es-ES" sz="12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s-ES" sz="115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2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2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200" dirty="0"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Rectangle</a:t>
            </a:r>
            <a:endParaRPr lang="es-ES" sz="1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200" dirty="0">
                <a:latin typeface="Courier New" pitchFamily="49" charset="0"/>
              </a:rPr>
              <a:t> {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>
                <a:latin typeface="Courier New" pitchFamily="49" charset="0"/>
              </a:rPr>
              <a:t>x, y;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200" dirty="0"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width</a:t>
            </a:r>
            <a:r>
              <a:rPr lang="es-ES" sz="1200" dirty="0">
                <a:latin typeface="Courier New" pitchFamily="49" charset="0"/>
              </a:rPr>
              <a:t>, </a:t>
            </a:r>
            <a:r>
              <a:rPr lang="es-ES" sz="1200" dirty="0" err="1">
                <a:latin typeface="Courier New" pitchFamily="49" charset="0"/>
              </a:rPr>
              <a:t>height</a:t>
            </a:r>
            <a:r>
              <a:rPr lang="es-ES" sz="1200" dirty="0">
                <a:latin typeface="Courier New" pitchFamily="49" charset="0"/>
              </a:rPr>
              <a:t>;	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200" dirty="0"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Rectangle</a:t>
            </a:r>
            <a:r>
              <a:rPr lang="es-ES" sz="1200" dirty="0">
                <a:latin typeface="Courier New" pitchFamily="49" charset="0"/>
              </a:rPr>
              <a:t>() 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20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200" dirty="0" err="1">
                <a:latin typeface="Courier New" pitchFamily="49" charset="0"/>
              </a:rPr>
              <a:t>this</a:t>
            </a:r>
            <a:r>
              <a:rPr lang="es-ES" sz="1200" dirty="0">
                <a:latin typeface="Courier New" pitchFamily="49" charset="0"/>
              </a:rPr>
              <a:t>(0, 0, 0, 0);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200" dirty="0">
                <a:latin typeface="Courier New" pitchFamily="49" charset="0"/>
              </a:rPr>
              <a:t>}		</a:t>
            </a:r>
          </a:p>
          <a:p>
            <a:pPr lvl="1">
              <a:lnSpc>
                <a:spcPct val="80000"/>
              </a:lnSpc>
              <a:buNone/>
            </a:pPr>
            <a:endParaRPr lang="es-ES" sz="12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200" dirty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</a:rPr>
              <a:t> Rectangle(</a:t>
            </a: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width, </a:t>
            </a: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height) 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20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200" dirty="0">
                <a:latin typeface="Courier New" pitchFamily="49" charset="0"/>
              </a:rPr>
              <a:t>this(0, 0, width, height);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200" dirty="0">
                <a:latin typeface="Courier New" pitchFamily="49" charset="0"/>
              </a:rPr>
              <a:t>}		</a:t>
            </a:r>
          </a:p>
          <a:p>
            <a:pPr lvl="1">
              <a:lnSpc>
                <a:spcPct val="80000"/>
              </a:lnSpc>
              <a:buNone/>
            </a:pPr>
            <a:endParaRPr lang="en-US" sz="12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200" dirty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</a:rPr>
              <a:t> Rectangle(</a:t>
            </a: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x,</a:t>
            </a:r>
            <a:r>
              <a:rPr lang="en-U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y, </a:t>
            </a: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width, </a:t>
            </a: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height)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200" dirty="0">
                <a:latin typeface="Courier New" pitchFamily="49" charset="0"/>
              </a:rPr>
              <a:t>{					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n-US" sz="1200" dirty="0" err="1">
                <a:latin typeface="Courier New" pitchFamily="49" charset="0"/>
              </a:rPr>
              <a:t>.x</a:t>
            </a:r>
            <a:r>
              <a:rPr lang="en-US" sz="1200" dirty="0">
                <a:latin typeface="Courier New" pitchFamily="49" charset="0"/>
              </a:rPr>
              <a:t> = x;		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n-US" sz="1200" dirty="0" err="1">
                <a:latin typeface="Courier New" pitchFamily="49" charset="0"/>
              </a:rPr>
              <a:t>.y</a:t>
            </a:r>
            <a:r>
              <a:rPr lang="en-US" sz="1200" dirty="0">
                <a:latin typeface="Courier New" pitchFamily="49" charset="0"/>
              </a:rPr>
              <a:t> = y;		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n-US" sz="1200" dirty="0" err="1">
                <a:latin typeface="Courier New" pitchFamily="49" charset="0"/>
              </a:rPr>
              <a:t>.width</a:t>
            </a:r>
            <a:r>
              <a:rPr lang="en-US" sz="1200" dirty="0">
                <a:latin typeface="Courier New" pitchFamily="49" charset="0"/>
              </a:rPr>
              <a:t> = width;		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2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n-US" sz="1200" dirty="0" err="1">
                <a:latin typeface="Courier New" pitchFamily="49" charset="0"/>
              </a:rPr>
              <a:t>.height</a:t>
            </a:r>
            <a:r>
              <a:rPr lang="en-US" sz="1200" dirty="0">
                <a:latin typeface="Courier New" pitchFamily="49" charset="0"/>
              </a:rPr>
              <a:t> = height;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2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200" dirty="0">
                <a:latin typeface="Courier New" pitchFamily="49" charset="0"/>
              </a:rPr>
              <a:t>}</a:t>
            </a:r>
            <a:endParaRPr lang="es-ES" sz="1200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 flipV="1">
            <a:off x="6598096" y="2209800"/>
            <a:ext cx="2286000" cy="1295400"/>
          </a:xfrm>
          <a:prstGeom prst="wedgeEllipseCallout">
            <a:avLst>
              <a:gd name="adj1" fmla="val -130972"/>
              <a:gd name="adj2" fmla="val -123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endParaRPr lang="en-US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 rot="10800000">
            <a:off x="6521896" y="2971800"/>
            <a:ext cx="1828800" cy="3657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925 h 21600"/>
              <a:gd name="T14" fmla="*/ 20313 w 21600"/>
              <a:gd name="T15" fmla="*/ 723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821" y="0"/>
                </a:lnTo>
                <a:lnTo>
                  <a:pt x="14821" y="4925"/>
                </a:lnTo>
                <a:lnTo>
                  <a:pt x="12427" y="4925"/>
                </a:lnTo>
                <a:cubicBezTo>
                  <a:pt x="5564" y="4925"/>
                  <a:pt x="0" y="8163"/>
                  <a:pt x="0" y="12158"/>
                </a:cubicBezTo>
                <a:lnTo>
                  <a:pt x="0" y="21600"/>
                </a:lnTo>
                <a:lnTo>
                  <a:pt x="2359" y="21600"/>
                </a:lnTo>
                <a:lnTo>
                  <a:pt x="2359" y="12158"/>
                </a:lnTo>
                <a:cubicBezTo>
                  <a:pt x="2359" y="9438"/>
                  <a:pt x="6867" y="7233"/>
                  <a:pt x="12427" y="7233"/>
                </a:cubicBezTo>
                <a:lnTo>
                  <a:pt x="14821" y="7233"/>
                </a:lnTo>
                <a:lnTo>
                  <a:pt x="14821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521896" y="2209800"/>
            <a:ext cx="2514600" cy="1038225"/>
          </a:xfrm>
          <a:prstGeom prst="wedgeEllipseCallout">
            <a:avLst>
              <a:gd name="adj1" fmla="val -156440"/>
              <a:gd name="adj2" fmla="val 496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400" dirty="0" err="1">
                <a:solidFill>
                  <a:schemeClr val="bg1"/>
                </a:solidFill>
              </a:rPr>
              <a:t>Parameters</a:t>
            </a:r>
            <a:r>
              <a:rPr lang="es-ES" sz="1400" dirty="0">
                <a:solidFill>
                  <a:schemeClr val="bg1"/>
                </a:solidFill>
              </a:rPr>
              <a:t> define </a:t>
            </a:r>
            <a:r>
              <a:rPr lang="es-ES" sz="1400" dirty="0" err="1">
                <a:solidFill>
                  <a:schemeClr val="bg1"/>
                </a:solidFill>
              </a:rPr>
              <a:t>which</a:t>
            </a:r>
            <a:r>
              <a:rPr lang="es-ES" sz="1400" dirty="0">
                <a:solidFill>
                  <a:schemeClr val="bg1"/>
                </a:solidFill>
              </a:rPr>
              <a:t> constructor </a:t>
            </a:r>
            <a:r>
              <a:rPr lang="es-ES" sz="1400" dirty="0" err="1">
                <a:solidFill>
                  <a:schemeClr val="bg1"/>
                </a:solidFill>
              </a:rPr>
              <a:t>I</a:t>
            </a:r>
            <a:r>
              <a:rPr lang="es-ES" altLang="es-ES" sz="1400" dirty="0" err="1">
                <a:solidFill>
                  <a:schemeClr val="bg1"/>
                </a:solidFill>
              </a:rPr>
              <a:t>’</a:t>
            </a:r>
            <a:r>
              <a:rPr lang="es-ES" sz="1400" dirty="0" err="1">
                <a:solidFill>
                  <a:schemeClr val="bg1"/>
                </a:solidFill>
              </a:rPr>
              <a:t>m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using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Overloading</a:t>
            </a:r>
            <a:r>
              <a:rPr lang="es-ES" sz="3000" cap="all" dirty="0" smtClean="0">
                <a:latin typeface="Nexa Bold" pitchFamily="50" charset="0"/>
              </a:rPr>
              <a:t> a </a:t>
            </a:r>
            <a:r>
              <a:rPr lang="es-ES" sz="3000" cap="all" dirty="0" err="1" smtClean="0">
                <a:latin typeface="Nexa Bold" pitchFamily="50" charset="0"/>
              </a:rPr>
              <a:t>frequent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mistake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230" dirty="0" smtClean="0">
              <a:solidFill>
                <a:srgbClr val="000000"/>
              </a:solidFill>
              <a:latin typeface="Calibri" charset="0"/>
            </a:endParaRPr>
          </a:p>
          <a:p>
            <a:endParaRPr lang="es-ES" dirty="0" smtClean="0"/>
          </a:p>
          <a:p>
            <a:r>
              <a:rPr lang="es-ES" dirty="0" err="1" smtClean="0"/>
              <a:t>Overloading</a:t>
            </a:r>
            <a:r>
              <a:rPr lang="es-ES" dirty="0" smtClean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differentiate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set of </a:t>
            </a:r>
            <a:r>
              <a:rPr lang="es-ES" dirty="0" err="1"/>
              <a:t>parameters</a:t>
            </a:r>
            <a:r>
              <a:rPr lang="es-ES" dirty="0"/>
              <a:t>.</a:t>
            </a:r>
          </a:p>
          <a:p>
            <a:endParaRPr lang="es-ES" b="1" dirty="0" smtClean="0"/>
          </a:p>
          <a:p>
            <a:r>
              <a:rPr lang="es-ES" b="1" dirty="0" smtClean="0"/>
              <a:t>No </a:t>
            </a:r>
            <a:r>
              <a:rPr lang="es-ES" b="1" dirty="0" err="1"/>
              <a:t>matter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b="1" dirty="0" err="1"/>
              <a:t>value</a:t>
            </a:r>
            <a:r>
              <a:rPr lang="es-ES" b="1" dirty="0"/>
              <a:t> of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r>
              <a:rPr lang="es-ES" b="1" dirty="0"/>
              <a:t>,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latter</a:t>
            </a:r>
            <a:r>
              <a:rPr lang="es-ES" b="1" dirty="0"/>
              <a:t> </a:t>
            </a:r>
            <a:r>
              <a:rPr lang="es-ES" b="1" dirty="0" err="1"/>
              <a:t>does</a:t>
            </a:r>
            <a:r>
              <a:rPr lang="es-ES" b="1" dirty="0"/>
              <a:t> </a:t>
            </a: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serve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differentiate</a:t>
            </a:r>
            <a:r>
              <a:rPr lang="es-ES" b="1" dirty="0"/>
              <a:t> </a:t>
            </a:r>
            <a:r>
              <a:rPr lang="es-ES" b="1" dirty="0" err="1"/>
              <a:t>one</a:t>
            </a:r>
            <a:r>
              <a:rPr lang="es-ES" b="1" dirty="0"/>
              <a:t> </a:t>
            </a:r>
            <a:r>
              <a:rPr lang="es-ES" b="1" dirty="0" err="1"/>
              <a:t>overloaded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r>
              <a:rPr lang="es-ES" b="1" dirty="0"/>
              <a:t> </a:t>
            </a:r>
            <a:r>
              <a:rPr lang="es-ES" b="1" dirty="0" err="1"/>
              <a:t>from</a:t>
            </a:r>
            <a:r>
              <a:rPr lang="es-ES" b="1" dirty="0"/>
              <a:t> </a:t>
            </a:r>
            <a:r>
              <a:rPr lang="es-ES" b="1" dirty="0" err="1"/>
              <a:t>another</a:t>
            </a:r>
            <a:r>
              <a:rPr lang="es-ES" b="1" dirty="0"/>
              <a:t>, so </a:t>
            </a:r>
            <a:r>
              <a:rPr lang="es-ES" b="1" dirty="0" err="1"/>
              <a:t>this</a:t>
            </a:r>
            <a:r>
              <a:rPr lang="es-ES" b="1" dirty="0"/>
              <a:t> </a:t>
            </a:r>
            <a:r>
              <a:rPr lang="es-ES" b="1" dirty="0" err="1"/>
              <a:t>code</a:t>
            </a:r>
            <a:r>
              <a:rPr lang="es-ES" b="1" dirty="0"/>
              <a:t> </a:t>
            </a:r>
            <a:r>
              <a:rPr lang="es-ES" b="1" dirty="0" err="1"/>
              <a:t>will</a:t>
            </a:r>
            <a:r>
              <a:rPr lang="es-ES" b="1" dirty="0"/>
              <a:t> </a:t>
            </a:r>
            <a:r>
              <a:rPr lang="es-ES" b="1" dirty="0" err="1"/>
              <a:t>fail</a:t>
            </a:r>
            <a:r>
              <a:rPr lang="es-ES" dirty="0"/>
              <a:t>. </a:t>
            </a:r>
          </a:p>
          <a:p>
            <a:pPr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2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Overloading</a:t>
            </a:r>
            <a:r>
              <a:rPr lang="es-ES" sz="3000" cap="all" dirty="0" smtClean="0">
                <a:latin typeface="Nexa Bold" pitchFamily="50" charset="0"/>
              </a:rPr>
              <a:t> a </a:t>
            </a:r>
            <a:r>
              <a:rPr lang="es-ES" sz="3000" cap="all" dirty="0" err="1" smtClean="0">
                <a:latin typeface="Nexa Bold" pitchFamily="50" charset="0"/>
              </a:rPr>
              <a:t>frequent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mistake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9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endParaRPr lang="es-ES" sz="19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 smtClean="0">
                <a:latin typeface="Courier New" pitchFamily="49" charset="0"/>
              </a:rPr>
              <a:t>/** </a:t>
            </a:r>
            <a:r>
              <a:rPr lang="es-ES" sz="1900" dirty="0" err="1">
                <a:latin typeface="Courier New" pitchFamily="49" charset="0"/>
              </a:rPr>
              <a:t>Adding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two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integers</a:t>
            </a:r>
            <a:r>
              <a:rPr lang="es-ES" sz="1900" dirty="0"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sum (</a:t>
            </a:r>
            <a:r>
              <a:rPr lang="en-US" sz="1900" dirty="0" err="1"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a,int</a:t>
            </a:r>
            <a:r>
              <a:rPr lang="en-US" sz="1900" dirty="0">
                <a:latin typeface="Courier New" pitchFamily="49" charset="0"/>
              </a:rPr>
              <a:t> b)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 	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latin typeface="Courier New" pitchFamily="49" charset="0"/>
              </a:rPr>
              <a:t>return</a:t>
            </a:r>
            <a:r>
              <a:rPr lang="es-ES" sz="1900" dirty="0">
                <a:latin typeface="Courier New" pitchFamily="49" charset="0"/>
              </a:rPr>
              <a:t> a + b;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s-ES" sz="1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/** </a:t>
            </a:r>
            <a:r>
              <a:rPr lang="es-ES" sz="1900" dirty="0" err="1">
                <a:latin typeface="Courier New" pitchFamily="49" charset="0"/>
              </a:rPr>
              <a:t>Adding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two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integers</a:t>
            </a:r>
            <a:r>
              <a:rPr lang="es-ES" sz="1900" dirty="0"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double</a:t>
            </a:r>
            <a:r>
              <a:rPr lang="en-US" sz="1900" dirty="0">
                <a:latin typeface="Courier New" pitchFamily="49" charset="0"/>
              </a:rPr>
              <a:t> sum (</a:t>
            </a:r>
            <a:r>
              <a:rPr lang="en-US" sz="1900" dirty="0" err="1"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a,int</a:t>
            </a:r>
            <a:r>
              <a:rPr lang="en-US" sz="1900" dirty="0">
                <a:latin typeface="Courier New" pitchFamily="49" charset="0"/>
              </a:rPr>
              <a:t> b)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 	</a:t>
            </a:r>
            <a:r>
              <a:rPr lang="es-ES" sz="1900" dirty="0" err="1">
                <a:latin typeface="Courier New" pitchFamily="49" charset="0"/>
              </a:rPr>
              <a:t>return</a:t>
            </a:r>
            <a:r>
              <a:rPr lang="es-ES" sz="1900" dirty="0">
                <a:latin typeface="Courier New" pitchFamily="49" charset="0"/>
              </a:rPr>
              <a:t> a + b;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</a:pPr>
            <a:endParaRPr lang="es-ES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b="1" dirty="0" err="1"/>
              <a:t>This</a:t>
            </a:r>
            <a:r>
              <a:rPr lang="es-ES" b="1" dirty="0"/>
              <a:t> produces </a:t>
            </a:r>
            <a:r>
              <a:rPr lang="es-ES" b="1" dirty="0" err="1"/>
              <a:t>an</a:t>
            </a:r>
            <a:r>
              <a:rPr lang="es-ES" b="1" dirty="0"/>
              <a:t> error</a:t>
            </a:r>
          </a:p>
          <a:p>
            <a:pPr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4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EXERCISING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PRACTISE 3</a:t>
            </a:r>
            <a:endParaRPr lang="es-AR" sz="4600" b="1" dirty="0" smtClean="0">
              <a:solidFill>
                <a:srgbClr val="146E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12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Content </a:t>
            </a:r>
            <a:r>
              <a:rPr lang="es-ES" sz="3000" cap="all" dirty="0" err="1" smtClean="0">
                <a:latin typeface="Nexa Bold" pitchFamily="50" charset="0"/>
              </a:rPr>
              <a:t>according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to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Variables of a </a:t>
            </a:r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</a:t>
            </a:r>
            <a:endParaRPr lang="es-ES" b="1" dirty="0"/>
          </a:p>
          <a:p>
            <a:pPr lvl="1"/>
            <a:r>
              <a:rPr lang="es-ES" b="1" dirty="0" err="1"/>
              <a:t>Their</a:t>
            </a:r>
            <a:r>
              <a:rPr lang="es-ES" b="1" dirty="0"/>
              <a:t> </a:t>
            </a:r>
            <a:r>
              <a:rPr lang="es-ES" b="1" dirty="0" err="1"/>
              <a:t>value</a:t>
            </a:r>
            <a:r>
              <a:rPr lang="es-ES" b="1" dirty="0"/>
              <a:t> </a:t>
            </a:r>
            <a:r>
              <a:rPr lang="es-ES" b="1" dirty="0" err="1"/>
              <a:t>directly</a:t>
            </a:r>
            <a:r>
              <a:rPr lang="es-ES" b="1" dirty="0"/>
              <a:t> </a:t>
            </a:r>
            <a:r>
              <a:rPr lang="es-ES" b="1" dirty="0" err="1"/>
              <a:t>represents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data </a:t>
            </a:r>
            <a:r>
              <a:rPr lang="es-ES" b="1" dirty="0" err="1"/>
              <a:t>they</a:t>
            </a:r>
            <a:r>
              <a:rPr lang="es-ES" b="1" dirty="0"/>
              <a:t> are </a:t>
            </a:r>
            <a:r>
              <a:rPr lang="es-ES" b="1" dirty="0" err="1"/>
              <a:t>storing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Value</a:t>
            </a:r>
            <a:r>
              <a:rPr lang="es-ES" dirty="0"/>
              <a:t> Variables</a:t>
            </a:r>
          </a:p>
          <a:p>
            <a:endParaRPr lang="es-ES" dirty="0" smtClean="0"/>
          </a:p>
          <a:p>
            <a:r>
              <a:rPr lang="es-ES" dirty="0" smtClean="0"/>
              <a:t>Variables </a:t>
            </a:r>
            <a:r>
              <a:rPr lang="es-ES" dirty="0"/>
              <a:t>of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endParaRPr lang="es-ES" dirty="0"/>
          </a:p>
          <a:p>
            <a:pPr lvl="1"/>
            <a:r>
              <a:rPr lang="es-ES" b="1" dirty="0" err="1"/>
              <a:t>Its</a:t>
            </a:r>
            <a:r>
              <a:rPr lang="es-ES" b="1" dirty="0"/>
              <a:t> </a:t>
            </a:r>
            <a:r>
              <a:rPr lang="es-ES" b="1" dirty="0" err="1"/>
              <a:t>value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a </a:t>
            </a:r>
            <a:r>
              <a:rPr lang="es-ES" b="1" dirty="0" err="1"/>
              <a:t>reference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anobject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36793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Expressions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by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</a:t>
            </a:r>
            <a:r>
              <a:rPr lang="es-ES" dirty="0" err="1"/>
              <a:t>turn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expressions</a:t>
            </a:r>
            <a:r>
              <a:rPr lang="es-ES" dirty="0"/>
              <a:t> can be </a:t>
            </a:r>
            <a:r>
              <a:rPr lang="es-ES" dirty="0" err="1"/>
              <a:t>classified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evaluating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  <a:p>
            <a:pPr lvl="2"/>
            <a:r>
              <a:rPr lang="es-ES" dirty="0"/>
              <a:t>Variables, </a:t>
            </a:r>
            <a:r>
              <a:rPr lang="es-ES" dirty="0" err="1"/>
              <a:t>Constants</a:t>
            </a:r>
            <a:r>
              <a:rPr lang="es-ES" dirty="0"/>
              <a:t>, </a:t>
            </a:r>
            <a:r>
              <a:rPr lang="es-ES" dirty="0" err="1"/>
              <a:t>Literals</a:t>
            </a:r>
            <a:r>
              <a:rPr lang="es-ES" dirty="0"/>
              <a:t> (of a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primitive</a:t>
            </a:r>
            <a:r>
              <a:rPr lang="es-ES" dirty="0"/>
              <a:t> data)</a:t>
            </a:r>
          </a:p>
          <a:p>
            <a:pPr lvl="2"/>
            <a:r>
              <a:rPr lang="es-ES" dirty="0" err="1"/>
              <a:t>Invocations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returns</a:t>
            </a:r>
            <a:endParaRPr lang="es-ES" dirty="0"/>
          </a:p>
          <a:p>
            <a:pPr lvl="2"/>
            <a:r>
              <a:rPr lang="es-ES" dirty="0" err="1"/>
              <a:t>Combination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above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s-ES" dirty="0"/>
          </a:p>
          <a:p>
            <a:pPr lvl="1"/>
            <a:r>
              <a:rPr lang="es-ES" dirty="0"/>
              <a:t>Reference</a:t>
            </a:r>
          </a:p>
          <a:p>
            <a:pPr lvl="2"/>
            <a:r>
              <a:rPr lang="es-ES" dirty="0"/>
              <a:t>Variables, </a:t>
            </a:r>
            <a:r>
              <a:rPr lang="es-ES" dirty="0" err="1"/>
              <a:t>Constants</a:t>
            </a:r>
            <a:r>
              <a:rPr lang="es-ES" dirty="0"/>
              <a:t>, </a:t>
            </a:r>
            <a:r>
              <a:rPr lang="es-ES" dirty="0" err="1"/>
              <a:t>Literals</a:t>
            </a:r>
            <a:r>
              <a:rPr lang="es-ES" dirty="0"/>
              <a:t> (of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)</a:t>
            </a:r>
          </a:p>
          <a:p>
            <a:pPr lvl="2"/>
            <a:r>
              <a:rPr lang="es-ES" dirty="0" err="1"/>
              <a:t>Invocations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of a </a:t>
            </a:r>
            <a:r>
              <a:rPr lang="es-ES" dirty="0" err="1"/>
              <a:t>class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1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assignment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&lt;variable&gt; = &lt;</a:t>
            </a:r>
            <a:r>
              <a:rPr lang="es-ES" dirty="0" err="1"/>
              <a:t>expression</a:t>
            </a:r>
            <a:r>
              <a:rPr lang="es-ES" dirty="0"/>
              <a:t>&gt;</a:t>
            </a:r>
            <a:br>
              <a:rPr lang="es-ES" dirty="0"/>
            </a:b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of </a:t>
            </a:r>
            <a:r>
              <a:rPr lang="es-ES" dirty="0" err="1"/>
              <a:t>evaluating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copied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variable.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variable and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of a compatible </a:t>
            </a:r>
            <a:r>
              <a:rPr lang="es-ES" dirty="0" err="1"/>
              <a:t>type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assignment</a:t>
            </a:r>
            <a:r>
              <a:rPr lang="es-ES" dirty="0"/>
              <a:t> of </a:t>
            </a:r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"</a:t>
            </a:r>
            <a:r>
              <a:rPr lang="es-ES" dirty="0" err="1"/>
              <a:t>different</a:t>
            </a:r>
            <a:r>
              <a:rPr lang="es-ES" dirty="0"/>
              <a:t>"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 of </a:t>
            </a:r>
            <a:r>
              <a:rPr lang="es-ES" dirty="0" err="1"/>
              <a:t>references</a:t>
            </a:r>
            <a:r>
              <a:rPr lang="es-ES" altLang="ja-JP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02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Assigning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primitive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i1,i2;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i1 = 5;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i2 = i1;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i2 = 0;</a:t>
            </a:r>
          </a:p>
          <a:p>
            <a:pPr>
              <a:lnSpc>
                <a:spcPct val="90000"/>
              </a:lnSpc>
              <a:buNone/>
            </a:pPr>
            <a:endParaRPr lang="es-E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ES" dirty="0"/>
              <a:t>I1 and i2, are </a:t>
            </a:r>
            <a:r>
              <a:rPr lang="es-ES" dirty="0" err="1"/>
              <a:t>two</a:t>
            </a:r>
            <a:r>
              <a:rPr lang="es-ES" dirty="0"/>
              <a:t> variables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. 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i1 has a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copied</a:t>
            </a:r>
            <a:r>
              <a:rPr lang="es-ES" dirty="0"/>
              <a:t> in i2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: i1 and i2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are </a:t>
            </a:r>
            <a:r>
              <a:rPr lang="es-ES" dirty="0" err="1"/>
              <a:t>still</a:t>
            </a:r>
            <a:r>
              <a:rPr lang="es-ES" dirty="0"/>
              <a:t> 2 </a:t>
            </a:r>
            <a:r>
              <a:rPr lang="es-ES" dirty="0" err="1"/>
              <a:t>different</a:t>
            </a:r>
            <a:r>
              <a:rPr lang="es-ES" dirty="0"/>
              <a:t> variables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them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unaltered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3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Assigning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reference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1900" dirty="0" err="1">
                <a:latin typeface="Courier New" pitchFamily="49" charset="0"/>
              </a:rPr>
              <a:t>Thing</a:t>
            </a:r>
            <a:r>
              <a:rPr lang="es-ES" sz="1900" dirty="0">
                <a:latin typeface="Courier New" pitchFamily="49" charset="0"/>
              </a:rPr>
              <a:t> o1,o2;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o1 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Thing</a:t>
            </a:r>
            <a:r>
              <a:rPr lang="es-ES" sz="1900" dirty="0">
                <a:latin typeface="Courier New" pitchFamily="49" charset="0"/>
              </a:rPr>
              <a:t>(5);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o2 = o1; </a:t>
            </a:r>
          </a:p>
          <a:p>
            <a:pPr>
              <a:lnSpc>
                <a:spcPct val="90000"/>
              </a:lnSpc>
              <a:buNone/>
            </a:pPr>
            <a:r>
              <a:rPr lang="es-ES" sz="1900" b="1" dirty="0">
                <a:latin typeface="Courier New" pitchFamily="49" charset="0"/>
              </a:rPr>
              <a:t>o2.setValue(0);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O1 and o2 are </a:t>
            </a:r>
            <a:r>
              <a:rPr lang="es-ES" dirty="0" err="1"/>
              <a:t>two</a:t>
            </a:r>
            <a:r>
              <a:rPr lang="es-ES" dirty="0"/>
              <a:t> variables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a </a:t>
            </a:r>
            <a:r>
              <a:rPr lang="es-ES" dirty="0" err="1"/>
              <a:t>valu</a:t>
            </a:r>
            <a:r>
              <a:rPr lang="es-ES" dirty="0"/>
              <a:t>. 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o1 has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copied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o2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: </a:t>
            </a:r>
            <a:r>
              <a:rPr lang="es-ES" dirty="0" err="1"/>
              <a:t>though</a:t>
            </a:r>
            <a:r>
              <a:rPr lang="es-ES" dirty="0"/>
              <a:t> o1 and o2 are </a:t>
            </a:r>
            <a:r>
              <a:rPr lang="es-ES" dirty="0" err="1"/>
              <a:t>different</a:t>
            </a:r>
            <a:r>
              <a:rPr lang="es-ES" dirty="0"/>
              <a:t> variables,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of </a:t>
            </a:r>
            <a:r>
              <a:rPr lang="es-ES" dirty="0" err="1"/>
              <a:t>one</a:t>
            </a:r>
            <a:r>
              <a:rPr lang="es-ES" dirty="0"/>
              <a:t>, </a:t>
            </a:r>
            <a:r>
              <a:rPr lang="es-ES" dirty="0" err="1"/>
              <a:t>I</a:t>
            </a:r>
            <a:r>
              <a:rPr lang="es-ES" altLang="es-ES" dirty="0" err="1"/>
              <a:t>’</a:t>
            </a:r>
            <a:r>
              <a:rPr lang="es-ES" dirty="0" err="1"/>
              <a:t>m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altering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referenced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, </a:t>
            </a:r>
            <a:r>
              <a:rPr lang="es-ES" dirty="0" err="1"/>
              <a:t>I</a:t>
            </a:r>
            <a:r>
              <a:rPr lang="es-ES" altLang="es-ES" dirty="0" err="1"/>
              <a:t>’</a:t>
            </a:r>
            <a:r>
              <a:rPr lang="es-ES" dirty="0" err="1"/>
              <a:t>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5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Assigning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reference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[] a1,a2;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a1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[] {50,100};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a2 = a1;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a1[0] = 5;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a2[1] = 10</a:t>
            </a:r>
            <a:r>
              <a:rPr lang="es-ES" sz="1900" dirty="0" smtClean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sz="1900" dirty="0">
              <a:latin typeface="Courier New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dirty="0" err="1"/>
              <a:t>Arrays</a:t>
            </a:r>
            <a:r>
              <a:rPr lang="es-ES" dirty="0"/>
              <a:t> are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items</a:t>
            </a:r>
            <a:r>
              <a:rPr lang="es-ES" dirty="0"/>
              <a:t> of a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. </a:t>
            </a:r>
          </a:p>
          <a:p>
            <a:pPr>
              <a:lnSpc>
                <a:spcPct val="90000"/>
              </a:lnSpc>
              <a:defRPr/>
            </a:pPr>
            <a:endParaRPr lang="es-ES" dirty="0" smtClean="0"/>
          </a:p>
          <a:p>
            <a:pPr>
              <a:lnSpc>
                <a:spcPct val="90000"/>
              </a:lnSpc>
              <a:defRPr/>
            </a:pPr>
            <a:r>
              <a:rPr lang="es-ES" dirty="0" smtClean="0"/>
              <a:t>A1 </a:t>
            </a:r>
            <a:r>
              <a:rPr lang="es-ES" dirty="0"/>
              <a:t>and a2 are </a:t>
            </a:r>
            <a:r>
              <a:rPr lang="es-ES" dirty="0" err="1"/>
              <a:t>reference</a:t>
            </a:r>
            <a:r>
              <a:rPr lang="es-ES" dirty="0"/>
              <a:t> variables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/>
              <a:t>a1 has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copied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a2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/>
              <a:t>a1[0]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as a2[0]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/>
              <a:t>a1[1]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as a2[1]</a:t>
            </a:r>
          </a:p>
        </p:txBody>
      </p:sp>
    </p:spTree>
    <p:extLst>
      <p:ext uri="{BB962C8B-B14F-4D97-AF65-F5344CB8AC3E}">
        <p14:creationId xmlns:p14="http://schemas.microsoft.com/office/powerpoint/2010/main" val="11521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25646</TotalTime>
  <Words>1791</Words>
  <Application>Microsoft Office PowerPoint</Application>
  <PresentationFormat>On-screen Show (4:3)</PresentationFormat>
  <Paragraphs>353</Paragraphs>
  <Slides>38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Microsoft Office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Sol</cp:lastModifiedBy>
  <cp:revision>132</cp:revision>
  <dcterms:created xsi:type="dcterms:W3CDTF">2017-01-23T17:53:54Z</dcterms:created>
  <dcterms:modified xsi:type="dcterms:W3CDTF">2017-03-07T19:10:44Z</dcterms:modified>
</cp:coreProperties>
</file>