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4" r:id="rId3"/>
    <p:sldId id="300" r:id="rId4"/>
    <p:sldId id="478" r:id="rId5"/>
    <p:sldId id="390" r:id="rId6"/>
    <p:sldId id="474" r:id="rId7"/>
    <p:sldId id="479" r:id="rId8"/>
    <p:sldId id="423" r:id="rId9"/>
    <p:sldId id="480" r:id="rId10"/>
    <p:sldId id="481" r:id="rId11"/>
    <p:sldId id="482" r:id="rId12"/>
    <p:sldId id="426" r:id="rId13"/>
    <p:sldId id="483" r:id="rId14"/>
    <p:sldId id="476" r:id="rId15"/>
    <p:sldId id="424" r:id="rId16"/>
    <p:sldId id="465" r:id="rId17"/>
    <p:sldId id="484" r:id="rId18"/>
    <p:sldId id="485" r:id="rId19"/>
    <p:sldId id="486" r:id="rId20"/>
    <p:sldId id="487" r:id="rId21"/>
    <p:sldId id="488" r:id="rId22"/>
    <p:sldId id="489" r:id="rId23"/>
    <p:sldId id="293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Basics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Objects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A </a:t>
            </a:r>
            <a:r>
              <a:rPr lang="es-ES" sz="2200" dirty="0" err="1"/>
              <a:t>dog</a:t>
            </a:r>
            <a:r>
              <a:rPr lang="es-ES" sz="2200" dirty="0"/>
              <a:t>: </a:t>
            </a:r>
            <a:r>
              <a:rPr lang="es-ES" sz="2200" dirty="0" err="1"/>
              <a:t>attributes</a:t>
            </a:r>
            <a:r>
              <a:rPr lang="es-ES" sz="2200" dirty="0"/>
              <a:t> (</a:t>
            </a:r>
            <a:r>
              <a:rPr lang="es-ES" sz="2200" dirty="0" err="1"/>
              <a:t>name</a:t>
            </a:r>
            <a:r>
              <a:rPr lang="es-ES" sz="2200" dirty="0"/>
              <a:t>, color, </a:t>
            </a:r>
            <a:r>
              <a:rPr lang="es-ES" sz="2200" dirty="0" err="1"/>
              <a:t>breed</a:t>
            </a:r>
            <a:r>
              <a:rPr lang="es-ES" sz="2200" dirty="0"/>
              <a:t>, </a:t>
            </a:r>
            <a:r>
              <a:rPr lang="es-ES" sz="2200" dirty="0" err="1"/>
              <a:t>hunger</a:t>
            </a:r>
            <a:r>
              <a:rPr lang="es-ES" sz="2200" dirty="0"/>
              <a:t>) and </a:t>
            </a:r>
            <a:r>
              <a:rPr lang="es-ES" sz="2200" dirty="0" err="1"/>
              <a:t>methods</a:t>
            </a:r>
            <a:r>
              <a:rPr lang="es-ES" sz="2200" dirty="0"/>
              <a:t> (</a:t>
            </a:r>
            <a:r>
              <a:rPr lang="es-ES" sz="2200" dirty="0" err="1"/>
              <a:t>barking</a:t>
            </a:r>
            <a:r>
              <a:rPr lang="es-ES" sz="2200" dirty="0"/>
              <a:t>, </a:t>
            </a:r>
            <a:r>
              <a:rPr lang="es-ES" sz="2200" dirty="0" err="1"/>
              <a:t>picking</a:t>
            </a:r>
            <a:r>
              <a:rPr lang="es-ES" sz="2200" dirty="0"/>
              <a:t>, </a:t>
            </a:r>
            <a:r>
              <a:rPr lang="es-ES" sz="2200" dirty="0" err="1"/>
              <a:t>tail</a:t>
            </a:r>
            <a:r>
              <a:rPr lang="es-ES" sz="2200" dirty="0"/>
              <a:t> </a:t>
            </a:r>
            <a:r>
              <a:rPr lang="es-ES" sz="2200" dirty="0" err="1"/>
              <a:t>wagging</a:t>
            </a:r>
            <a:r>
              <a:rPr lang="es-ES" sz="2200" dirty="0"/>
              <a:t>). 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A </a:t>
            </a:r>
            <a:r>
              <a:rPr lang="es-ES" sz="2200" dirty="0" err="1"/>
              <a:t>bicycle</a:t>
            </a:r>
            <a:r>
              <a:rPr lang="es-ES" sz="2200" dirty="0"/>
              <a:t>: </a:t>
            </a:r>
            <a:r>
              <a:rPr lang="es-ES" sz="2200" dirty="0" err="1"/>
              <a:t>attributes</a:t>
            </a:r>
            <a:r>
              <a:rPr lang="es-ES" sz="2200" dirty="0"/>
              <a:t> (</a:t>
            </a:r>
            <a:r>
              <a:rPr lang="es-ES" sz="2200" dirty="0" err="1"/>
              <a:t>current</a:t>
            </a:r>
            <a:r>
              <a:rPr lang="es-ES" sz="2200" dirty="0"/>
              <a:t> </a:t>
            </a:r>
            <a:r>
              <a:rPr lang="es-ES" sz="2200" dirty="0" err="1"/>
              <a:t>pedaling</a:t>
            </a:r>
            <a:r>
              <a:rPr lang="es-ES" sz="2200" dirty="0"/>
              <a:t> pace, </a:t>
            </a:r>
            <a:r>
              <a:rPr lang="es-ES" sz="2200" dirty="0" err="1"/>
              <a:t>current</a:t>
            </a:r>
            <a:r>
              <a:rPr lang="es-ES" sz="2200" dirty="0"/>
              <a:t> </a:t>
            </a:r>
            <a:r>
              <a:rPr lang="es-ES" sz="2200" dirty="0" err="1"/>
              <a:t>speed</a:t>
            </a:r>
            <a:r>
              <a:rPr lang="es-ES" sz="2200" dirty="0"/>
              <a:t>) and </a:t>
            </a:r>
            <a:r>
              <a:rPr lang="es-ES" sz="2200" dirty="0" err="1"/>
              <a:t>methods</a:t>
            </a:r>
            <a:r>
              <a:rPr lang="es-ES" sz="2200" dirty="0"/>
              <a:t> (</a:t>
            </a:r>
            <a:r>
              <a:rPr lang="es-ES" sz="2200" dirty="0" err="1"/>
              <a:t>speed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, </a:t>
            </a:r>
            <a:r>
              <a:rPr lang="es-ES" sz="2200" dirty="0" err="1"/>
              <a:t>cadence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, </a:t>
            </a:r>
            <a:r>
              <a:rPr lang="es-ES" sz="2200" dirty="0" err="1"/>
              <a:t>brake</a:t>
            </a:r>
            <a:r>
              <a:rPr lang="es-ES" sz="2200" dirty="0"/>
              <a:t> </a:t>
            </a:r>
            <a:r>
              <a:rPr lang="es-ES" sz="2200" dirty="0" err="1"/>
              <a:t>application</a:t>
            </a:r>
            <a:r>
              <a:rPr lang="es-ES" sz="2200" dirty="0"/>
              <a:t>). 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A TV: </a:t>
            </a:r>
            <a:r>
              <a:rPr lang="es-ES" sz="2200" dirty="0" err="1"/>
              <a:t>attributes</a:t>
            </a:r>
            <a:r>
              <a:rPr lang="es-ES" sz="2200" dirty="0"/>
              <a:t> (color, </a:t>
            </a:r>
            <a:r>
              <a:rPr lang="es-ES" sz="2200" dirty="0" err="1"/>
              <a:t>price</a:t>
            </a:r>
            <a:r>
              <a:rPr lang="es-ES" sz="2200" dirty="0"/>
              <a:t>, </a:t>
            </a:r>
            <a:r>
              <a:rPr lang="es-ES" sz="2200" dirty="0" err="1"/>
              <a:t>inches</a:t>
            </a:r>
            <a:r>
              <a:rPr lang="es-ES" sz="2200" dirty="0"/>
              <a:t>) and </a:t>
            </a:r>
            <a:r>
              <a:rPr lang="es-ES" sz="2200" dirty="0" err="1"/>
              <a:t>methods</a:t>
            </a:r>
            <a:r>
              <a:rPr lang="es-ES" sz="2200" dirty="0"/>
              <a:t> (</a:t>
            </a:r>
            <a:r>
              <a:rPr lang="es-ES" sz="2200" dirty="0" err="1"/>
              <a:t>turn</a:t>
            </a:r>
            <a:r>
              <a:rPr lang="es-ES" sz="2200" dirty="0"/>
              <a:t> off, </a:t>
            </a:r>
            <a:r>
              <a:rPr lang="es-ES" sz="2200" dirty="0" err="1"/>
              <a:t>on</a:t>
            </a:r>
            <a:r>
              <a:rPr lang="es-ES" sz="2200" dirty="0"/>
              <a:t>, </a:t>
            </a:r>
            <a:r>
              <a:rPr lang="es-ES" sz="2200" dirty="0" err="1"/>
              <a:t>turn</a:t>
            </a:r>
            <a:r>
              <a:rPr lang="es-ES" sz="2200" dirty="0"/>
              <a:t> up </a:t>
            </a:r>
            <a:r>
              <a:rPr lang="es-ES" sz="2200" dirty="0" err="1"/>
              <a:t>channel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 </a:t>
            </a:r>
            <a:r>
              <a:rPr lang="es-ES" sz="2200" dirty="0" err="1"/>
              <a:t>volume</a:t>
            </a:r>
            <a:r>
              <a:rPr lang="es-E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085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Basics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/>
              <a:t>Country, </a:t>
            </a:r>
            <a:r>
              <a:rPr lang="es-ES" sz="2400" dirty="0" err="1"/>
              <a:t>language</a:t>
            </a:r>
            <a:r>
              <a:rPr lang="es-ES" sz="2400" dirty="0"/>
              <a:t>, </a:t>
            </a:r>
            <a:r>
              <a:rPr lang="es-ES" sz="2400" dirty="0" err="1"/>
              <a:t>elephant</a:t>
            </a:r>
            <a:r>
              <a:rPr lang="es-ES" sz="2400" dirty="0"/>
              <a:t>, </a:t>
            </a:r>
            <a:r>
              <a:rPr lang="es-ES" sz="2400" dirty="0" err="1"/>
              <a:t>book</a:t>
            </a:r>
            <a:r>
              <a:rPr lang="es-ES" sz="2400" dirty="0"/>
              <a:t>, </a:t>
            </a:r>
            <a:r>
              <a:rPr lang="es-ES" sz="2400" dirty="0" err="1"/>
              <a:t>mug</a:t>
            </a:r>
            <a:r>
              <a:rPr lang="es-ES" sz="2400" dirty="0"/>
              <a:t>, auto, </a:t>
            </a:r>
            <a:r>
              <a:rPr lang="es-ES" sz="2400" dirty="0" err="1"/>
              <a:t>teacher</a:t>
            </a:r>
            <a:r>
              <a:rPr lang="es-ES" sz="2400" dirty="0"/>
              <a:t> are </a:t>
            </a:r>
            <a:r>
              <a:rPr lang="es-ES" sz="2400" dirty="0" err="1"/>
              <a:t>classes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/>
              <a:t>Bolivia, English (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abstract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), </a:t>
            </a:r>
            <a:r>
              <a:rPr lang="es-ES" sz="2400" dirty="0" err="1"/>
              <a:t>D</a:t>
            </a:r>
            <a:r>
              <a:rPr lang="es-ES" sz="2400" dirty="0" err="1" smtClean="0"/>
              <a:t>umbo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Bible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cup </a:t>
            </a:r>
            <a:r>
              <a:rPr lang="es-ES" sz="2400" dirty="0" err="1"/>
              <a:t>that</a:t>
            </a:r>
            <a:r>
              <a:rPr lang="es-ES" sz="2400" dirty="0"/>
              <a:t> I </a:t>
            </a:r>
            <a:r>
              <a:rPr lang="es-ES" sz="2400" dirty="0" err="1"/>
              <a:t>broke</a:t>
            </a:r>
            <a:r>
              <a:rPr lang="es-ES" sz="2400" dirty="0"/>
              <a:t> </a:t>
            </a:r>
            <a:r>
              <a:rPr lang="es-ES" sz="2400" dirty="0" err="1" smtClean="0"/>
              <a:t>yesterday</a:t>
            </a:r>
            <a:r>
              <a:rPr lang="es-ES" sz="2400" dirty="0" smtClean="0"/>
              <a:t>, </a:t>
            </a:r>
            <a:r>
              <a:rPr lang="es-ES" sz="2400" dirty="0" err="1"/>
              <a:t>the</a:t>
            </a:r>
            <a:r>
              <a:rPr lang="es-ES" sz="2400" dirty="0"/>
              <a:t> car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patent</a:t>
            </a:r>
            <a:r>
              <a:rPr lang="es-ES" sz="2400" dirty="0"/>
              <a:t> </a:t>
            </a:r>
            <a:r>
              <a:rPr lang="es-ES" sz="2400" dirty="0" smtClean="0"/>
              <a:t>RAD025</a:t>
            </a:r>
            <a:r>
              <a:rPr lang="es-ES" sz="2400" dirty="0"/>
              <a:t>, </a:t>
            </a:r>
            <a:r>
              <a:rPr lang="es-ES" sz="2400" dirty="0" smtClean="0"/>
              <a:t>Pablo, </a:t>
            </a:r>
            <a:r>
              <a:rPr lang="es-ES" sz="2400" dirty="0"/>
              <a:t>are </a:t>
            </a:r>
            <a:r>
              <a:rPr lang="es-ES" sz="2400" dirty="0" err="1"/>
              <a:t>objects</a:t>
            </a:r>
            <a:r>
              <a:rPr lang="es-ES" sz="2400" dirty="0"/>
              <a:t>, </a:t>
            </a:r>
            <a:r>
              <a:rPr lang="es-ES" sz="2400" dirty="0" err="1"/>
              <a:t>instances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corresponding</a:t>
            </a:r>
            <a:r>
              <a:rPr lang="es-ES" sz="2400" dirty="0"/>
              <a:t> </a:t>
            </a:r>
            <a:r>
              <a:rPr lang="es-ES" sz="2400" dirty="0" err="1"/>
              <a:t>classes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6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Diving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into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java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ES" sz="2400" dirty="0"/>
              <a:t>A new </a:t>
            </a:r>
            <a:r>
              <a:rPr lang="es-ES" sz="2400" dirty="0" err="1"/>
              <a:t>way</a:t>
            </a:r>
            <a:r>
              <a:rPr lang="es-ES" sz="2400" dirty="0"/>
              <a:t> of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ES" sz="2400" dirty="0" smtClean="0"/>
              <a:t>Procedural</a:t>
            </a:r>
            <a:r>
              <a:rPr lang="es-ES" sz="2400" dirty="0"/>
              <a:t>: </a:t>
            </a:r>
            <a:r>
              <a:rPr lang="es-ES" sz="2400" dirty="0" err="1"/>
              <a:t>Separate</a:t>
            </a:r>
            <a:r>
              <a:rPr lang="es-ES" sz="2400" dirty="0"/>
              <a:t> data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procedures</a:t>
            </a:r>
            <a:r>
              <a:rPr lang="es-ES" sz="2400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systems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a </a:t>
            </a:r>
            <a:r>
              <a:rPr lang="es-ES" sz="2200" dirty="0" err="1"/>
              <a:t>solution</a:t>
            </a:r>
            <a:endParaRPr lang="es-ES" sz="2200" dirty="0"/>
          </a:p>
          <a:p>
            <a:pPr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ES" sz="2400" dirty="0" smtClean="0"/>
              <a:t>OOP</a:t>
            </a:r>
            <a:r>
              <a:rPr lang="es-ES" sz="2400" dirty="0"/>
              <a:t>: </a:t>
            </a:r>
            <a:r>
              <a:rPr lang="es-ES" sz="2400" dirty="0" err="1"/>
              <a:t>separate</a:t>
            </a:r>
            <a:r>
              <a:rPr lang="es-ES" sz="2400" dirty="0"/>
              <a:t> data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procedures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encapsulating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thinking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entities</a:t>
            </a:r>
            <a:r>
              <a:rPr lang="es-ES" sz="2200" dirty="0"/>
              <a:t>, and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related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obtain</a:t>
            </a:r>
            <a:r>
              <a:rPr lang="es-ES" sz="2200" dirty="0"/>
              <a:t> a </a:t>
            </a:r>
            <a:r>
              <a:rPr lang="es-ES" sz="2200" dirty="0" err="1"/>
              <a:t>solution</a:t>
            </a:r>
            <a:endParaRPr lang="es-ES" sz="2200" dirty="0"/>
          </a:p>
          <a:p>
            <a:pPr lvl="1">
              <a:lnSpc>
                <a:spcPct val="80000"/>
              </a:lnSpc>
              <a:buNone/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 err="1"/>
              <a:t>Both</a:t>
            </a:r>
            <a:r>
              <a:rPr lang="es-ES" sz="2400" dirty="0"/>
              <a:t> </a:t>
            </a:r>
            <a:r>
              <a:rPr lang="es-ES" sz="2400" dirty="0" err="1"/>
              <a:t>separate</a:t>
            </a:r>
            <a:r>
              <a:rPr lang="es-ES" sz="2400" dirty="0"/>
              <a:t> in modules, </a:t>
            </a:r>
            <a:r>
              <a:rPr lang="es-ES" sz="2400" dirty="0" err="1"/>
              <a:t>but</a:t>
            </a:r>
            <a:r>
              <a:rPr lang="es-ES" sz="2400" dirty="0"/>
              <a:t> in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ways</a:t>
            </a:r>
            <a:r>
              <a:rPr lang="es-ES" sz="24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65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Diving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into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java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ES" sz="2400" dirty="0"/>
              <a:t>Data and </a:t>
            </a:r>
            <a:r>
              <a:rPr lang="es-ES" sz="2400" dirty="0" err="1"/>
              <a:t>operations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continue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present</a:t>
            </a:r>
            <a:r>
              <a:rPr lang="es-ES" sz="2400" dirty="0"/>
              <a:t> in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associate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objects</a:t>
            </a:r>
            <a:r>
              <a:rPr lang="es-ES" sz="2400" dirty="0"/>
              <a:t> and </a:t>
            </a:r>
            <a:r>
              <a:rPr lang="es-ES" sz="2400" dirty="0" err="1"/>
              <a:t>classes</a:t>
            </a:r>
            <a:r>
              <a:rPr lang="es-ES" sz="2400" dirty="0"/>
              <a:t>. 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 err="1"/>
              <a:t>We’ll</a:t>
            </a:r>
            <a:r>
              <a:rPr lang="es-ES" sz="2400" dirty="0"/>
              <a:t> </a:t>
            </a:r>
            <a:r>
              <a:rPr lang="es-ES" sz="2400" dirty="0" err="1"/>
              <a:t>focus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undrstanding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rules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Design</a:t>
            </a:r>
            <a:r>
              <a:rPr lang="es-ES" sz="2200" dirty="0"/>
              <a:t> </a:t>
            </a:r>
            <a:r>
              <a:rPr lang="es-ES" sz="2200" dirty="0" err="1"/>
              <a:t>classes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create</a:t>
            </a:r>
            <a:r>
              <a:rPr lang="es-ES" sz="2200" dirty="0"/>
              <a:t> </a:t>
            </a:r>
            <a:r>
              <a:rPr lang="es-ES" sz="2200" dirty="0" err="1"/>
              <a:t>objects</a:t>
            </a:r>
            <a:r>
              <a:rPr lang="es-ES" sz="2200" dirty="0"/>
              <a:t> and </a:t>
            </a:r>
            <a:r>
              <a:rPr lang="es-ES" sz="2200" dirty="0" err="1"/>
              <a:t>how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related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endParaRPr lang="es-ES" sz="2200" dirty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s-ES" sz="2200" dirty="0"/>
          </a:p>
          <a:p>
            <a:pPr>
              <a:lnSpc>
                <a:spcPct val="80000"/>
              </a:lnSpc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learn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and </a:t>
            </a:r>
            <a:r>
              <a:rPr lang="es-ES" sz="2400" dirty="0" err="1"/>
              <a:t>design</a:t>
            </a:r>
            <a:r>
              <a:rPr lang="es-ES" sz="2400" dirty="0"/>
              <a:t> </a:t>
            </a:r>
            <a:r>
              <a:rPr lang="es-ES" sz="2400" b="1" dirty="0" err="1"/>
              <a:t>classes</a:t>
            </a:r>
            <a:r>
              <a:rPr lang="es-ES" sz="2400" b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368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First</a:t>
            </a:r>
            <a:r>
              <a:rPr lang="es-ES" sz="3000" cap="all" dirty="0" smtClean="0">
                <a:latin typeface="Nexa Bold" pitchFamily="50" charset="0"/>
              </a:rPr>
              <a:t> java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talked</a:t>
            </a:r>
            <a:r>
              <a:rPr lang="es-ES" sz="2400" dirty="0"/>
              <a:t> 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knowing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 (as </a:t>
            </a:r>
            <a:r>
              <a:rPr lang="es-ES" sz="2400" dirty="0" err="1"/>
              <a:t>methods</a:t>
            </a:r>
            <a:r>
              <a:rPr lang="es-ES" sz="2400" dirty="0"/>
              <a:t>) and define </a:t>
            </a:r>
            <a:r>
              <a:rPr lang="es-ES" sz="2400" dirty="0" err="1"/>
              <a:t>elements</a:t>
            </a:r>
            <a:r>
              <a:rPr lang="es-ES" sz="2400" dirty="0"/>
              <a:t> of data (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r>
              <a:rPr lang="es-ES" sz="2400" dirty="0"/>
              <a:t>, variables), </a:t>
            </a:r>
            <a:r>
              <a:rPr lang="es-ES" sz="2400" dirty="0" err="1"/>
              <a:t>following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rules of </a:t>
            </a:r>
            <a:r>
              <a:rPr lang="es-ES" sz="2400" dirty="0" err="1"/>
              <a:t>language</a:t>
            </a:r>
            <a:r>
              <a:rPr lang="es-ES" sz="2400" dirty="0"/>
              <a:t> and </a:t>
            </a:r>
            <a:r>
              <a:rPr lang="es-ES" sz="2400" dirty="0" err="1"/>
              <a:t>understanding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basics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paradigm</a:t>
            </a:r>
            <a:r>
              <a:rPr lang="es-ES" sz="2400" dirty="0"/>
              <a:t> </a:t>
            </a:r>
            <a:r>
              <a:rPr lang="es-ES" sz="2400" dirty="0" err="1"/>
              <a:t>philosophy</a:t>
            </a:r>
            <a:r>
              <a:rPr lang="es-ES" sz="2400" dirty="0"/>
              <a:t>.</a:t>
            </a:r>
          </a:p>
          <a:p>
            <a:pPr lvl="1"/>
            <a:endParaRPr lang="es-ES" sz="2400" dirty="0"/>
          </a:p>
          <a:p>
            <a:r>
              <a:rPr lang="es-ES" sz="2400" dirty="0" err="1" smtClean="0"/>
              <a:t>Now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step</a:t>
            </a:r>
            <a:r>
              <a:rPr lang="es-ES" sz="2400" dirty="0"/>
              <a:t>, </a:t>
            </a:r>
            <a:r>
              <a:rPr lang="es-ES" sz="2400" dirty="0" err="1"/>
              <a:t>down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earth</a:t>
            </a:r>
            <a:r>
              <a:rPr lang="es-ES" sz="2400" dirty="0"/>
              <a:t>, </a:t>
            </a:r>
            <a:r>
              <a:rPr lang="es-ES" sz="2400" dirty="0" err="1"/>
              <a:t>grabbing</a:t>
            </a:r>
            <a:r>
              <a:rPr lang="es-ES" sz="2400" dirty="0"/>
              <a:t> a </a:t>
            </a:r>
            <a:r>
              <a:rPr lang="es-ES" sz="2400" dirty="0" err="1"/>
              <a:t>computer</a:t>
            </a:r>
            <a:r>
              <a:rPr lang="es-ES" sz="2400" dirty="0"/>
              <a:t>, so </a:t>
            </a:r>
            <a:r>
              <a:rPr lang="es-ES" sz="2400" dirty="0" err="1"/>
              <a:t>we</a:t>
            </a:r>
            <a:r>
              <a:rPr lang="es-ES" sz="2400" dirty="0"/>
              <a:t> can </a:t>
            </a:r>
            <a:r>
              <a:rPr lang="es-ES" sz="2400" dirty="0" err="1"/>
              <a:t>program</a:t>
            </a:r>
            <a:r>
              <a:rPr lang="es-ES" sz="2400" dirty="0"/>
              <a:t> in Java.</a:t>
            </a:r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0471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From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a real </a:t>
            </a:r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problem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to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java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Computational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problems</a:t>
            </a:r>
            <a:endParaRPr lang="es-ES" sz="24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Interlocutor: Java </a:t>
            </a:r>
            <a:r>
              <a:rPr lang="es-ES" sz="2200" dirty="0" err="1"/>
              <a:t>Compiler</a:t>
            </a:r>
            <a:r>
              <a:rPr lang="es-ES" sz="2200" dirty="0"/>
              <a:t>, </a:t>
            </a:r>
            <a:r>
              <a:rPr lang="es-ES" sz="2200" dirty="0" err="1"/>
              <a:t>then</a:t>
            </a:r>
            <a:r>
              <a:rPr lang="es-ES" sz="2200" dirty="0"/>
              <a:t> JVM.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Language</a:t>
            </a:r>
            <a:r>
              <a:rPr lang="es-ES" sz="2200" dirty="0"/>
              <a:t>: </a:t>
            </a:r>
            <a:r>
              <a:rPr lang="es-ES" sz="2200" b="1" dirty="0"/>
              <a:t>Java</a:t>
            </a:r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Advanced</a:t>
            </a:r>
            <a:r>
              <a:rPr lang="es-ES" sz="2200" dirty="0"/>
              <a:t> </a:t>
            </a:r>
            <a:r>
              <a:rPr lang="es-ES" sz="2200" dirty="0" err="1"/>
              <a:t>programming</a:t>
            </a:r>
            <a:endParaRPr lang="es-ES" sz="2200" dirty="0"/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Focus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Classes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Actions</a:t>
            </a:r>
            <a:endParaRPr lang="es-ES" sz="2200" dirty="0"/>
          </a:p>
          <a:p>
            <a:pPr lvl="3">
              <a:buFont typeface="Wingdings" pitchFamily="2" charset="2"/>
              <a:buChar char="ü"/>
            </a:pPr>
            <a:r>
              <a:rPr lang="es-ES" sz="2200" dirty="0" err="1"/>
              <a:t>Basicas</a:t>
            </a:r>
            <a:r>
              <a:rPr lang="es-ES" sz="2200" dirty="0"/>
              <a:t> </a:t>
            </a:r>
            <a:r>
              <a:rPr lang="es-ES" sz="2200" dirty="0" err="1"/>
              <a:t>instructions</a:t>
            </a:r>
            <a:r>
              <a:rPr lang="es-ES" sz="2200" dirty="0"/>
              <a:t> + data (Basic)</a:t>
            </a:r>
          </a:p>
          <a:p>
            <a:pPr lvl="3">
              <a:buFont typeface="Wingdings" pitchFamily="2" charset="2"/>
              <a:buChar char="ü"/>
            </a:pPr>
            <a:r>
              <a:rPr lang="es-ES" sz="2200" dirty="0" err="1"/>
              <a:t>Objects</a:t>
            </a:r>
            <a:r>
              <a:rPr lang="es-ES" sz="2200" dirty="0"/>
              <a:t> </a:t>
            </a:r>
            <a:r>
              <a:rPr lang="es-ES" sz="2200" dirty="0" err="1"/>
              <a:t>collaboration</a:t>
            </a:r>
            <a:r>
              <a:rPr lang="es-ES" sz="2200" dirty="0"/>
              <a:t> (OO)</a:t>
            </a:r>
          </a:p>
          <a:p>
            <a:pPr marL="0" lvl="0" indent="0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66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Java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programming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sz="2400" b="1" dirty="0"/>
              <a:t>¿</a:t>
            </a:r>
            <a:r>
              <a:rPr lang="es-ES" sz="2400" b="1" dirty="0" err="1"/>
              <a:t>What</a:t>
            </a:r>
            <a:r>
              <a:rPr lang="es-ES" sz="2400" b="1" dirty="0"/>
              <a:t> do I </a:t>
            </a:r>
            <a:r>
              <a:rPr lang="es-ES" sz="2400" b="1" dirty="0" err="1"/>
              <a:t>need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</a:t>
            </a:r>
            <a:r>
              <a:rPr lang="es-ES" sz="2400" b="1" dirty="0" err="1" smtClean="0"/>
              <a:t>start</a:t>
            </a:r>
            <a:r>
              <a:rPr lang="es-ES" sz="2400" b="1" dirty="0" smtClean="0"/>
              <a:t>?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err="1" smtClean="0"/>
              <a:t>Install</a:t>
            </a:r>
            <a:r>
              <a:rPr lang="es-ES" sz="2400" dirty="0" smtClean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smtClean="0"/>
              <a:t>JDK</a:t>
            </a:r>
            <a:r>
              <a:rPr lang="es-ES" sz="2400" dirty="0"/>
              <a:t>. </a:t>
            </a:r>
            <a:r>
              <a:rPr lang="es-ES" sz="2400" dirty="0" err="1"/>
              <a:t>Let’s</a:t>
            </a:r>
            <a:r>
              <a:rPr lang="es-ES" sz="2400" dirty="0"/>
              <a:t> use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official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 </a:t>
            </a:r>
            <a:r>
              <a:rPr lang="es-ES" sz="2400" dirty="0" smtClean="0"/>
              <a:t>ORACLE.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Install</a:t>
            </a:r>
            <a:r>
              <a:rPr lang="es-ES" sz="2400" dirty="0" smtClean="0"/>
              <a:t> </a:t>
            </a:r>
            <a:r>
              <a:rPr lang="es-ES" sz="2400" dirty="0" err="1"/>
              <a:t>an</a:t>
            </a:r>
            <a:r>
              <a:rPr lang="es-ES" sz="2400" dirty="0"/>
              <a:t> IDE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make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simpler</a:t>
            </a:r>
            <a:r>
              <a:rPr lang="es-ES" sz="2400" dirty="0"/>
              <a:t> </a:t>
            </a:r>
            <a:endParaRPr lang="es-ES" sz="2400" dirty="0" smtClean="0"/>
          </a:p>
          <a:p>
            <a:pPr lvl="1">
              <a:buFont typeface="Wingdings" pitchFamily="2" charset="2"/>
              <a:buChar char="ü"/>
            </a:pPr>
            <a:r>
              <a:rPr lang="es-ES" sz="2200" dirty="0" err="1" smtClean="0"/>
              <a:t>Formats</a:t>
            </a:r>
            <a:r>
              <a:rPr lang="es-ES" sz="2200" dirty="0" smtClean="0"/>
              <a:t> 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better</a:t>
            </a:r>
            <a:r>
              <a:rPr lang="es-ES" sz="2200" dirty="0"/>
              <a:t> </a:t>
            </a:r>
            <a:r>
              <a:rPr lang="es-ES" sz="2200" dirty="0" err="1"/>
              <a:t>readibility</a:t>
            </a:r>
            <a:r>
              <a:rPr lang="es-ES" sz="2200" dirty="0"/>
              <a:t>. 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</a:pPr>
            <a:r>
              <a:rPr lang="es-ES" sz="2200" dirty="0" err="1" smtClean="0"/>
              <a:t>Integrated</a:t>
            </a:r>
            <a:r>
              <a:rPr lang="es-ES" sz="2200" dirty="0" smtClean="0"/>
              <a:t> </a:t>
            </a:r>
            <a:r>
              <a:rPr lang="es-ES" sz="2200" dirty="0" err="1"/>
              <a:t>Help</a:t>
            </a:r>
            <a:r>
              <a:rPr lang="es-ES" sz="2200" dirty="0"/>
              <a:t>. 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</a:pPr>
            <a:r>
              <a:rPr lang="es-ES" sz="2200" dirty="0" err="1" smtClean="0"/>
              <a:t>Integrated</a:t>
            </a:r>
            <a:r>
              <a:rPr lang="es-ES" sz="2200" dirty="0" smtClean="0"/>
              <a:t> </a:t>
            </a:r>
            <a:r>
              <a:rPr lang="es-ES" sz="2200" dirty="0" err="1"/>
              <a:t>Debugging</a:t>
            </a:r>
            <a:r>
              <a:rPr lang="es-ES" sz="2200" dirty="0"/>
              <a:t> </a:t>
            </a:r>
            <a:r>
              <a:rPr lang="es-ES" sz="2200" dirty="0" err="1"/>
              <a:t>tools</a:t>
            </a:r>
            <a:r>
              <a:rPr lang="es-ES" sz="2200" dirty="0"/>
              <a:t>. 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</a:pPr>
            <a:r>
              <a:rPr lang="es-ES" sz="2200" dirty="0" err="1" smtClean="0"/>
              <a:t>Easier</a:t>
            </a:r>
            <a:r>
              <a:rPr lang="es-ES" sz="2200" dirty="0" smtClean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r>
              <a:rPr lang="es-ES" sz="2200" dirty="0"/>
              <a:t>. 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</a:pPr>
            <a:r>
              <a:rPr lang="es-ES" sz="2200" dirty="0" err="1" smtClean="0"/>
              <a:t>One-click</a:t>
            </a:r>
            <a:r>
              <a:rPr lang="es-ES" sz="2200" dirty="0" smtClean="0"/>
              <a:t> </a:t>
            </a:r>
            <a:r>
              <a:rPr lang="es-ES" sz="2200" dirty="0" err="1"/>
              <a:t>compilation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46001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First</a:t>
            </a:r>
            <a:r>
              <a:rPr lang="es-ES" sz="3000" cap="all" dirty="0" smtClean="0">
                <a:latin typeface="Nexa Bold" pitchFamily="50" charset="0"/>
              </a:rPr>
              <a:t> java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Since</a:t>
            </a:r>
            <a:r>
              <a:rPr lang="es-ES" sz="2400" dirty="0"/>
              <a:t> </a:t>
            </a:r>
            <a:r>
              <a:rPr lang="es-ES" sz="2400" dirty="0" err="1"/>
              <a:t>everything</a:t>
            </a:r>
            <a:r>
              <a:rPr lang="es-ES" sz="2400" dirty="0"/>
              <a:t> in Java are </a:t>
            </a:r>
            <a:r>
              <a:rPr lang="es-ES" sz="2400" dirty="0" err="1"/>
              <a:t>objects</a:t>
            </a:r>
            <a:r>
              <a:rPr lang="es-ES" sz="2400" dirty="0"/>
              <a:t> and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group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,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, as </a:t>
            </a:r>
            <a:r>
              <a:rPr lang="es-ES" sz="2400" dirty="0" err="1"/>
              <a:t>small</a:t>
            </a:r>
            <a:r>
              <a:rPr lang="es-ES" sz="2400" dirty="0"/>
              <a:t> as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,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consist</a:t>
            </a:r>
            <a:r>
              <a:rPr lang="es-ES" sz="2400" dirty="0"/>
              <a:t> of at </a:t>
            </a:r>
            <a:r>
              <a:rPr lang="es-ES" sz="2400" dirty="0" err="1"/>
              <a:t>least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. A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simplicity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can </a:t>
            </a:r>
            <a:r>
              <a:rPr lang="es-ES" sz="2400" dirty="0" err="1"/>
              <a:t>say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contains</a:t>
            </a:r>
            <a:r>
              <a:rPr lang="es-ES" sz="2400" dirty="0"/>
              <a:t>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. </a:t>
            </a:r>
          </a:p>
          <a:p>
            <a:endParaRPr lang="es-ES" sz="2400" dirty="0"/>
          </a:p>
          <a:p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instance</a:t>
            </a:r>
            <a:r>
              <a:rPr lang="es-ES" sz="2400" dirty="0"/>
              <a:t> </a:t>
            </a:r>
            <a:r>
              <a:rPr lang="es-ES" sz="2400" dirty="0" err="1"/>
              <a:t>objects</a:t>
            </a:r>
            <a:r>
              <a:rPr lang="es-ES" sz="2400" dirty="0"/>
              <a:t> of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could</a:t>
            </a:r>
            <a:r>
              <a:rPr lang="es-ES" sz="2400" dirty="0"/>
              <a:t> be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286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First</a:t>
            </a:r>
            <a:r>
              <a:rPr lang="es-ES" sz="3000" cap="all" dirty="0" smtClean="0">
                <a:latin typeface="Nexa Bold" pitchFamily="50" charset="0"/>
              </a:rPr>
              <a:t> java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s-ES" sz="2800" dirty="0"/>
              <a:t>So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start</a:t>
            </a:r>
            <a:r>
              <a:rPr lang="es-ES" sz="2800" dirty="0"/>
              <a:t>, as I </a:t>
            </a:r>
            <a:r>
              <a:rPr lang="es-ES" sz="2800" dirty="0" err="1"/>
              <a:t>said</a:t>
            </a:r>
            <a:r>
              <a:rPr lang="es-ES" sz="2800" dirty="0"/>
              <a:t>, </a:t>
            </a:r>
            <a:r>
              <a:rPr lang="es-ES" sz="2800" dirty="0" err="1"/>
              <a:t>we</a:t>
            </a:r>
            <a:r>
              <a:rPr lang="es-ES" sz="2800" dirty="0"/>
              <a:t> are </a:t>
            </a:r>
            <a:r>
              <a:rPr lang="es-ES" sz="2800" dirty="0" err="1"/>
              <a:t>going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think</a:t>
            </a:r>
            <a:r>
              <a:rPr lang="es-ES" sz="2800" dirty="0"/>
              <a:t> </a:t>
            </a:r>
            <a:r>
              <a:rPr lang="es-ES" sz="2800" dirty="0" err="1"/>
              <a:t>about</a:t>
            </a:r>
            <a:r>
              <a:rPr lang="es-ES" sz="2800" dirty="0"/>
              <a:t> a </a:t>
            </a:r>
            <a:r>
              <a:rPr lang="es-ES" sz="2800" dirty="0" err="1"/>
              <a:t>program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so simple,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does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make</a:t>
            </a:r>
            <a:r>
              <a:rPr lang="es-ES" sz="2800" dirty="0"/>
              <a:t> </a:t>
            </a:r>
            <a:r>
              <a:rPr lang="es-ES" sz="2800" dirty="0" err="1"/>
              <a:t>sense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define </a:t>
            </a:r>
            <a:r>
              <a:rPr lang="es-ES" sz="2800" dirty="0" err="1"/>
              <a:t>it</a:t>
            </a:r>
            <a:r>
              <a:rPr lang="es-ES" sz="2800" dirty="0"/>
              <a:t> in </a:t>
            </a:r>
            <a:r>
              <a:rPr lang="es-ES" sz="2800" dirty="0" err="1"/>
              <a:t>two</a:t>
            </a:r>
            <a:r>
              <a:rPr lang="es-ES" sz="2800" dirty="0"/>
              <a:t> </a:t>
            </a:r>
            <a:r>
              <a:rPr lang="es-ES" sz="2800" dirty="0" err="1"/>
              <a:t>or</a:t>
            </a:r>
            <a:r>
              <a:rPr lang="es-ES" sz="2800" dirty="0"/>
              <a:t> more </a:t>
            </a:r>
            <a:r>
              <a:rPr lang="es-ES" sz="2800" dirty="0" err="1"/>
              <a:t>classes</a:t>
            </a:r>
            <a:r>
              <a:rPr lang="es-ES" sz="2800" dirty="0"/>
              <a:t>, </a:t>
            </a:r>
            <a:r>
              <a:rPr lang="es-ES" sz="2800" dirty="0" err="1"/>
              <a:t>but</a:t>
            </a:r>
            <a:r>
              <a:rPr lang="es-ES" sz="2800" dirty="0"/>
              <a:t> </a:t>
            </a:r>
            <a:r>
              <a:rPr lang="es-ES" sz="2800" dirty="0" err="1"/>
              <a:t>we</a:t>
            </a:r>
            <a:r>
              <a:rPr lang="es-ES" sz="2800" dirty="0"/>
              <a:t> can do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all</a:t>
            </a:r>
            <a:r>
              <a:rPr lang="es-ES" sz="2800" dirty="0"/>
              <a:t> </a:t>
            </a:r>
            <a:r>
              <a:rPr lang="es-ES" sz="2800" dirty="0" err="1"/>
              <a:t>within</a:t>
            </a:r>
            <a:r>
              <a:rPr lang="es-ES" sz="2800" dirty="0"/>
              <a:t> </a:t>
            </a:r>
            <a:r>
              <a:rPr lang="es-ES" sz="2800" dirty="0" err="1"/>
              <a:t>one</a:t>
            </a:r>
            <a:r>
              <a:rPr lang="es-ES" sz="2800" dirty="0" smtClean="0"/>
              <a:t>.</a:t>
            </a:r>
          </a:p>
          <a:p>
            <a:pPr>
              <a:lnSpc>
                <a:spcPct val="110000"/>
              </a:lnSpc>
            </a:pPr>
            <a:endParaRPr lang="es-ES" sz="2800" dirty="0"/>
          </a:p>
          <a:p>
            <a:pPr>
              <a:lnSpc>
                <a:spcPct val="110000"/>
              </a:lnSpc>
            </a:pPr>
            <a:r>
              <a:rPr lang="es-ES" sz="2800" dirty="0" err="1"/>
              <a:t>Without</a:t>
            </a:r>
            <a:r>
              <a:rPr lang="es-ES" sz="2800" dirty="0"/>
              <a:t> </a:t>
            </a:r>
            <a:r>
              <a:rPr lang="es-ES" sz="2800" dirty="0" err="1"/>
              <a:t>studying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syntax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language</a:t>
            </a:r>
            <a:r>
              <a:rPr lang="es-ES" sz="2800" dirty="0"/>
              <a:t> in </a:t>
            </a:r>
            <a:r>
              <a:rPr lang="es-ES" sz="2800" dirty="0" err="1"/>
              <a:t>detail</a:t>
            </a:r>
            <a:r>
              <a:rPr lang="es-ES" sz="2800" dirty="0"/>
              <a:t>, </a:t>
            </a:r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create</a:t>
            </a:r>
            <a:r>
              <a:rPr lang="es-ES" sz="2800" dirty="0"/>
              <a:t> a new file </a:t>
            </a:r>
            <a:r>
              <a:rPr lang="es-ES" sz="2800" dirty="0" err="1"/>
              <a:t>called</a:t>
            </a:r>
            <a:r>
              <a:rPr lang="es-ES" sz="2800" dirty="0"/>
              <a:t> MyFirstClass.java, </a:t>
            </a:r>
            <a:r>
              <a:rPr lang="es-ES" sz="2800" dirty="0" err="1"/>
              <a:t>then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a </a:t>
            </a:r>
            <a:r>
              <a:rPr lang="es-ES" sz="2800" dirty="0" err="1"/>
              <a:t>text</a:t>
            </a:r>
            <a:r>
              <a:rPr lang="es-ES" sz="2800" dirty="0"/>
              <a:t> editor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an</a:t>
            </a:r>
            <a:r>
              <a:rPr lang="es-ES" sz="2800" dirty="0"/>
              <a:t> IDE, </a:t>
            </a:r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copy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 </a:t>
            </a:r>
            <a:r>
              <a:rPr lang="es-ES" sz="2800" dirty="0" err="1"/>
              <a:t>text</a:t>
            </a:r>
            <a:r>
              <a:rPr lang="es-ES" sz="2800" dirty="0"/>
              <a:t> as </a:t>
            </a:r>
            <a:r>
              <a:rPr lang="es-ES" sz="2800" dirty="0" err="1"/>
              <a:t>it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:</a:t>
            </a:r>
          </a:p>
          <a:p>
            <a:pPr>
              <a:lnSpc>
                <a:spcPct val="80000"/>
              </a:lnSpc>
              <a:spcBef>
                <a:spcPts val="28"/>
              </a:spcBef>
              <a:buNone/>
            </a:pPr>
            <a:endParaRPr lang="es-ES" sz="2400" b="1" dirty="0"/>
          </a:p>
          <a:p>
            <a:pPr>
              <a:lnSpc>
                <a:spcPct val="80000"/>
              </a:lnSpc>
              <a:buNone/>
            </a:pP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MyFirstClass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8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8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void static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 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>
              <a:spcBef>
                <a:spcPts val="28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spcBef>
                <a:spcPts val="28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output of a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program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8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8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97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Inside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declaration</a:t>
            </a:r>
            <a:r>
              <a:rPr lang="es-ES" sz="2400" dirty="0"/>
              <a:t>, </a:t>
            </a:r>
            <a:r>
              <a:rPr lang="es-ES" sz="2400" dirty="0" err="1"/>
              <a:t>followed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opening</a:t>
            </a:r>
            <a:r>
              <a:rPr lang="es-ES" sz="2400" dirty="0"/>
              <a:t> of </a:t>
            </a:r>
            <a:r>
              <a:rPr lang="es-ES" sz="2400" dirty="0" err="1"/>
              <a:t>keys</a:t>
            </a:r>
            <a:r>
              <a:rPr lang="es-ES" sz="2400" dirty="0"/>
              <a:t> "{",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key</a:t>
            </a:r>
            <a:r>
              <a:rPr lang="es-ES" sz="2400" dirty="0"/>
              <a:t> </a:t>
            </a:r>
            <a:r>
              <a:rPr lang="es-ES" sz="2400" dirty="0" err="1"/>
              <a:t>opening</a:t>
            </a:r>
            <a:r>
              <a:rPr lang="es-ES" sz="2400" dirty="0"/>
              <a:t> </a:t>
            </a:r>
            <a:r>
              <a:rPr lang="es-ES" sz="2400" dirty="0" err="1"/>
              <a:t>indicates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I </a:t>
            </a:r>
            <a:r>
              <a:rPr lang="es-ES" sz="2400" dirty="0" err="1"/>
              <a:t>begin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define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body</a:t>
            </a:r>
            <a:r>
              <a:rPr lang="es-ES" sz="2400" dirty="0"/>
              <a:t> of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special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 "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static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(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args</a:t>
            </a:r>
            <a:r>
              <a:rPr lang="es-ES" sz="2400" dirty="0"/>
              <a:t> [])",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executed</a:t>
            </a:r>
            <a:r>
              <a:rPr lang="es-ES" sz="2400" dirty="0"/>
              <a:t> </a:t>
            </a:r>
            <a:r>
              <a:rPr lang="es-ES" sz="2400" dirty="0" err="1"/>
              <a:t>automatically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translator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starts</a:t>
            </a:r>
            <a:r>
              <a:rPr lang="es-ES" sz="2400" dirty="0"/>
              <a:t>,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why</a:t>
            </a:r>
            <a:r>
              <a:rPr lang="es-ES" sz="2400" dirty="0"/>
              <a:t> "</a:t>
            </a:r>
            <a:r>
              <a:rPr lang="es-ES" sz="2400" dirty="0" err="1"/>
              <a:t>main</a:t>
            </a:r>
            <a:r>
              <a:rPr lang="es-ES" sz="2400" dirty="0"/>
              <a:t>"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altLang="ja-JP" sz="2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What</a:t>
            </a:r>
            <a:r>
              <a:rPr lang="es-ES" sz="2200" dirty="0"/>
              <a:t> I </a:t>
            </a:r>
            <a:r>
              <a:rPr lang="es-ES" sz="2200" dirty="0" err="1"/>
              <a:t>put</a:t>
            </a:r>
            <a:r>
              <a:rPr lang="es-ES" sz="2200" dirty="0"/>
              <a:t> </a:t>
            </a:r>
            <a:r>
              <a:rPr lang="es-ES" sz="2200" dirty="0" err="1"/>
              <a:t>between</a:t>
            </a:r>
            <a:r>
              <a:rPr lang="es-ES" sz="2200" dirty="0"/>
              <a:t> "{" and "}” are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instructions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my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altLang="ja-JP" sz="2200" dirty="0"/>
              <a:t>. </a:t>
            </a:r>
          </a:p>
          <a:p>
            <a:endParaRPr lang="es-ES" sz="2400" dirty="0"/>
          </a:p>
          <a:p>
            <a:r>
              <a:rPr lang="es-ES" sz="2400" dirty="0"/>
              <a:t>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I </a:t>
            </a:r>
            <a:r>
              <a:rPr lang="es-ES" sz="2400" dirty="0" err="1"/>
              <a:t>see</a:t>
            </a:r>
            <a:r>
              <a:rPr lang="es-ES" sz="2400" dirty="0"/>
              <a:t> "}"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closes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body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altLang="ja-JP" sz="2400" dirty="0"/>
              <a:t>.</a:t>
            </a:r>
          </a:p>
          <a:p>
            <a:pPr>
              <a:lnSpc>
                <a:spcPct val="80000"/>
              </a:lnSpc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3541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Paradigms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smtClean="0"/>
              <a:t>OOP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 smtClean="0"/>
              <a:t>Differences</a:t>
            </a:r>
            <a:r>
              <a:rPr lang="es-ES" sz="2200" dirty="0" smtClean="0"/>
              <a:t> </a:t>
            </a:r>
            <a:r>
              <a:rPr lang="es-ES" sz="2200" dirty="0" err="1" smtClean="0"/>
              <a:t>with</a:t>
            </a:r>
            <a:r>
              <a:rPr lang="es-ES" sz="2200" dirty="0" smtClean="0"/>
              <a:t> </a:t>
            </a:r>
            <a:r>
              <a:rPr lang="es-ES" sz="2200" dirty="0" err="1" smtClean="0"/>
              <a:t>previous</a:t>
            </a:r>
            <a:r>
              <a:rPr lang="es-ES" sz="2200" dirty="0" smtClean="0"/>
              <a:t> </a:t>
            </a:r>
            <a:r>
              <a:rPr lang="es-ES" sz="2200" dirty="0" err="1" smtClean="0"/>
              <a:t>paradigms</a:t>
            </a:r>
            <a:endParaRPr lang="es-ES" sz="22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smtClean="0"/>
              <a:t>Pros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 smtClean="0"/>
              <a:t>Cons</a:t>
            </a:r>
            <a:endParaRPr lang="es-ES" sz="2200" dirty="0" smtClean="0"/>
          </a:p>
          <a:p>
            <a:pPr>
              <a:lnSpc>
                <a:spcPct val="90000"/>
              </a:lnSpc>
            </a:pPr>
            <a:r>
              <a:rPr lang="es-ES" sz="2400" dirty="0" err="1" smtClean="0"/>
              <a:t>Installing</a:t>
            </a:r>
            <a:r>
              <a:rPr lang="es-ES" sz="2400" dirty="0" smtClean="0"/>
              <a:t> </a:t>
            </a:r>
            <a:r>
              <a:rPr lang="es-ES" sz="2400" dirty="0" err="1"/>
              <a:t>an</a:t>
            </a:r>
            <a:r>
              <a:rPr lang="es-ES" sz="2400" dirty="0"/>
              <a:t> IDE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Java </a:t>
            </a:r>
            <a:r>
              <a:rPr lang="es-ES" sz="2400" dirty="0" err="1"/>
              <a:t>basics</a:t>
            </a: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programs</a:t>
            </a:r>
            <a:r>
              <a:rPr lang="es-ES" sz="2400" dirty="0"/>
              <a:t> in Java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Structure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Similarities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Pseudo</a:t>
            </a:r>
            <a:r>
              <a:rPr lang="es-ES" sz="2200" dirty="0"/>
              <a:t> </a:t>
            </a:r>
            <a:r>
              <a:rPr lang="es-ES" sz="2200" dirty="0" err="1"/>
              <a:t>Code</a:t>
            </a:r>
            <a:endParaRPr lang="es-ES" sz="22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Inside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The</a:t>
            </a:r>
            <a:r>
              <a:rPr lang="es-ES" sz="2400" dirty="0"/>
              <a:t> line </a:t>
            </a:r>
            <a:r>
              <a:rPr lang="es-ES" sz="2400" dirty="0" err="1"/>
              <a:t>System.out.println</a:t>
            </a:r>
            <a:r>
              <a:rPr lang="es-ES" sz="2400" dirty="0"/>
              <a:t> ("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output of a </a:t>
            </a:r>
            <a:r>
              <a:rPr lang="es-ES" sz="2400" dirty="0" err="1"/>
              <a:t>program</a:t>
            </a:r>
            <a:r>
              <a:rPr lang="es-ES" sz="2400" dirty="0"/>
              <a:t>");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instruction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tells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virtual machine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parentheses</a:t>
            </a:r>
            <a:r>
              <a:rPr lang="es-ES" altLang="ja-JP" sz="2400" dirty="0"/>
              <a:t>. </a:t>
            </a:r>
            <a:br>
              <a:rPr lang="es-ES" altLang="ja-JP" sz="2400" dirty="0"/>
            </a:br>
            <a:endParaRPr lang="es-ES" altLang="ja-JP" sz="2400" dirty="0"/>
          </a:p>
          <a:p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 </a:t>
            </a:r>
            <a:r>
              <a:rPr lang="es-ES" sz="2400" dirty="0" err="1"/>
              <a:t>strings</a:t>
            </a:r>
            <a:r>
              <a:rPr lang="es-ES" sz="2400" dirty="0"/>
              <a:t> are </a:t>
            </a:r>
            <a:r>
              <a:rPr lang="es-ES" sz="2400" dirty="0" err="1"/>
              <a:t>enclosed</a:t>
            </a:r>
            <a:r>
              <a:rPr lang="es-ES" sz="2400" dirty="0"/>
              <a:t> in </a:t>
            </a:r>
            <a:r>
              <a:rPr lang="es-ES" sz="2400" dirty="0" err="1"/>
              <a:t>double</a:t>
            </a:r>
            <a:r>
              <a:rPr lang="es-ES" sz="2400" dirty="0"/>
              <a:t> </a:t>
            </a:r>
            <a:r>
              <a:rPr lang="es-ES" sz="2400" dirty="0" err="1"/>
              <a:t>quotation</a:t>
            </a:r>
            <a:r>
              <a:rPr lang="es-ES" sz="2400" dirty="0"/>
              <a:t> </a:t>
            </a:r>
            <a:r>
              <a:rPr lang="es-ES" sz="2400" dirty="0" err="1"/>
              <a:t>marks</a:t>
            </a:r>
            <a:r>
              <a:rPr lang="es-ES" sz="2400" dirty="0"/>
              <a:t> ""</a:t>
            </a:r>
            <a:r>
              <a:rPr lang="es-ES" altLang="ja-JP" sz="2400" dirty="0"/>
              <a:t>.</a:t>
            </a:r>
          </a:p>
          <a:p>
            <a:endParaRPr lang="es-ES" sz="2400" dirty="0"/>
          </a:p>
          <a:p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stored</a:t>
            </a:r>
            <a:r>
              <a:rPr lang="es-ES" sz="2400" dirty="0"/>
              <a:t> in a file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exactly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.java </a:t>
            </a:r>
            <a:r>
              <a:rPr lang="es-ES" sz="2400" dirty="0" err="1"/>
              <a:t>extension</a:t>
            </a:r>
            <a:endParaRPr lang="es-ES" sz="24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Class</a:t>
            </a:r>
            <a:r>
              <a:rPr lang="es-ES" sz="2200" dirty="0"/>
              <a:t> </a:t>
            </a:r>
            <a:r>
              <a:rPr lang="es-ES" sz="2200" b="1" dirty="0" err="1"/>
              <a:t>Plane</a:t>
            </a:r>
            <a:r>
              <a:rPr lang="es-ES" sz="2200" b="1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stored</a:t>
            </a:r>
            <a:r>
              <a:rPr lang="es-ES" sz="2200" dirty="0"/>
              <a:t> in </a:t>
            </a:r>
            <a:r>
              <a:rPr lang="es-ES" sz="2200" b="1" dirty="0"/>
              <a:t>Plane</a:t>
            </a:r>
            <a:r>
              <a:rPr lang="es-ES" sz="2200" dirty="0"/>
              <a:t>.java</a:t>
            </a:r>
          </a:p>
          <a:p>
            <a:pPr>
              <a:lnSpc>
                <a:spcPct val="80000"/>
              </a:lnSpc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065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Second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java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MySecondClass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void static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 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[])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 lvl="2"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res = 5 + 3 // res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assigned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adding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5 and 3, 8.</a:t>
            </a:r>
          </a:p>
          <a:p>
            <a:pPr lvl="2">
              <a:lnSpc>
                <a:spcPct val="90000"/>
              </a:lnSpc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of 5 + 3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+ res);</a:t>
            </a:r>
            <a:endParaRPr lang="en-US" altLang="ja-JP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1587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third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java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program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MyThirdClass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 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[])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s-E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 lvl="1"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res = ((5 + 5) * 5) / (10 – 5);</a:t>
            </a:r>
          </a:p>
          <a:p>
            <a:pPr lvl="1"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of ((5 + 5) * 5) / (10 – 5) </a:t>
            </a:r>
            <a:r>
              <a:rPr lang="es-ES" altLang="ja-JP" sz="2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ja-JP" altLang="es-ES" sz="20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s-ES" altLang="ja-JP" sz="2000" dirty="0">
                <a:latin typeface="Courier New" pitchFamily="49" charset="0"/>
                <a:cs typeface="Courier New" pitchFamily="49" charset="0"/>
              </a:rPr>
              <a:t> + res);</a:t>
            </a:r>
            <a:endParaRPr lang="en-US" altLang="ja-JP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4999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paradigm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paradigm</a:t>
            </a:r>
            <a:r>
              <a:rPr lang="es-ES" sz="2400" dirty="0"/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way</a:t>
            </a:r>
            <a:r>
              <a:rPr lang="es-ES" sz="2200" dirty="0"/>
              <a:t> of </a:t>
            </a:r>
            <a:r>
              <a:rPr lang="es-ES" sz="2200" dirty="0" err="1"/>
              <a:t>doing</a:t>
            </a:r>
            <a:r>
              <a:rPr lang="es-ES" sz="2200" dirty="0"/>
              <a:t> </a:t>
            </a:r>
            <a:r>
              <a:rPr lang="es-ES" sz="2200" dirty="0" err="1"/>
              <a:t>things</a:t>
            </a:r>
            <a:r>
              <a:rPr lang="es-ES" sz="2200" dirty="0"/>
              <a:t> in a </a:t>
            </a:r>
            <a:r>
              <a:rPr lang="es-ES" sz="2200" dirty="0" err="1"/>
              <a:t>certain</a:t>
            </a:r>
            <a:r>
              <a:rPr lang="es-ES" sz="2200" dirty="0"/>
              <a:t> </a:t>
            </a:r>
            <a:r>
              <a:rPr lang="es-ES" sz="2200" dirty="0" err="1"/>
              <a:t>scientific</a:t>
            </a:r>
            <a:r>
              <a:rPr lang="es-ES" sz="2200" dirty="0"/>
              <a:t> </a:t>
            </a:r>
            <a:r>
              <a:rPr lang="es-ES" sz="2200" dirty="0" err="1"/>
              <a:t>field</a:t>
            </a:r>
            <a:endParaRPr lang="es-ES" sz="2200" dirty="0"/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consists</a:t>
            </a:r>
            <a:r>
              <a:rPr lang="es-ES" sz="2200" dirty="0"/>
              <a:t> of a set of </a:t>
            </a:r>
            <a:r>
              <a:rPr lang="es-ES" sz="2200" dirty="0" err="1"/>
              <a:t>practices</a:t>
            </a:r>
            <a:r>
              <a:rPr lang="es-ES" sz="2200" dirty="0"/>
              <a:t>, </a:t>
            </a:r>
            <a:r>
              <a:rPr lang="es-ES" sz="2200" dirty="0" err="1"/>
              <a:t>ways</a:t>
            </a:r>
            <a:r>
              <a:rPr lang="es-ES" sz="2200" dirty="0"/>
              <a:t> of </a:t>
            </a:r>
            <a:r>
              <a:rPr lang="es-ES" sz="2200" dirty="0" err="1"/>
              <a:t>thinking</a:t>
            </a:r>
            <a:r>
              <a:rPr lang="es-ES" sz="2200" dirty="0"/>
              <a:t> and </a:t>
            </a:r>
            <a:r>
              <a:rPr lang="es-ES" sz="2200" dirty="0" err="1"/>
              <a:t>tools</a:t>
            </a:r>
            <a:endParaRPr lang="es-ES" sz="2200" dirty="0"/>
          </a:p>
          <a:p>
            <a:endParaRPr lang="es-ES" sz="2400" dirty="0" smtClean="0"/>
          </a:p>
          <a:p>
            <a:r>
              <a:rPr lang="es-ES" sz="2400" dirty="0" err="1" smtClean="0"/>
              <a:t>Examples</a:t>
            </a:r>
            <a:endParaRPr lang="es-ES" sz="24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Music</a:t>
            </a:r>
            <a:endParaRPr lang="es-ES" sz="22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Sports</a:t>
            </a:r>
            <a:endParaRPr lang="es-ES" sz="2200" dirty="0"/>
          </a:p>
          <a:p>
            <a:endParaRPr lang="es-ES" sz="2400" dirty="0" smtClean="0"/>
          </a:p>
          <a:p>
            <a:r>
              <a:rPr lang="es-ES" sz="2400" dirty="0" err="1" smtClean="0"/>
              <a:t>Paradigms</a:t>
            </a:r>
            <a:r>
              <a:rPr lang="es-ES" sz="2400" dirty="0" smtClean="0"/>
              <a:t> </a:t>
            </a:r>
            <a:r>
              <a:rPr lang="es-ES" sz="2400" dirty="0" err="1"/>
              <a:t>change</a:t>
            </a:r>
            <a:r>
              <a:rPr lang="es-ES" sz="2400" dirty="0"/>
              <a:t> </a:t>
            </a:r>
            <a:r>
              <a:rPr lang="es-ES" sz="2400" dirty="0" err="1"/>
              <a:t>over</a:t>
            </a:r>
            <a:r>
              <a:rPr lang="es-ES" sz="2400" dirty="0"/>
              <a:t> time and </a:t>
            </a:r>
            <a:r>
              <a:rPr lang="es-ES" sz="2400" dirty="0" err="1"/>
              <a:t>involve</a:t>
            </a:r>
            <a:r>
              <a:rPr lang="es-ES" sz="2400" dirty="0"/>
              <a:t> </a:t>
            </a:r>
            <a:r>
              <a:rPr lang="es-ES" sz="2400" dirty="0" err="1"/>
              <a:t>evolution</a:t>
            </a:r>
            <a:r>
              <a:rPr lang="es-ES" sz="2400" dirty="0"/>
              <a:t>.</a:t>
            </a:r>
          </a:p>
          <a:p>
            <a:pPr lvl="1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Programming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paradigmS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/>
              <a:t>Linear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Everything</a:t>
            </a:r>
            <a:r>
              <a:rPr lang="es-ES" sz="2200" dirty="0"/>
              <a:t> </a:t>
            </a:r>
            <a:r>
              <a:rPr lang="es-ES" sz="2200" dirty="0" err="1"/>
              <a:t>mixed</a:t>
            </a:r>
            <a:r>
              <a:rPr lang="es-ES" sz="2200" dirty="0"/>
              <a:t> up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Difficult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 smtClean="0"/>
              <a:t>understand</a:t>
            </a:r>
            <a:endParaRPr lang="es-ES" sz="2200" dirty="0" smtClean="0"/>
          </a:p>
          <a:p>
            <a:pPr lvl="1">
              <a:buFont typeface="Wingdings" pitchFamily="2" charset="2"/>
              <a:buChar char="ü"/>
            </a:pPr>
            <a:endParaRPr lang="es-ES" sz="2200" dirty="0"/>
          </a:p>
          <a:p>
            <a:r>
              <a:rPr lang="es-ES" sz="2400" dirty="0" err="1"/>
              <a:t>Structured</a:t>
            </a:r>
            <a:r>
              <a:rPr lang="es-ES" sz="2400" dirty="0"/>
              <a:t> and Modular (Procedural)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Disciplined</a:t>
            </a:r>
            <a:r>
              <a:rPr lang="es-ES" sz="2200" dirty="0"/>
              <a:t> and </a:t>
            </a:r>
            <a:r>
              <a:rPr lang="es-ES" sz="2200" dirty="0" err="1"/>
              <a:t>clear</a:t>
            </a:r>
            <a:r>
              <a:rPr lang="es-ES" sz="2200" dirty="0"/>
              <a:t> </a:t>
            </a:r>
            <a:r>
              <a:rPr lang="es-ES" sz="2200" dirty="0" err="1"/>
              <a:t>programming</a:t>
            </a:r>
            <a:r>
              <a:rPr lang="es-ES" sz="2200" dirty="0"/>
              <a:t> </a:t>
            </a:r>
            <a:r>
              <a:rPr lang="es-ES" sz="2200" dirty="0" err="1"/>
              <a:t>style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Management of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execution</a:t>
            </a:r>
            <a:r>
              <a:rPr lang="es-ES" sz="2200" dirty="0"/>
              <a:t> </a:t>
            </a:r>
            <a:r>
              <a:rPr lang="es-ES" sz="2200" dirty="0" err="1"/>
              <a:t>using</a:t>
            </a:r>
            <a:r>
              <a:rPr lang="es-ES" sz="2200" dirty="0"/>
              <a:t> simple </a:t>
            </a:r>
            <a:r>
              <a:rPr lang="es-ES" sz="2200" dirty="0" err="1"/>
              <a:t>structures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Separation</a:t>
            </a:r>
            <a:r>
              <a:rPr lang="es-ES" sz="2200" dirty="0"/>
              <a:t> </a:t>
            </a:r>
            <a:r>
              <a:rPr lang="es-ES" sz="2200" dirty="0" err="1"/>
              <a:t>betweem</a:t>
            </a:r>
            <a:r>
              <a:rPr lang="es-ES" sz="2200" dirty="0"/>
              <a:t> data and </a:t>
            </a:r>
            <a:r>
              <a:rPr lang="es-ES" sz="2200" dirty="0" err="1"/>
              <a:t>processes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Improves</a:t>
            </a:r>
            <a:r>
              <a:rPr lang="es-ES" sz="2200" dirty="0"/>
              <a:t> </a:t>
            </a:r>
            <a:r>
              <a:rPr lang="es-ES" sz="2200" dirty="0" err="1"/>
              <a:t>reading</a:t>
            </a:r>
            <a:r>
              <a:rPr lang="es-ES" sz="2200" dirty="0"/>
              <a:t> and </a:t>
            </a:r>
            <a:r>
              <a:rPr lang="es-ES" sz="2200" dirty="0" err="1"/>
              <a:t>understanding</a:t>
            </a:r>
            <a:r>
              <a:rPr lang="es-ES" sz="2200" dirty="0"/>
              <a:t> and </a:t>
            </a:r>
            <a:r>
              <a:rPr lang="es-ES" sz="2200" dirty="0" err="1"/>
              <a:t>maintenance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.</a:t>
            </a:r>
          </a:p>
          <a:p>
            <a:pPr lvl="1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0569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_s1044"/>
          <p:cNvSpPr>
            <a:spLocks noChangeShapeType="1"/>
          </p:cNvSpPr>
          <p:nvPr/>
        </p:nvSpPr>
        <p:spPr bwMode="auto">
          <a:xfrm flipH="1" flipV="1">
            <a:off x="3022580" y="2852936"/>
            <a:ext cx="829340" cy="792087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_s1029"/>
          <p:cNvSpPr>
            <a:spLocks noChangeArrowheads="1"/>
          </p:cNvSpPr>
          <p:nvPr/>
        </p:nvSpPr>
        <p:spPr bwMode="auto">
          <a:xfrm>
            <a:off x="1691680" y="1700808"/>
            <a:ext cx="1863542" cy="1494642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dirty="0" smtClean="0"/>
              <a:t>New </a:t>
            </a:r>
          </a:p>
          <a:p>
            <a:pPr algn="ctr"/>
            <a:r>
              <a:rPr lang="es-ES" dirty="0" smtClean="0"/>
              <a:t>Technologies</a:t>
            </a:r>
            <a:endParaRPr lang="es-ES" dirty="0"/>
          </a:p>
        </p:txBody>
      </p:sp>
      <p:sp>
        <p:nvSpPr>
          <p:cNvPr id="11" name="_s1030"/>
          <p:cNvSpPr>
            <a:spLocks noChangeShapeType="1"/>
          </p:cNvSpPr>
          <p:nvPr/>
        </p:nvSpPr>
        <p:spPr bwMode="auto">
          <a:xfrm flipH="1" flipV="1">
            <a:off x="2195736" y="3888289"/>
            <a:ext cx="2016224" cy="130412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_s1031"/>
          <p:cNvSpPr>
            <a:spLocks noChangeArrowheads="1"/>
          </p:cNvSpPr>
          <p:nvPr/>
        </p:nvSpPr>
        <p:spPr bwMode="auto">
          <a:xfrm>
            <a:off x="683568" y="3014335"/>
            <a:ext cx="1861163" cy="1494643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s-ES" b="0" dirty="0" err="1" smtClean="0">
                <a:ea typeface="ＭＳ Ｐゴシック" charset="0"/>
              </a:rPr>
              <a:t>Inheritance</a:t>
            </a:r>
            <a:endParaRPr lang="es-ES" b="0" dirty="0">
              <a:ea typeface="ＭＳ Ｐゴシック" charset="0"/>
            </a:endParaRPr>
          </a:p>
        </p:txBody>
      </p:sp>
      <p:sp>
        <p:nvSpPr>
          <p:cNvPr id="13" name="_s1032"/>
          <p:cNvSpPr>
            <a:spLocks noChangeShapeType="1"/>
          </p:cNvSpPr>
          <p:nvPr/>
        </p:nvSpPr>
        <p:spPr bwMode="auto">
          <a:xfrm flipH="1">
            <a:off x="2544731" y="4405264"/>
            <a:ext cx="1554518" cy="751928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_s1033"/>
          <p:cNvSpPr>
            <a:spLocks noChangeArrowheads="1"/>
          </p:cNvSpPr>
          <p:nvPr/>
        </p:nvSpPr>
        <p:spPr bwMode="auto">
          <a:xfrm>
            <a:off x="827584" y="4598653"/>
            <a:ext cx="1861163" cy="1494643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s-ES" b="0" dirty="0" err="1" smtClean="0">
                <a:ea typeface="ＭＳ Ｐゴシック" charset="0"/>
              </a:rPr>
              <a:t>Polymorphysm</a:t>
            </a:r>
            <a:endParaRPr lang="es-ES" b="0" dirty="0">
              <a:ea typeface="ＭＳ Ｐゴシック" charset="0"/>
            </a:endParaRPr>
          </a:p>
        </p:txBody>
      </p:sp>
      <p:sp>
        <p:nvSpPr>
          <p:cNvPr id="15" name="_s1034"/>
          <p:cNvSpPr>
            <a:spLocks noChangeShapeType="1"/>
          </p:cNvSpPr>
          <p:nvPr/>
        </p:nvSpPr>
        <p:spPr bwMode="auto">
          <a:xfrm flipH="1">
            <a:off x="4000439" y="4499483"/>
            <a:ext cx="422659" cy="938748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_s1035"/>
          <p:cNvSpPr>
            <a:spLocks noChangeArrowheads="1"/>
          </p:cNvSpPr>
          <p:nvPr/>
        </p:nvSpPr>
        <p:spPr bwMode="auto">
          <a:xfrm>
            <a:off x="2555776" y="5318733"/>
            <a:ext cx="1861163" cy="1494643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b="0" dirty="0" err="1" smtClean="0"/>
              <a:t>Encapsulation</a:t>
            </a:r>
            <a:endParaRPr lang="es-ES" b="0" dirty="0"/>
          </a:p>
        </p:txBody>
      </p:sp>
      <p:sp>
        <p:nvSpPr>
          <p:cNvPr id="17" name="_s1036"/>
          <p:cNvSpPr>
            <a:spLocks noChangeShapeType="1"/>
          </p:cNvSpPr>
          <p:nvPr/>
        </p:nvSpPr>
        <p:spPr bwMode="auto">
          <a:xfrm>
            <a:off x="4722430" y="4437112"/>
            <a:ext cx="650324" cy="1152127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8" name="_s1037"/>
          <p:cNvSpPr>
            <a:spLocks noChangeArrowheads="1"/>
          </p:cNvSpPr>
          <p:nvPr/>
        </p:nvSpPr>
        <p:spPr bwMode="auto">
          <a:xfrm>
            <a:off x="4499992" y="5318733"/>
            <a:ext cx="1861163" cy="1494643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b="0" dirty="0" err="1" smtClean="0"/>
              <a:t>Abstraction</a:t>
            </a:r>
            <a:endParaRPr lang="es-ES" b="0" dirty="0"/>
          </a:p>
        </p:txBody>
      </p:sp>
      <p:sp>
        <p:nvSpPr>
          <p:cNvPr id="19" name="_s1038"/>
          <p:cNvSpPr>
            <a:spLocks noChangeShapeType="1"/>
          </p:cNvSpPr>
          <p:nvPr/>
        </p:nvSpPr>
        <p:spPr bwMode="auto">
          <a:xfrm>
            <a:off x="4859632" y="4406537"/>
            <a:ext cx="1872608" cy="750655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_s1039"/>
          <p:cNvSpPr>
            <a:spLocks noChangeArrowheads="1"/>
          </p:cNvSpPr>
          <p:nvPr/>
        </p:nvSpPr>
        <p:spPr bwMode="auto">
          <a:xfrm>
            <a:off x="6329822" y="4730093"/>
            <a:ext cx="1861163" cy="1494643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dirty="0" err="1"/>
              <a:t>Concealment</a:t>
            </a:r>
            <a:endParaRPr lang="es-ES" dirty="0"/>
          </a:p>
          <a:p>
            <a:pPr algn="ctr"/>
            <a:r>
              <a:rPr lang="es-ES" dirty="0"/>
              <a:t>o</a:t>
            </a:r>
            <a:r>
              <a:rPr lang="es-ES" dirty="0" smtClean="0"/>
              <a:t>f </a:t>
            </a:r>
            <a:r>
              <a:rPr lang="es-ES" dirty="0" err="1"/>
              <a:t>the</a:t>
            </a:r>
            <a:endParaRPr lang="es-ES" dirty="0"/>
          </a:p>
          <a:p>
            <a:pPr algn="ctr"/>
            <a:r>
              <a:rPr lang="es-ES" dirty="0" err="1"/>
              <a:t>implementation</a:t>
            </a:r>
            <a:endParaRPr lang="es-ES" b="0" dirty="0"/>
          </a:p>
        </p:txBody>
      </p:sp>
      <p:sp>
        <p:nvSpPr>
          <p:cNvPr id="21" name="_s1040"/>
          <p:cNvSpPr>
            <a:spLocks noChangeShapeType="1"/>
          </p:cNvSpPr>
          <p:nvPr/>
        </p:nvSpPr>
        <p:spPr bwMode="auto">
          <a:xfrm flipV="1">
            <a:off x="4893474" y="3965470"/>
            <a:ext cx="1622742" cy="111601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_s1041"/>
          <p:cNvSpPr>
            <a:spLocks noChangeArrowheads="1"/>
          </p:cNvSpPr>
          <p:nvPr/>
        </p:nvSpPr>
        <p:spPr bwMode="auto">
          <a:xfrm>
            <a:off x="6383245" y="3140968"/>
            <a:ext cx="1861163" cy="1494643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s-ES" b="0" dirty="0" err="1" smtClean="0">
                <a:ea typeface="ＭＳ Ｐゴシック" charset="0"/>
              </a:rPr>
              <a:t>Components</a:t>
            </a:r>
            <a:endParaRPr lang="es-ES" b="0" dirty="0">
              <a:ea typeface="ＭＳ Ｐゴシック" charset="0"/>
            </a:endParaRPr>
          </a:p>
        </p:txBody>
      </p:sp>
      <p:sp>
        <p:nvSpPr>
          <p:cNvPr id="23" name="_s1042"/>
          <p:cNvSpPr>
            <a:spLocks noChangeShapeType="1"/>
          </p:cNvSpPr>
          <p:nvPr/>
        </p:nvSpPr>
        <p:spPr bwMode="auto">
          <a:xfrm flipV="1">
            <a:off x="4802419" y="3014335"/>
            <a:ext cx="902426" cy="907832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_s1043"/>
          <p:cNvSpPr>
            <a:spLocks noChangeArrowheads="1"/>
          </p:cNvSpPr>
          <p:nvPr/>
        </p:nvSpPr>
        <p:spPr bwMode="auto">
          <a:xfrm>
            <a:off x="5372754" y="1807243"/>
            <a:ext cx="1863542" cy="1494642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b="0" dirty="0" smtClean="0"/>
              <a:t>Modular</a:t>
            </a:r>
          </a:p>
          <a:p>
            <a:pPr algn="ctr"/>
            <a:r>
              <a:rPr lang="es-ES" dirty="0" err="1" smtClean="0"/>
              <a:t>Programming</a:t>
            </a:r>
            <a:endParaRPr lang="es-ES" b="0" dirty="0"/>
          </a:p>
        </p:txBody>
      </p:sp>
      <p:sp>
        <p:nvSpPr>
          <p:cNvPr id="25" name="_s1044"/>
          <p:cNvSpPr>
            <a:spLocks noChangeShapeType="1"/>
          </p:cNvSpPr>
          <p:nvPr/>
        </p:nvSpPr>
        <p:spPr bwMode="auto">
          <a:xfrm flipH="1" flipV="1">
            <a:off x="4416939" y="2554564"/>
            <a:ext cx="11046" cy="1251716"/>
          </a:xfrm>
          <a:prstGeom prst="line">
            <a:avLst/>
          </a:prstGeom>
          <a:noFill/>
          <a:ln w="28575">
            <a:solidFill>
              <a:srgbClr val="005B43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_s1045"/>
          <p:cNvSpPr>
            <a:spLocks noChangeArrowheads="1"/>
          </p:cNvSpPr>
          <p:nvPr/>
        </p:nvSpPr>
        <p:spPr bwMode="auto">
          <a:xfrm>
            <a:off x="3561168" y="1268760"/>
            <a:ext cx="1863544" cy="1494642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s-ES" b="0" dirty="0" err="1" smtClean="0"/>
              <a:t>Structured</a:t>
            </a:r>
            <a:endParaRPr lang="es-ES" dirty="0"/>
          </a:p>
          <a:p>
            <a:pPr algn="ctr"/>
            <a:r>
              <a:rPr lang="es-ES" b="0" dirty="0" err="1" smtClean="0"/>
              <a:t>Programming</a:t>
            </a:r>
            <a:endParaRPr lang="es-ES" b="0" dirty="0"/>
          </a:p>
        </p:txBody>
      </p:sp>
      <p:sp>
        <p:nvSpPr>
          <p:cNvPr id="27" name="_s1046"/>
          <p:cNvSpPr>
            <a:spLocks noChangeArrowheads="1"/>
          </p:cNvSpPr>
          <p:nvPr/>
        </p:nvSpPr>
        <p:spPr bwMode="auto">
          <a:xfrm>
            <a:off x="3513148" y="3406867"/>
            <a:ext cx="1741802" cy="13947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5B43"/>
            </a:solidFill>
            <a:round/>
            <a:headEnd/>
            <a:tailEnd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s-ES" sz="2400" dirty="0" smtClean="0">
                <a:latin typeface="Nexa Bold" pitchFamily="50" charset="0"/>
                <a:ea typeface="ＭＳ Ｐゴシック" charset="0"/>
              </a:rPr>
              <a:t>OOP</a:t>
            </a:r>
            <a:endParaRPr lang="es-ES" sz="2400" dirty="0">
              <a:latin typeface="Nexa Bold" pitchFamily="50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OOP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Pros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sz="2600" b="1" dirty="0" err="1"/>
              <a:t>Bridging</a:t>
            </a:r>
            <a:r>
              <a:rPr lang="es-ES" sz="2600" b="1" dirty="0"/>
              <a:t> </a:t>
            </a:r>
            <a:r>
              <a:rPr lang="es-ES" sz="2600" b="1" dirty="0" err="1"/>
              <a:t>the</a:t>
            </a:r>
            <a:r>
              <a:rPr lang="es-ES" sz="2600" b="1" dirty="0"/>
              <a:t> gap </a:t>
            </a:r>
            <a:r>
              <a:rPr lang="es-ES" sz="2600" b="1" dirty="0" err="1"/>
              <a:t>between</a:t>
            </a:r>
            <a:r>
              <a:rPr lang="es-ES" sz="2600" b="1" dirty="0"/>
              <a:t> </a:t>
            </a:r>
            <a:r>
              <a:rPr lang="es-ES" sz="2600" b="1" dirty="0" err="1"/>
              <a:t>the</a:t>
            </a:r>
            <a:r>
              <a:rPr lang="es-ES" sz="2600" b="1" dirty="0"/>
              <a:t> </a:t>
            </a:r>
            <a:r>
              <a:rPr lang="es-ES" sz="2600" b="1" dirty="0" err="1"/>
              <a:t>world</a:t>
            </a:r>
            <a:r>
              <a:rPr lang="es-ES" sz="2600" b="1" dirty="0"/>
              <a:t> of </a:t>
            </a:r>
            <a:r>
              <a:rPr lang="es-ES" sz="2600" b="1" dirty="0" err="1"/>
              <a:t>problems</a:t>
            </a:r>
            <a:r>
              <a:rPr lang="es-ES" sz="2600" b="1" dirty="0"/>
              <a:t> and </a:t>
            </a:r>
            <a:r>
              <a:rPr lang="es-ES" sz="2600" b="1" dirty="0" err="1"/>
              <a:t>the</a:t>
            </a:r>
            <a:r>
              <a:rPr lang="es-ES" sz="2600" b="1" dirty="0"/>
              <a:t> </a:t>
            </a:r>
            <a:r>
              <a:rPr lang="es-ES" sz="2600" b="1" dirty="0" err="1"/>
              <a:t>world</a:t>
            </a:r>
            <a:r>
              <a:rPr lang="es-ES" sz="2600" b="1" dirty="0"/>
              <a:t> of </a:t>
            </a:r>
            <a:r>
              <a:rPr lang="es-ES" sz="2600" b="1" dirty="0" err="1"/>
              <a:t>models</a:t>
            </a:r>
            <a:endParaRPr lang="es-ES" sz="2600" b="1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/>
              <a:t>OOP </a:t>
            </a:r>
            <a:r>
              <a:rPr lang="es-ES" sz="2200" dirty="0" err="1"/>
              <a:t>promotes</a:t>
            </a:r>
            <a:r>
              <a:rPr lang="es-ES" sz="2200" dirty="0"/>
              <a:t> </a:t>
            </a:r>
            <a:r>
              <a:rPr lang="es-ES" sz="2200" dirty="0" err="1"/>
              <a:t>coding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a </a:t>
            </a:r>
            <a:r>
              <a:rPr lang="es-ES" sz="2200" dirty="0" err="1"/>
              <a:t>language</a:t>
            </a:r>
            <a:r>
              <a:rPr lang="es-ES" sz="2200" dirty="0"/>
              <a:t> </a:t>
            </a:r>
            <a:r>
              <a:rPr lang="es-ES" sz="2200" dirty="0" err="1"/>
              <a:t>closer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reality</a:t>
            </a:r>
            <a:r>
              <a:rPr lang="es-ES" sz="2200" dirty="0"/>
              <a:t> </a:t>
            </a:r>
            <a:r>
              <a:rPr lang="es-ES" sz="2200" dirty="0" err="1"/>
              <a:t>than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 smtClean="0"/>
              <a:t>computer</a:t>
            </a:r>
            <a:endParaRPr lang="es-E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es-ES" sz="2200" dirty="0"/>
          </a:p>
          <a:p>
            <a:pPr>
              <a:lnSpc>
                <a:spcPct val="90000"/>
              </a:lnSpc>
            </a:pPr>
            <a:r>
              <a:rPr lang="es-ES" sz="2600" b="1" dirty="0" err="1"/>
              <a:t>Increase</a:t>
            </a:r>
            <a:r>
              <a:rPr lang="es-ES" sz="2600" b="1" dirty="0"/>
              <a:t> </a:t>
            </a:r>
            <a:r>
              <a:rPr lang="es-ES" sz="2600" b="1" dirty="0" err="1"/>
              <a:t>the</a:t>
            </a:r>
            <a:r>
              <a:rPr lang="es-ES" sz="2600" b="1" dirty="0"/>
              <a:t> </a:t>
            </a:r>
            <a:r>
              <a:rPr lang="es-ES" sz="2600" b="1" dirty="0" err="1"/>
              <a:t>level</a:t>
            </a:r>
            <a:r>
              <a:rPr lang="es-ES" sz="2600" b="1" dirty="0"/>
              <a:t> of </a:t>
            </a:r>
            <a:r>
              <a:rPr lang="es-ES" sz="2600" b="1" dirty="0" err="1"/>
              <a:t>complexity</a:t>
            </a:r>
            <a:r>
              <a:rPr lang="es-ES" sz="2600" b="1" dirty="0"/>
              <a:t> of </a:t>
            </a:r>
            <a:r>
              <a:rPr lang="es-ES" sz="2600" b="1" dirty="0" err="1"/>
              <a:t>systems</a:t>
            </a:r>
            <a:endParaRPr lang="es-ES" sz="26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Complex</a:t>
            </a:r>
            <a:r>
              <a:rPr lang="es-ES" sz="2200" dirty="0"/>
              <a:t> </a:t>
            </a:r>
            <a:r>
              <a:rPr lang="es-ES" sz="2200" dirty="0" err="1"/>
              <a:t>systems</a:t>
            </a:r>
            <a:r>
              <a:rPr lang="es-ES" sz="2200" dirty="0"/>
              <a:t> can be </a:t>
            </a:r>
            <a:r>
              <a:rPr lang="es-ES" sz="2200" dirty="0" err="1"/>
              <a:t>constructed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hiding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under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simplicity</a:t>
            </a:r>
            <a:r>
              <a:rPr lang="es-ES" sz="2200" dirty="0"/>
              <a:t> of </a:t>
            </a:r>
            <a:r>
              <a:rPr lang="es-ES" sz="2200" dirty="0" err="1" smtClean="0"/>
              <a:t>objects</a:t>
            </a:r>
            <a:endParaRPr lang="es-E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es-ES" sz="2200" dirty="0"/>
          </a:p>
          <a:p>
            <a:pPr>
              <a:lnSpc>
                <a:spcPct val="90000"/>
              </a:lnSpc>
            </a:pPr>
            <a:r>
              <a:rPr lang="es-ES" sz="2600" b="1" dirty="0" err="1"/>
              <a:t>Encourage</a:t>
            </a:r>
            <a:r>
              <a:rPr lang="es-ES" sz="2600" b="1" dirty="0"/>
              <a:t> </a:t>
            </a:r>
            <a:r>
              <a:rPr lang="es-ES" sz="2600" b="1" dirty="0" err="1"/>
              <a:t>reuse</a:t>
            </a:r>
            <a:r>
              <a:rPr lang="es-ES" sz="2600" b="1" dirty="0"/>
              <a:t> of </a:t>
            </a:r>
            <a:r>
              <a:rPr lang="es-ES" sz="2600" b="1" dirty="0" err="1"/>
              <a:t>code</a:t>
            </a:r>
            <a:r>
              <a:rPr lang="es-ES" sz="2600" dirty="0"/>
              <a:t>, </a:t>
            </a:r>
            <a:r>
              <a:rPr lang="es-ES" sz="2600" dirty="0" err="1"/>
              <a:t>working</a:t>
            </a:r>
            <a:r>
              <a:rPr lang="es-ES" sz="2600" dirty="0"/>
              <a:t> </a:t>
            </a:r>
            <a:r>
              <a:rPr lang="es-ES" sz="2600" dirty="0" err="1"/>
              <a:t>with</a:t>
            </a:r>
            <a:r>
              <a:rPr lang="es-ES" sz="2600" dirty="0"/>
              <a:t> reusable </a:t>
            </a:r>
            <a:r>
              <a:rPr lang="es-ES" sz="2600" dirty="0" err="1"/>
              <a:t>components</a:t>
            </a:r>
            <a:r>
              <a:rPr lang="es-ES" sz="2600" dirty="0" smtClean="0"/>
              <a:t>.</a:t>
            </a:r>
          </a:p>
          <a:p>
            <a:pPr>
              <a:lnSpc>
                <a:spcPct val="90000"/>
              </a:lnSpc>
            </a:pPr>
            <a:endParaRPr lang="es-ES" sz="2600" b="1" dirty="0"/>
          </a:p>
          <a:p>
            <a:pPr>
              <a:lnSpc>
                <a:spcPct val="90000"/>
              </a:lnSpc>
            </a:pPr>
            <a:r>
              <a:rPr lang="es-ES" sz="2600" b="1" dirty="0" err="1"/>
              <a:t>Suitable</a:t>
            </a:r>
            <a:r>
              <a:rPr lang="es-ES" sz="2600" b="1" dirty="0"/>
              <a:t> </a:t>
            </a:r>
            <a:r>
              <a:rPr lang="es-ES" sz="2600" b="1" dirty="0" err="1"/>
              <a:t>for</a:t>
            </a:r>
            <a:r>
              <a:rPr lang="es-ES" sz="2600" b="1" dirty="0"/>
              <a:t> </a:t>
            </a:r>
            <a:r>
              <a:rPr lang="es-ES" sz="2600" b="1" dirty="0" err="1"/>
              <a:t>programming</a:t>
            </a:r>
            <a:r>
              <a:rPr lang="es-ES" sz="2600" b="1" dirty="0"/>
              <a:t> in </a:t>
            </a:r>
            <a:r>
              <a:rPr lang="es-ES" sz="2600" b="1" dirty="0" err="1"/>
              <a:t>graphical</a:t>
            </a:r>
            <a:r>
              <a:rPr lang="es-ES" sz="2600" b="1" dirty="0"/>
              <a:t> interface </a:t>
            </a:r>
            <a:r>
              <a:rPr lang="es-ES" sz="2600" b="1" dirty="0" err="1"/>
              <a:t>environments</a:t>
            </a:r>
            <a:r>
              <a:rPr lang="es-ES" sz="2600" b="1" dirty="0"/>
              <a:t> and </a:t>
            </a:r>
            <a:r>
              <a:rPr lang="es-ES" sz="2600" b="1" dirty="0" err="1"/>
              <a:t>events</a:t>
            </a:r>
            <a:r>
              <a:rPr lang="es-ES" sz="2600" dirty="0"/>
              <a:t>. </a:t>
            </a:r>
            <a:endParaRPr lang="es-ES" sz="2600" dirty="0" smtClean="0"/>
          </a:p>
          <a:p>
            <a:pPr>
              <a:lnSpc>
                <a:spcPct val="90000"/>
              </a:lnSpc>
            </a:pPr>
            <a:endParaRPr lang="es-ES" sz="2600" dirty="0"/>
          </a:p>
          <a:p>
            <a:pPr>
              <a:lnSpc>
                <a:spcPct val="90000"/>
              </a:lnSpc>
            </a:pPr>
            <a:r>
              <a:rPr lang="es-ES" sz="2600" b="1" dirty="0" err="1"/>
              <a:t>Easier</a:t>
            </a:r>
            <a:r>
              <a:rPr lang="es-ES" sz="2600" b="1" dirty="0"/>
              <a:t> </a:t>
            </a:r>
            <a:r>
              <a:rPr lang="es-ES" sz="2600" b="1" dirty="0" err="1"/>
              <a:t>to</a:t>
            </a:r>
            <a:r>
              <a:rPr lang="es-ES" sz="2600" b="1" dirty="0"/>
              <a:t> </a:t>
            </a:r>
            <a:r>
              <a:rPr lang="es-ES" sz="2600" b="1" dirty="0" err="1"/>
              <a:t>maintain</a:t>
            </a:r>
            <a:r>
              <a:rPr lang="es-ES" sz="2600" b="1" dirty="0"/>
              <a:t> and </a:t>
            </a:r>
            <a:r>
              <a:rPr lang="es-ES" sz="2600" b="1" dirty="0" err="1"/>
              <a:t>expand</a:t>
            </a:r>
            <a:r>
              <a:rPr lang="es-ES" sz="2600" b="1" dirty="0"/>
              <a:t> </a:t>
            </a:r>
            <a:r>
              <a:rPr lang="es-ES" sz="2600" b="1" dirty="0" smtClean="0"/>
              <a:t>software.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1522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OOP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ES" sz="2400" dirty="0" err="1"/>
              <a:t>Using</a:t>
            </a:r>
            <a:r>
              <a:rPr lang="es-ES" sz="2400" dirty="0"/>
              <a:t> OOP </a:t>
            </a:r>
            <a:r>
              <a:rPr lang="es-ES" sz="2400" dirty="0" err="1"/>
              <a:t>doesn’t</a:t>
            </a:r>
            <a:r>
              <a:rPr lang="es-ES" sz="2400" dirty="0"/>
              <a:t> </a:t>
            </a:r>
            <a:r>
              <a:rPr lang="es-ES" sz="2400" dirty="0" err="1"/>
              <a:t>guarantee</a:t>
            </a:r>
            <a:r>
              <a:rPr lang="es-ES" sz="2400" dirty="0"/>
              <a:t> 100%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benefits</a:t>
            </a:r>
            <a:r>
              <a:rPr lang="es-E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/>
              <a:t>Big </a:t>
            </a:r>
            <a:r>
              <a:rPr lang="es-ES" sz="2400" dirty="0" err="1"/>
              <a:t>investments</a:t>
            </a:r>
            <a:r>
              <a:rPr lang="es-ES" sz="2400" dirty="0"/>
              <a:t>, time and </a:t>
            </a:r>
            <a:r>
              <a:rPr lang="es-ES" sz="2400" dirty="0" err="1"/>
              <a:t>effort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Education</a:t>
            </a:r>
            <a:r>
              <a:rPr lang="es-ES" sz="2200" dirty="0"/>
              <a:t>, training and </a:t>
            </a:r>
            <a:r>
              <a:rPr lang="es-ES" sz="2200" dirty="0" err="1"/>
              <a:t>practice</a:t>
            </a:r>
            <a:r>
              <a:rPr lang="es-ES" sz="2200" dirty="0"/>
              <a:t>.</a:t>
            </a:r>
          </a:p>
          <a:p>
            <a:pPr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/>
              <a:t>requires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abstraction</a:t>
            </a:r>
            <a:r>
              <a:rPr lang="es-ES" sz="2400" dirty="0"/>
              <a:t> and </a:t>
            </a:r>
            <a:r>
              <a:rPr lang="es-ES" sz="2400" dirty="0" err="1"/>
              <a:t>imagination</a:t>
            </a:r>
            <a:r>
              <a:rPr lang="es-ES" sz="2400" dirty="0"/>
              <a:t> </a:t>
            </a:r>
            <a:r>
              <a:rPr lang="es-ES" sz="2400" dirty="0" err="1"/>
              <a:t>capacities</a:t>
            </a:r>
            <a:r>
              <a:rPr lang="es-ES" sz="2400" dirty="0"/>
              <a:t>.</a:t>
            </a:r>
          </a:p>
          <a:p>
            <a:pPr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ES" sz="2400" dirty="0" err="1" smtClean="0"/>
              <a:t>It</a:t>
            </a:r>
            <a:r>
              <a:rPr lang="es-ES" sz="2400" dirty="0" smtClean="0"/>
              <a:t> </a:t>
            </a:r>
            <a:r>
              <a:rPr lang="es-ES" sz="2400" dirty="0" err="1"/>
              <a:t>takes</a:t>
            </a:r>
            <a:r>
              <a:rPr lang="es-ES" sz="2400" dirty="0"/>
              <a:t> time </a:t>
            </a:r>
            <a:r>
              <a:rPr lang="es-ES" sz="2400" dirty="0" err="1"/>
              <a:t>to</a:t>
            </a:r>
            <a:r>
              <a:rPr lang="es-ES" sz="2400" dirty="0"/>
              <a:t> do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correctly</a:t>
            </a:r>
            <a:r>
              <a:rPr lang="es-ES" sz="2400" dirty="0"/>
              <a:t>, and </a:t>
            </a:r>
            <a:r>
              <a:rPr lang="es-ES" sz="2400" dirty="0" err="1"/>
              <a:t>needs</a:t>
            </a:r>
            <a:r>
              <a:rPr lang="es-ES" sz="2400" dirty="0"/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Programmers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are </a:t>
            </a:r>
            <a:r>
              <a:rPr lang="es-ES" sz="2200" dirty="0" err="1"/>
              <a:t>very</a:t>
            </a:r>
            <a:r>
              <a:rPr lang="es-ES" sz="2200" dirty="0"/>
              <a:t> </a:t>
            </a:r>
            <a:r>
              <a:rPr lang="es-ES" sz="2200" dirty="0" err="1"/>
              <a:t>curious</a:t>
            </a:r>
            <a:r>
              <a:rPr lang="es-ES" sz="2200" dirty="0"/>
              <a:t>, </a:t>
            </a:r>
            <a:r>
              <a:rPr lang="es-ES" sz="2200" dirty="0" err="1"/>
              <a:t>tenacious</a:t>
            </a:r>
            <a:r>
              <a:rPr lang="es-ES" sz="2200" dirty="0"/>
              <a:t>, </a:t>
            </a:r>
            <a:r>
              <a:rPr lang="es-ES" sz="2200" dirty="0" err="1"/>
              <a:t>competitive</a:t>
            </a:r>
            <a:r>
              <a:rPr lang="es-ES" sz="2200" dirty="0"/>
              <a:t>, </a:t>
            </a:r>
            <a:r>
              <a:rPr lang="es-ES" sz="2200" dirty="0" err="1"/>
              <a:t>progressive</a:t>
            </a:r>
            <a:r>
              <a:rPr lang="es-ES" sz="2200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es-ES" sz="2200" dirty="0" err="1"/>
              <a:t>Involves</a:t>
            </a:r>
            <a:r>
              <a:rPr lang="es-ES" sz="2200" dirty="0"/>
              <a:t> more </a:t>
            </a:r>
            <a:r>
              <a:rPr lang="es-ES" sz="2200" dirty="0" err="1"/>
              <a:t>planning</a:t>
            </a:r>
            <a:r>
              <a:rPr lang="es-ES" sz="2200" dirty="0"/>
              <a:t>, </a:t>
            </a:r>
            <a:r>
              <a:rPr lang="es-ES" sz="2200" dirty="0" err="1"/>
              <a:t>analyzing</a:t>
            </a:r>
            <a:r>
              <a:rPr lang="es-ES" sz="2200" dirty="0"/>
              <a:t> and </a:t>
            </a:r>
            <a:r>
              <a:rPr lang="es-ES" sz="2200" dirty="0" err="1"/>
              <a:t>designing</a:t>
            </a:r>
            <a:r>
              <a:rPr lang="es-ES" sz="2200" dirty="0"/>
              <a:t> </a:t>
            </a:r>
            <a:r>
              <a:rPr lang="es-ES" sz="2200" dirty="0" err="1"/>
              <a:t>before</a:t>
            </a:r>
            <a:r>
              <a:rPr lang="es-ES" sz="2200" dirty="0"/>
              <a:t> </a:t>
            </a:r>
            <a:r>
              <a:rPr lang="es-ES" sz="2200" dirty="0" err="1"/>
              <a:t>programming</a:t>
            </a:r>
            <a:endParaRPr lang="es-ES" sz="2200" dirty="0"/>
          </a:p>
          <a:p>
            <a:pPr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ES" sz="2400" dirty="0" smtClean="0"/>
              <a:t>Small </a:t>
            </a:r>
            <a:r>
              <a:rPr lang="es-ES" sz="2400" dirty="0" err="1"/>
              <a:t>programs</a:t>
            </a:r>
            <a:r>
              <a:rPr lang="es-ES" sz="2400" dirty="0"/>
              <a:t> can be more </a:t>
            </a:r>
            <a:r>
              <a:rPr lang="es-ES" sz="2400" dirty="0" err="1"/>
              <a:t>complicated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larger</a:t>
            </a:r>
            <a:r>
              <a:rPr lang="es-ES" sz="2400" dirty="0"/>
              <a:t> </a:t>
            </a:r>
            <a:r>
              <a:rPr lang="es-ES" sz="2400" dirty="0" err="1"/>
              <a:t>programs</a:t>
            </a:r>
            <a:r>
              <a:rPr lang="es-ES" sz="2400" dirty="0"/>
              <a:t> and </a:t>
            </a:r>
            <a:r>
              <a:rPr lang="es-ES" sz="2400" dirty="0" err="1"/>
              <a:t>may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lower</a:t>
            </a:r>
            <a:r>
              <a:rPr lang="es-ES" sz="2400" dirty="0"/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3790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Basics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Object</a:t>
            </a:r>
            <a:endParaRPr lang="es-ES" sz="24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/>
              <a:t>A </a:t>
            </a:r>
            <a:r>
              <a:rPr lang="es-ES" sz="2200" dirty="0" err="1"/>
              <a:t>representation</a:t>
            </a:r>
            <a:r>
              <a:rPr lang="es-ES" sz="2200" dirty="0"/>
              <a:t> of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entity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exists</a:t>
            </a:r>
            <a:r>
              <a:rPr lang="es-ES" sz="2200" dirty="0"/>
              <a:t> in </a:t>
            </a:r>
            <a:r>
              <a:rPr lang="es-ES" sz="2200" dirty="0" err="1"/>
              <a:t>reality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Identity</a:t>
            </a:r>
            <a:endParaRPr lang="es-ES" sz="2200" dirty="0"/>
          </a:p>
          <a:p>
            <a:pPr lvl="3">
              <a:buFont typeface="Wingdings" pitchFamily="2" charset="2"/>
              <a:buChar char="ü"/>
            </a:pPr>
            <a:r>
              <a:rPr lang="es-ES" sz="2200" dirty="0" err="1"/>
              <a:t>Differentiate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object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endParaRPr lang="es-ES" sz="2200" dirty="0"/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State</a:t>
            </a:r>
            <a:endParaRPr lang="es-ES" sz="2200" dirty="0"/>
          </a:p>
          <a:p>
            <a:pPr lvl="3">
              <a:buFont typeface="Wingdings" pitchFamily="2" charset="2"/>
              <a:buChar char="ü"/>
            </a:pPr>
            <a:r>
              <a:rPr lang="es-ES" sz="2200" dirty="0" err="1"/>
              <a:t>Represented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of </a:t>
            </a:r>
            <a:r>
              <a:rPr lang="es-ES" sz="2200" dirty="0" err="1"/>
              <a:t>itsattributes</a:t>
            </a:r>
            <a:r>
              <a:rPr lang="es-ES" sz="2200" dirty="0"/>
              <a:t> at a </a:t>
            </a:r>
            <a:r>
              <a:rPr lang="es-ES" sz="2200" dirty="0" err="1"/>
              <a:t>given</a:t>
            </a:r>
            <a:r>
              <a:rPr lang="es-ES" sz="2200" dirty="0"/>
              <a:t> time.</a:t>
            </a:r>
          </a:p>
          <a:p>
            <a:pPr lvl="4">
              <a:buFont typeface="Wingdings" pitchFamily="2" charset="2"/>
              <a:buChar char="ü"/>
            </a:pPr>
            <a:r>
              <a:rPr lang="es-ES" sz="2200" b="1" dirty="0" err="1"/>
              <a:t>Attributes</a:t>
            </a:r>
            <a:r>
              <a:rPr lang="es-ES" sz="2200" b="1" dirty="0"/>
              <a:t> are </a:t>
            </a:r>
            <a:r>
              <a:rPr lang="es-ES" sz="2200" b="1" dirty="0" err="1"/>
              <a:t>properties</a:t>
            </a:r>
            <a:endParaRPr lang="es-ES" sz="2200" b="1" dirty="0"/>
          </a:p>
          <a:p>
            <a:pPr lvl="2">
              <a:buFont typeface="Wingdings" pitchFamily="2" charset="2"/>
              <a:buChar char="ü"/>
            </a:pPr>
            <a:r>
              <a:rPr lang="es-ES" sz="2200" dirty="0" err="1"/>
              <a:t>Behavior</a:t>
            </a:r>
            <a:endParaRPr lang="es-ES" sz="2200" dirty="0"/>
          </a:p>
          <a:p>
            <a:pPr lvl="3">
              <a:buFont typeface="Wingdings" pitchFamily="2" charset="2"/>
              <a:buChar char="ü"/>
            </a:pPr>
            <a:r>
              <a:rPr lang="es-ES" sz="2200" dirty="0" err="1"/>
              <a:t>Exposed</a:t>
            </a:r>
            <a:r>
              <a:rPr lang="es-ES" sz="2200" dirty="0"/>
              <a:t> </a:t>
            </a:r>
            <a:r>
              <a:rPr lang="es-ES" sz="2200" dirty="0" err="1"/>
              <a:t>through</a:t>
            </a:r>
            <a:r>
              <a:rPr lang="es-ES" sz="2200" dirty="0"/>
              <a:t> </a:t>
            </a:r>
            <a:r>
              <a:rPr lang="es-ES" sz="2200" b="1" dirty="0" err="1"/>
              <a:t>methods</a:t>
            </a:r>
            <a:endParaRPr lang="es-ES" sz="2200" b="1" dirty="0"/>
          </a:p>
          <a:p>
            <a:pPr lvl="4">
              <a:buFont typeface="Wingdings" pitchFamily="2" charset="2"/>
              <a:buChar char="ü"/>
            </a:pPr>
            <a:r>
              <a:rPr lang="es-ES" sz="2200" b="1" dirty="0" err="1"/>
              <a:t>Methods</a:t>
            </a:r>
            <a:r>
              <a:rPr lang="es-ES" sz="2200" b="1" dirty="0"/>
              <a:t> are </a:t>
            </a:r>
            <a:r>
              <a:rPr lang="es-ES" sz="2200" b="1" dirty="0" err="1"/>
              <a:t>functionalities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6168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 smtClean="0">
                <a:solidFill>
                  <a:srgbClr val="292929"/>
                </a:solidFill>
                <a:latin typeface="Nexa Bold" pitchFamily="50" charset="0"/>
              </a:rPr>
              <a:t>Basics</a:t>
            </a:r>
            <a:r>
              <a:rPr lang="es-AR" sz="3000" cap="all" dirty="0" smtClean="0">
                <a:solidFill>
                  <a:srgbClr val="292929"/>
                </a:solidFill>
                <a:latin typeface="Nexa Bold" pitchFamily="50" charset="0"/>
              </a:rPr>
              <a:t> of </a:t>
            </a:r>
            <a:r>
              <a:rPr lang="es-AR" sz="3000" cap="all" dirty="0" err="1" smtClean="0">
                <a:solidFill>
                  <a:srgbClr val="1FA0BE"/>
                </a:solidFill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Class</a:t>
            </a:r>
            <a:endParaRPr lang="es-ES" sz="2400" dirty="0"/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Groups</a:t>
            </a:r>
            <a:r>
              <a:rPr lang="es-ES" sz="2200" dirty="0"/>
              <a:t> </a:t>
            </a:r>
            <a:r>
              <a:rPr lang="es-ES" sz="2200" dirty="0" err="1"/>
              <a:t>objects</a:t>
            </a:r>
            <a:r>
              <a:rPr lang="es-ES" sz="2200" dirty="0"/>
              <a:t> </a:t>
            </a:r>
            <a:r>
              <a:rPr lang="es-ES" sz="2200" dirty="0" err="1"/>
              <a:t>under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concept.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"</a:t>
            </a:r>
            <a:r>
              <a:rPr lang="es-ES" sz="2200" dirty="0" err="1"/>
              <a:t>mold</a:t>
            </a:r>
            <a:r>
              <a:rPr lang="es-ES" sz="2200" dirty="0"/>
              <a:t>"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create</a:t>
            </a:r>
            <a:r>
              <a:rPr lang="es-ES" sz="2200" dirty="0"/>
              <a:t> </a:t>
            </a:r>
            <a:r>
              <a:rPr lang="es-ES" sz="2200" dirty="0" err="1"/>
              <a:t>objects</a:t>
            </a:r>
            <a:endParaRPr lang="es-ES" altLang="ja-JP" sz="2200" dirty="0"/>
          </a:p>
          <a:p>
            <a:pPr lvl="1">
              <a:buFont typeface="Wingdings" pitchFamily="2" charset="2"/>
              <a:buChar char="ü"/>
            </a:pPr>
            <a:endParaRPr lang="es-ES" sz="2200" dirty="0"/>
          </a:p>
          <a:p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object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always</a:t>
            </a:r>
            <a:r>
              <a:rPr lang="es-ES" sz="2400" dirty="0"/>
              <a:t> </a:t>
            </a:r>
            <a:r>
              <a:rPr lang="es-ES" sz="2400" dirty="0" err="1"/>
              <a:t>belong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a </a:t>
            </a:r>
            <a:r>
              <a:rPr lang="es-ES" sz="2400" dirty="0" err="1"/>
              <a:t>class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dirty="0" err="1"/>
              <a:t>There</a:t>
            </a:r>
            <a:r>
              <a:rPr lang="es-ES" sz="2200" dirty="0"/>
              <a:t> can be no </a:t>
            </a:r>
            <a:r>
              <a:rPr lang="es-ES" sz="2200" dirty="0" err="1"/>
              <a:t>objects</a:t>
            </a:r>
            <a:r>
              <a:rPr lang="es-ES" sz="2200" dirty="0"/>
              <a:t> in </a:t>
            </a:r>
            <a:r>
              <a:rPr lang="es-ES" sz="2200" dirty="0" err="1"/>
              <a:t>any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respond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a concept.</a:t>
            </a:r>
          </a:p>
        </p:txBody>
      </p:sp>
    </p:spTree>
    <p:extLst>
      <p:ext uri="{BB962C8B-B14F-4D97-AF65-F5344CB8AC3E}">
        <p14:creationId xmlns:p14="http://schemas.microsoft.com/office/powerpoint/2010/main" val="364553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22479</TotalTime>
  <Words>1119</Words>
  <Application>Microsoft Macintosh PowerPoint</Application>
  <PresentationFormat>Presentación en pantalla (4:3)</PresentationFormat>
  <Paragraphs>217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97</cp:revision>
  <dcterms:created xsi:type="dcterms:W3CDTF">2017-01-23T17:53:54Z</dcterms:created>
  <dcterms:modified xsi:type="dcterms:W3CDTF">2017-04-05T17:01:16Z</dcterms:modified>
</cp:coreProperties>
</file>